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>
        <p:scale>
          <a:sx n="77" d="100"/>
          <a:sy n="77" d="100"/>
        </p:scale>
        <p:origin x="34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B0579-6EB6-4C1B-B4D8-D3D8EBF651E8}" type="doc">
      <dgm:prSet loTypeId="urn:microsoft.com/office/officeart/2005/8/layout/hList7#1" loCatId="list" qsTypeId="urn:microsoft.com/office/officeart/2005/8/quickstyle/3d2" qsCatId="3D" csTypeId="urn:microsoft.com/office/officeart/2005/8/colors/accent6_4" csCatId="accent6" phldr="1"/>
      <dgm:spPr/>
    </dgm:pt>
    <dgm:pt modelId="{304CBBFE-726A-4F2F-8731-03133E12308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Writing Center</a:t>
          </a:r>
        </a:p>
        <a:p>
          <a:r>
            <a:rPr lang="en-US" dirty="0" smtClean="0"/>
            <a:t>Michael Frizell, Director</a:t>
          </a:r>
        </a:p>
        <a:p>
          <a:r>
            <a:rPr lang="en-US" dirty="0" smtClean="0"/>
            <a:t>Bear CLAW (Center for Learning and Writing)</a:t>
          </a:r>
        </a:p>
        <a:p>
          <a:r>
            <a:rPr lang="en-US" dirty="0" smtClean="0"/>
            <a:t>Meyer 1</a:t>
          </a:r>
          <a:r>
            <a:rPr lang="en-US" baseline="30000" dirty="0" smtClean="0"/>
            <a:t>st</a:t>
          </a:r>
          <a:r>
            <a:rPr lang="en-US" dirty="0" smtClean="0"/>
            <a:t> Floor</a:t>
          </a:r>
        </a:p>
        <a:p>
          <a:r>
            <a:rPr lang="en-US" dirty="0" smtClean="0"/>
            <a:t>WEB:  http://Writingcenter.Missouristate.edu</a:t>
          </a:r>
        </a:p>
        <a:p>
          <a:endParaRPr lang="en-US" dirty="0" smtClean="0"/>
        </a:p>
        <a:p>
          <a:r>
            <a:rPr lang="en-US" dirty="0" smtClean="0"/>
            <a:t>(417) 836-6398</a:t>
          </a:r>
          <a:endParaRPr lang="en-US" sz="1900" dirty="0" smtClean="0"/>
        </a:p>
      </dgm:t>
    </dgm:pt>
    <dgm:pt modelId="{DBCCEB7B-5829-4D8C-B3A8-517BA4457828}" type="parTrans" cxnId="{419C769A-8DF1-482E-8C58-D62927130361}">
      <dgm:prSet/>
      <dgm:spPr/>
      <dgm:t>
        <a:bodyPr/>
        <a:lstStyle/>
        <a:p>
          <a:endParaRPr lang="en-US"/>
        </a:p>
      </dgm:t>
    </dgm:pt>
    <dgm:pt modelId="{E8BF46A8-9011-43C6-B871-AD8F236BECF9}" type="sibTrans" cxnId="{419C769A-8DF1-482E-8C58-D62927130361}">
      <dgm:prSet/>
      <dgm:spPr/>
      <dgm:t>
        <a:bodyPr/>
        <a:lstStyle/>
        <a:p>
          <a:endParaRPr lang="en-US"/>
        </a:p>
      </dgm:t>
    </dgm:pt>
    <dgm:pt modelId="{9A814388-7D3E-46CB-87DD-C658F0CDCFDA}" type="pres">
      <dgm:prSet presAssocID="{71CB0579-6EB6-4C1B-B4D8-D3D8EBF651E8}" presName="Name0" presStyleCnt="0">
        <dgm:presLayoutVars>
          <dgm:dir/>
          <dgm:resizeHandles val="exact"/>
        </dgm:presLayoutVars>
      </dgm:prSet>
      <dgm:spPr/>
    </dgm:pt>
    <dgm:pt modelId="{17FD1994-FFB6-4712-81D9-2EDF722EAF95}" type="pres">
      <dgm:prSet presAssocID="{71CB0579-6EB6-4C1B-B4D8-D3D8EBF651E8}" presName="fgShape" presStyleLbl="fgShp" presStyleIdx="0" presStyleCnt="1" custScaleX="7246" custScaleY="19380" custLinFactNeighborX="0" custLinFactNeighborY="69768"/>
      <dgm:spPr/>
    </dgm:pt>
    <dgm:pt modelId="{F42A3C1F-B5F0-43AE-A5F8-3F1B0FD7473B}" type="pres">
      <dgm:prSet presAssocID="{71CB0579-6EB6-4C1B-B4D8-D3D8EBF651E8}" presName="linComp" presStyleCnt="0"/>
      <dgm:spPr/>
    </dgm:pt>
    <dgm:pt modelId="{08517B7B-C8CE-43E9-BE5D-B8089294029B}" type="pres">
      <dgm:prSet presAssocID="{304CBBFE-726A-4F2F-8731-03133E123082}" presName="compNode" presStyleCnt="0"/>
      <dgm:spPr/>
    </dgm:pt>
    <dgm:pt modelId="{32A6A5E9-B5C2-43EE-962E-895EAF674737}" type="pres">
      <dgm:prSet presAssocID="{304CBBFE-726A-4F2F-8731-03133E123082}" presName="bkgdShape" presStyleLbl="node1" presStyleIdx="0" presStyleCnt="1" custScaleY="95297" custLinFactNeighborX="-98" custLinFactNeighborY="-8205"/>
      <dgm:spPr/>
      <dgm:t>
        <a:bodyPr/>
        <a:lstStyle/>
        <a:p>
          <a:endParaRPr lang="en-US"/>
        </a:p>
      </dgm:t>
    </dgm:pt>
    <dgm:pt modelId="{2FA9A703-BE8D-40A6-A53D-7BED307B8DC5}" type="pres">
      <dgm:prSet presAssocID="{304CBBFE-726A-4F2F-8731-03133E123082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9D418-71F0-475A-8FE7-CAE76D3BEA0E}" type="pres">
      <dgm:prSet presAssocID="{304CBBFE-726A-4F2F-8731-03133E123082}" presName="invisiNode" presStyleLbl="node1" presStyleIdx="0" presStyleCnt="1"/>
      <dgm:spPr/>
    </dgm:pt>
    <dgm:pt modelId="{FC0E94CB-FC01-4A78-863C-ECF74C054661}" type="pres">
      <dgm:prSet presAssocID="{304CBBFE-726A-4F2F-8731-03133E123082}" presName="imagNode" presStyleLbl="fgImgPlace1" presStyleIdx="0" presStyleCnt="1" custScaleX="166193" custScaleY="192220" custLinFactNeighborX="8021" custLinFactNeighborY="35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48E41F5-32B7-4B2C-98C6-C7F9A4243C3C}" type="presOf" srcId="{71CB0579-6EB6-4C1B-B4D8-D3D8EBF651E8}" destId="{9A814388-7D3E-46CB-87DD-C658F0CDCFDA}" srcOrd="0" destOrd="0" presId="urn:microsoft.com/office/officeart/2005/8/layout/hList7#1"/>
    <dgm:cxn modelId="{AB854867-2C07-4463-8351-F7A85BB8E252}" type="presOf" srcId="{304CBBFE-726A-4F2F-8731-03133E123082}" destId="{2FA9A703-BE8D-40A6-A53D-7BED307B8DC5}" srcOrd="1" destOrd="0" presId="urn:microsoft.com/office/officeart/2005/8/layout/hList7#1"/>
    <dgm:cxn modelId="{419C769A-8DF1-482E-8C58-D62927130361}" srcId="{71CB0579-6EB6-4C1B-B4D8-D3D8EBF651E8}" destId="{304CBBFE-726A-4F2F-8731-03133E123082}" srcOrd="0" destOrd="0" parTransId="{DBCCEB7B-5829-4D8C-B3A8-517BA4457828}" sibTransId="{E8BF46A8-9011-43C6-B871-AD8F236BECF9}"/>
    <dgm:cxn modelId="{6A6BC27F-EBC5-4ECB-8F85-6617E87E9D5E}" type="presOf" srcId="{304CBBFE-726A-4F2F-8731-03133E123082}" destId="{32A6A5E9-B5C2-43EE-962E-895EAF674737}" srcOrd="0" destOrd="0" presId="urn:microsoft.com/office/officeart/2005/8/layout/hList7#1"/>
    <dgm:cxn modelId="{8E2037D7-5B8D-4C13-AE87-A79DCD50D802}" type="presParOf" srcId="{9A814388-7D3E-46CB-87DD-C658F0CDCFDA}" destId="{17FD1994-FFB6-4712-81D9-2EDF722EAF95}" srcOrd="0" destOrd="0" presId="urn:microsoft.com/office/officeart/2005/8/layout/hList7#1"/>
    <dgm:cxn modelId="{5B5F27EA-23AD-4229-BE20-505BBA09EC25}" type="presParOf" srcId="{9A814388-7D3E-46CB-87DD-C658F0CDCFDA}" destId="{F42A3C1F-B5F0-43AE-A5F8-3F1B0FD7473B}" srcOrd="1" destOrd="0" presId="urn:microsoft.com/office/officeart/2005/8/layout/hList7#1"/>
    <dgm:cxn modelId="{C766D65E-5D64-4259-AA4C-A107D593F48F}" type="presParOf" srcId="{F42A3C1F-B5F0-43AE-A5F8-3F1B0FD7473B}" destId="{08517B7B-C8CE-43E9-BE5D-B8089294029B}" srcOrd="0" destOrd="0" presId="urn:microsoft.com/office/officeart/2005/8/layout/hList7#1"/>
    <dgm:cxn modelId="{0D7A411B-16E5-448D-957A-F1D4520A551C}" type="presParOf" srcId="{08517B7B-C8CE-43E9-BE5D-B8089294029B}" destId="{32A6A5E9-B5C2-43EE-962E-895EAF674737}" srcOrd="0" destOrd="0" presId="urn:microsoft.com/office/officeart/2005/8/layout/hList7#1"/>
    <dgm:cxn modelId="{90F430BF-82EA-4ECD-B36B-7984E12D0CBA}" type="presParOf" srcId="{08517B7B-C8CE-43E9-BE5D-B8089294029B}" destId="{2FA9A703-BE8D-40A6-A53D-7BED307B8DC5}" srcOrd="1" destOrd="0" presId="urn:microsoft.com/office/officeart/2005/8/layout/hList7#1"/>
    <dgm:cxn modelId="{4252183C-A2CF-4096-83F3-1E324B1FC416}" type="presParOf" srcId="{08517B7B-C8CE-43E9-BE5D-B8089294029B}" destId="{9999D418-71F0-475A-8FE7-CAE76D3BEA0E}" srcOrd="2" destOrd="0" presId="urn:microsoft.com/office/officeart/2005/8/layout/hList7#1"/>
    <dgm:cxn modelId="{31EBA87C-ABE6-47AF-8863-F8628E06DB8C}" type="presParOf" srcId="{08517B7B-C8CE-43E9-BE5D-B8089294029B}" destId="{FC0E94CB-FC01-4A78-863C-ECF74C05466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6A5E9-B5C2-43EE-962E-895EAF674737}">
      <dsp:nvSpPr>
        <dsp:cNvPr id="0" name=""/>
        <dsp:cNvSpPr/>
      </dsp:nvSpPr>
      <dsp:spPr>
        <a:xfrm>
          <a:off x="0" y="0"/>
          <a:ext cx="5703843" cy="62450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Writing Center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Michael Frizell, Director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Bear CLAW (Center for Learning and Writing)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Meyer 1</a:t>
          </a:r>
          <a:r>
            <a:rPr lang="en-US" kern="1200" baseline="30000" dirty="0" smtClean="0"/>
            <a:t>st</a:t>
          </a:r>
          <a:r>
            <a:rPr lang="en-US" kern="1200" dirty="0" smtClean="0"/>
            <a:t> Floor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WEB:  http://Writingcenter.Missouristate.edu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(417) 836-6398</a:t>
          </a:r>
          <a:endParaRPr lang="en-US" sz="1900" kern="1200" dirty="0" smtClean="0"/>
        </a:p>
      </dsp:txBody>
      <dsp:txXfrm>
        <a:off x="0" y="2498001"/>
        <a:ext cx="5703843" cy="2498001"/>
      </dsp:txXfrm>
    </dsp:sp>
    <dsp:sp modelId="{FC0E94CB-FC01-4A78-863C-ECF74C054661}">
      <dsp:nvSpPr>
        <dsp:cNvPr id="0" name=""/>
        <dsp:cNvSpPr/>
      </dsp:nvSpPr>
      <dsp:spPr>
        <a:xfrm>
          <a:off x="1219190" y="-152410"/>
          <a:ext cx="3626689" cy="41946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D1994-FFB6-4712-81D9-2EDF722EAF95}">
      <dsp:nvSpPr>
        <dsp:cNvPr id="0" name=""/>
        <dsp:cNvSpPr/>
      </dsp:nvSpPr>
      <dsp:spPr>
        <a:xfrm>
          <a:off x="2667009" y="6324604"/>
          <a:ext cx="380980" cy="190501"/>
        </a:xfrm>
        <a:prstGeom prst="left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EF1C3D4F-AE45-4F58-9598-0C6E125C7EA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ED56D9-C57D-4B9A-8CA0-788712C95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56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FD72ED-90BB-4AC7-B284-BE974F583B2A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352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960D-A012-40A6-9DDF-B5593AED1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6617F-68CE-4ADB-9B96-C06392FBC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9772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75034-8F01-40BA-A63D-352CE8AD9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7671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5B07D-3DF2-4172-9522-A6D6610CE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1637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F6A9E-EC8A-4A0E-A1D3-CAB803D23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9887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FA3F2-2246-4A9B-B2F0-4AF8BCAE3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3631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FC14E-1C8E-43E0-867F-A84210D6D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1347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B6F6-50B4-4EB3-A09C-DC091CEC0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21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10E86-698F-49EC-A9F1-2C480B063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9476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8D0F5-90A1-4F6F-BC4A-BD3586BC6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09769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F140A-AF29-4AF0-8AAA-A5C04BD93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92294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004F6-36B4-4630-93E4-D30F4EEC92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Writing in AP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By Sarah Bennett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6" name="Picture 3" descr="MSU-Bear-Colo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71303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ear Claw Logo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5750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“There are 8 million stories in the naked city.” </a:t>
            </a: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AP helps you tell them.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Trademarked words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91000" cy="5410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Words that are trademarked are always capitalized.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Ferris wheel, Frisbee, Kitty Litter, Dumpster, </a:t>
            </a:r>
            <a:r>
              <a:rPr lang="en-US" dirty="0" err="1" smtClean="0">
                <a:solidFill>
                  <a:srgbClr val="FFFF00"/>
                </a:solidFill>
              </a:rPr>
              <a:t>Taser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/>
              <a:t>Trademarked words should be avoided if possible. Instead, use generic terms like </a:t>
            </a:r>
            <a:r>
              <a:rPr lang="en-US" i="1" dirty="0" smtClean="0">
                <a:solidFill>
                  <a:srgbClr val="FFFF00"/>
                </a:solidFill>
              </a:rPr>
              <a:t>cat box filler</a:t>
            </a:r>
            <a:r>
              <a:rPr lang="en-US" dirty="0" smtClean="0">
                <a:solidFill>
                  <a:srgbClr val="FFFF00"/>
                </a:solidFill>
              </a:rPr>
              <a:t> or </a:t>
            </a:r>
            <a:r>
              <a:rPr lang="en-US" i="1" dirty="0" smtClean="0">
                <a:solidFill>
                  <a:srgbClr val="FFFF00"/>
                </a:solidFill>
              </a:rPr>
              <a:t>trash receptacle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/>
              <a:t>See the “trademark” entry in the AP Stylebook.</a:t>
            </a:r>
          </a:p>
        </p:txBody>
      </p:sp>
      <p:pic>
        <p:nvPicPr>
          <p:cNvPr id="12292" name="Picture 3" descr="word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670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Titles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Titles are capitalized only when used before a name.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President Barack Obama addressed the nation last night.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The president resigned from office.</a:t>
            </a:r>
            <a:endParaRPr lang="en-US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dirty="0" smtClean="0"/>
              <a:t>Put long titles after names for easier readability. A title with more than two words is generally considered long.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Steve Robinette, acting assistant provost of the extended campus, said it would be easier for Pang to work more with her father.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Titles, cont.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620000" cy="3048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An exception: </a:t>
            </a:r>
            <a:r>
              <a:rPr lang="en-US" dirty="0" smtClean="0"/>
              <a:t>When attributing information to a source with a long title, it is acceptable to put </a:t>
            </a:r>
            <a:r>
              <a:rPr lang="en-US" i="1" dirty="0" smtClean="0"/>
              <a:t>said</a:t>
            </a:r>
            <a:r>
              <a:rPr lang="en-US" dirty="0" smtClean="0"/>
              <a:t> before the name to avoid confusing.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“I don’t think the numbers were drastically different,” said Jane Robison, director of the International Center.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  <p:pic>
        <p:nvPicPr>
          <p:cNvPr id="14340" name="Content Placeholder 4" descr="Rolled-pape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4572000"/>
            <a:ext cx="7696200" cy="2286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Titles, cont.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Titles that are descriptive of occupations should not be capitalized.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assistant coach Mike Jones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Do not use courtesy titles like “Mr.” or “Mrs.”</a:t>
            </a:r>
          </a:p>
          <a:p>
            <a:pPr>
              <a:defRPr/>
            </a:pPr>
            <a:r>
              <a:rPr lang="en-US" dirty="0" smtClean="0"/>
              <a:t>Only include political party affiliations when relevant to story. Approaches to identifying party affiliation: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Democratic Sen. Claire </a:t>
            </a:r>
            <a:r>
              <a:rPr lang="en-US" dirty="0" err="1" smtClean="0">
                <a:solidFill>
                  <a:srgbClr val="FFFF00"/>
                </a:solidFill>
              </a:rPr>
              <a:t>McCaskill</a:t>
            </a:r>
            <a:r>
              <a:rPr lang="en-US" dirty="0" smtClean="0">
                <a:solidFill>
                  <a:srgbClr val="FFFF00"/>
                </a:solidFill>
              </a:rPr>
              <a:t> of Missouri said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Sen. Claire </a:t>
            </a:r>
            <a:r>
              <a:rPr lang="en-US" dirty="0" err="1" smtClean="0">
                <a:solidFill>
                  <a:schemeClr val="accent6"/>
                </a:solidFill>
              </a:rPr>
              <a:t>McCaskill</a:t>
            </a:r>
            <a:r>
              <a:rPr lang="en-US" dirty="0" smtClean="0">
                <a:solidFill>
                  <a:schemeClr val="accent6"/>
                </a:solidFill>
              </a:rPr>
              <a:t>, D-Mo., said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See the “titles” entry in the AP Stylebook.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Composition titles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Principle words in titles are capitalized, including prepositions or conjunctions of four or more letters.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“Gone With the Wind” “Courage Under Fire”</a:t>
            </a:r>
          </a:p>
          <a:p>
            <a:pPr>
              <a:defRPr/>
            </a:pPr>
            <a:r>
              <a:rPr lang="en-US" dirty="0" smtClean="0"/>
              <a:t>Articles are capitalized when they are the first or last word in a title.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“The Last Unicorn”</a:t>
            </a:r>
          </a:p>
          <a:p>
            <a:pPr>
              <a:defRPr/>
            </a:pPr>
            <a:r>
              <a:rPr lang="en-US" dirty="0" smtClean="0"/>
              <a:t>AP Style requires quotation marks around titles, not italics or underlining.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Bible, reference books and software programs do not need quotations.</a:t>
            </a:r>
          </a:p>
          <a:p>
            <a:pPr>
              <a:defRPr/>
            </a:pPr>
            <a:r>
              <a:rPr lang="en-US" b="1" dirty="0" smtClean="0"/>
              <a:t>See the “composition titles” entry in the AP Stylebook.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Abbreviations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4343400" cy="5257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United States is abbreviated as </a:t>
            </a:r>
            <a:r>
              <a:rPr lang="en-US" sz="2000" dirty="0" smtClean="0">
                <a:solidFill>
                  <a:srgbClr val="FFFF00"/>
                </a:solidFill>
              </a:rPr>
              <a:t>U.S.</a:t>
            </a:r>
          </a:p>
          <a:p>
            <a:pPr>
              <a:defRPr/>
            </a:pPr>
            <a:r>
              <a:rPr lang="en-US" sz="2000" dirty="0" smtClean="0"/>
              <a:t>Abbreviate these titles before a full name</a:t>
            </a:r>
            <a:r>
              <a:rPr lang="en-US" sz="2000" dirty="0" smtClean="0">
                <a:solidFill>
                  <a:srgbClr val="FFFF00"/>
                </a:solidFill>
              </a:rPr>
              <a:t>: Dr., Gov., Lt. Gov., Rep., the Rev. and Sen. </a:t>
            </a:r>
            <a:r>
              <a:rPr lang="en-US" sz="2000" dirty="0" smtClean="0"/>
              <a:t>Spell out all of these titles (except Dr.) before a name in a quotation. </a:t>
            </a:r>
            <a:r>
              <a:rPr lang="en-US" sz="2000" dirty="0" smtClean="0">
                <a:solidFill>
                  <a:srgbClr val="FF0000"/>
                </a:solidFill>
              </a:rPr>
              <a:t>No courtesy titles.</a:t>
            </a:r>
          </a:p>
          <a:p>
            <a:pPr>
              <a:defRPr/>
            </a:pPr>
            <a:r>
              <a:rPr lang="en-US" sz="2000" dirty="0" smtClean="0"/>
              <a:t>Do not use </a:t>
            </a:r>
            <a:r>
              <a:rPr lang="en-US" sz="2000" i="1" dirty="0" smtClean="0"/>
              <a:t>Dr.</a:t>
            </a:r>
            <a:r>
              <a:rPr lang="en-US" sz="2000" dirty="0" smtClean="0"/>
              <a:t> as a title for a professor</a:t>
            </a:r>
            <a:r>
              <a:rPr lang="en-US" sz="2000" dirty="0" smtClean="0">
                <a:solidFill>
                  <a:srgbClr val="FFFF00"/>
                </a:solidFill>
              </a:rPr>
              <a:t>. Use </a:t>
            </a:r>
            <a:r>
              <a:rPr lang="en-US" sz="2000" i="1" dirty="0" smtClean="0">
                <a:solidFill>
                  <a:srgbClr val="FFFF00"/>
                </a:solidFill>
              </a:rPr>
              <a:t>doctorate degree</a:t>
            </a:r>
            <a:r>
              <a:rPr lang="en-US" sz="2000" dirty="0" smtClean="0">
                <a:solidFill>
                  <a:srgbClr val="FFFF00"/>
                </a:solidFill>
              </a:rPr>
              <a:t> and only establish academic credentials when it’s relevant to the story.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7412" name="Content Placeholder 7" descr="Doct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5488" y="2286000"/>
            <a:ext cx="3338512" cy="29733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Abbreviations, cont.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Most abbreviations are spelled out on first reference and abbreviated on second reference.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Agency for International Development (AID)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Some abbreviations are acceptable in all references such as FBI, CIA and AFL-CIO</a:t>
            </a:r>
          </a:p>
          <a:p>
            <a:pPr>
              <a:defRPr/>
            </a:pPr>
            <a:r>
              <a:rPr lang="en-US" dirty="0" smtClean="0"/>
              <a:t>After a name, abbreviate junior or senior as </a:t>
            </a:r>
            <a:r>
              <a:rPr lang="en-US" dirty="0" smtClean="0">
                <a:solidFill>
                  <a:srgbClr val="FFFF00"/>
                </a:solidFill>
              </a:rPr>
              <a:t>Jr. or Sr. </a:t>
            </a:r>
          </a:p>
          <a:p>
            <a:pPr>
              <a:defRPr/>
            </a:pPr>
            <a:r>
              <a:rPr lang="en-US" dirty="0" smtClean="0"/>
              <a:t>After the name of a business, abbreviate company, corporation, incorporated and limited.</a:t>
            </a:r>
          </a:p>
          <a:p>
            <a:pPr>
              <a:defRPr/>
            </a:pPr>
            <a:r>
              <a:rPr lang="en-US" b="1" dirty="0" smtClean="0"/>
              <a:t>See the “abbreviations and acronyms” entry in the AP Stylebook.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Dates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5029200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a month is used with a specific date, abbreviate: </a:t>
            </a:r>
            <a:r>
              <a:rPr lang="en-US" dirty="0" smtClean="0">
                <a:solidFill>
                  <a:srgbClr val="FFFF00"/>
                </a:solidFill>
              </a:rPr>
              <a:t>Jan., Feb., Aug., Sept., Oct., Nov. and Dec. Spell out March, April, May, June and July.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Spell out months when used alone or with a year only.</a:t>
            </a:r>
          </a:p>
        </p:txBody>
      </p:sp>
      <p:pic>
        <p:nvPicPr>
          <p:cNvPr id="19460" name="Picture 3" descr="desk_calendar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3733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State abbreviations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Spell out all names of states when they stand alone.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Eight states are never abbreviated: </a:t>
            </a:r>
            <a:r>
              <a:rPr lang="en-US" dirty="0" smtClean="0">
                <a:solidFill>
                  <a:srgbClr val="FFFF00"/>
                </a:solidFill>
              </a:rPr>
              <a:t>Alaska, Hawaii, Idaho, Iowa, Maine, Ohio, Texas and Utah.</a:t>
            </a:r>
          </a:p>
          <a:p>
            <a:pPr>
              <a:defRPr/>
            </a:pPr>
            <a:r>
              <a:rPr lang="en-US" dirty="0" smtClean="0"/>
              <a:t>All other states are abbreviated when used with the name of a city, town, etc., whether in datelines or in text.</a:t>
            </a:r>
          </a:p>
          <a:p>
            <a:pPr>
              <a:defRPr/>
            </a:pPr>
            <a:r>
              <a:rPr lang="en-US" dirty="0" smtClean="0"/>
              <a:t>Some cities, such as </a:t>
            </a:r>
            <a:r>
              <a:rPr lang="en-US" dirty="0" smtClean="0">
                <a:solidFill>
                  <a:srgbClr val="FFFF00"/>
                </a:solidFill>
              </a:rPr>
              <a:t>New York City, St. Louis or Chicago, </a:t>
            </a:r>
            <a:r>
              <a:rPr lang="en-US" dirty="0" smtClean="0">
                <a:solidFill>
                  <a:srgbClr val="FF0000"/>
                </a:solidFill>
              </a:rPr>
              <a:t>do not</a:t>
            </a:r>
            <a:r>
              <a:rPr lang="en-US" dirty="0" smtClean="0"/>
              <a:t> need a state after them.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534400" cy="6477000"/>
          </a:xfrm>
        </p:spPr>
        <p:txBody>
          <a:bodyPr numCol="3">
            <a:noAutofit/>
          </a:bodyPr>
          <a:lstStyle/>
          <a:p>
            <a:pPr>
              <a:defRPr/>
            </a:pPr>
            <a:r>
              <a:rPr lang="en-US" sz="2000" dirty="0" smtClean="0"/>
              <a:t>Alabama: Ala.</a:t>
            </a:r>
          </a:p>
          <a:p>
            <a:pPr>
              <a:defRPr/>
            </a:pPr>
            <a:r>
              <a:rPr lang="en-US" sz="2000" dirty="0" smtClean="0"/>
              <a:t>Arizona: Ariz.</a:t>
            </a:r>
          </a:p>
          <a:p>
            <a:pPr>
              <a:defRPr/>
            </a:pPr>
            <a:r>
              <a:rPr lang="en-US" sz="2000" dirty="0" smtClean="0"/>
              <a:t>Arkansas: Ark.</a:t>
            </a:r>
          </a:p>
          <a:p>
            <a:pPr>
              <a:defRPr/>
            </a:pPr>
            <a:r>
              <a:rPr lang="en-US" sz="2000" dirty="0" smtClean="0"/>
              <a:t>California: Calif.</a:t>
            </a:r>
          </a:p>
          <a:p>
            <a:pPr>
              <a:defRPr/>
            </a:pPr>
            <a:r>
              <a:rPr lang="en-US" sz="2000" dirty="0" smtClean="0"/>
              <a:t>Colorado: Colo.</a:t>
            </a:r>
          </a:p>
          <a:p>
            <a:pPr>
              <a:defRPr/>
            </a:pPr>
            <a:r>
              <a:rPr lang="en-US" sz="2000" dirty="0" smtClean="0"/>
              <a:t>Connecticut: Conn.</a:t>
            </a:r>
          </a:p>
          <a:p>
            <a:pPr>
              <a:defRPr/>
            </a:pPr>
            <a:r>
              <a:rPr lang="en-US" sz="2000" dirty="0" smtClean="0"/>
              <a:t>Delaware: Del.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Florida: Fla.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Georgia: Ga.</a:t>
            </a:r>
          </a:p>
          <a:p>
            <a:pPr>
              <a:defRPr/>
            </a:pPr>
            <a:r>
              <a:rPr lang="en-US" sz="2000" dirty="0" smtClean="0"/>
              <a:t>Illinois: Ill.</a:t>
            </a:r>
          </a:p>
          <a:p>
            <a:pPr>
              <a:defRPr/>
            </a:pPr>
            <a:r>
              <a:rPr lang="en-US" sz="2000" dirty="0" smtClean="0"/>
              <a:t>Indiana: Ind.</a:t>
            </a:r>
          </a:p>
          <a:p>
            <a:pPr>
              <a:defRPr/>
            </a:pPr>
            <a:r>
              <a:rPr lang="en-US" sz="2000" dirty="0" smtClean="0"/>
              <a:t>Kansas: Kan.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Kentucky: Ky.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Louisiana: La.</a:t>
            </a:r>
          </a:p>
          <a:p>
            <a:pPr>
              <a:defRPr/>
            </a:pPr>
            <a:r>
              <a:rPr lang="en-US" sz="2000" dirty="0" smtClean="0"/>
              <a:t>Massachusetts: Mass.</a:t>
            </a:r>
          </a:p>
          <a:p>
            <a:pPr>
              <a:defRPr/>
            </a:pPr>
            <a:r>
              <a:rPr lang="en-US" sz="2000" dirty="0" smtClean="0"/>
              <a:t>Michigan: Mich.</a:t>
            </a:r>
          </a:p>
          <a:p>
            <a:pPr>
              <a:defRPr/>
            </a:pPr>
            <a:r>
              <a:rPr lang="en-US" sz="2000" dirty="0" smtClean="0"/>
              <a:t>Minnesota: Minn.</a:t>
            </a:r>
          </a:p>
          <a:p>
            <a:pPr>
              <a:defRPr/>
            </a:pPr>
            <a:r>
              <a:rPr lang="en-US" sz="2000" dirty="0" smtClean="0"/>
              <a:t>Mississippi: Miss.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Missouri: Mo.</a:t>
            </a:r>
          </a:p>
          <a:p>
            <a:pPr>
              <a:defRPr/>
            </a:pPr>
            <a:r>
              <a:rPr lang="en-US" sz="2000" dirty="0" smtClean="0"/>
              <a:t>Montana:  Mont.</a:t>
            </a:r>
          </a:p>
          <a:p>
            <a:pPr>
              <a:defRPr/>
            </a:pPr>
            <a:r>
              <a:rPr lang="en-US" sz="2000" dirty="0" smtClean="0"/>
              <a:t>Nebraska: Neb.</a:t>
            </a:r>
          </a:p>
          <a:p>
            <a:pPr>
              <a:defRPr/>
            </a:pPr>
            <a:r>
              <a:rPr lang="en-US" sz="2000" dirty="0" smtClean="0"/>
              <a:t>Nevada: Nev.</a:t>
            </a:r>
          </a:p>
          <a:p>
            <a:pPr>
              <a:defRPr/>
            </a:pPr>
            <a:r>
              <a:rPr lang="en-US" sz="2000" dirty="0" smtClean="0"/>
              <a:t>New Hampshire: N.H.</a:t>
            </a:r>
          </a:p>
          <a:p>
            <a:pPr>
              <a:defRPr/>
            </a:pPr>
            <a:r>
              <a:rPr lang="en-US" sz="2000" dirty="0" smtClean="0"/>
              <a:t>New Jersey: N.J.</a:t>
            </a:r>
          </a:p>
          <a:p>
            <a:pPr>
              <a:defRPr/>
            </a:pPr>
            <a:r>
              <a:rPr lang="en-US" sz="2000" dirty="0" smtClean="0"/>
              <a:t>New Mexico: N.M.</a:t>
            </a:r>
          </a:p>
          <a:p>
            <a:pPr>
              <a:defRPr/>
            </a:pPr>
            <a:r>
              <a:rPr lang="en-US" sz="2000" dirty="0" smtClean="0"/>
              <a:t>New York: N.Y.</a:t>
            </a:r>
          </a:p>
          <a:p>
            <a:pPr>
              <a:defRPr/>
            </a:pPr>
            <a:r>
              <a:rPr lang="en-US" sz="2000" dirty="0" smtClean="0"/>
              <a:t>North Carolina: N.C.</a:t>
            </a:r>
          </a:p>
          <a:p>
            <a:pPr>
              <a:defRPr/>
            </a:pPr>
            <a:r>
              <a:rPr lang="en-US" sz="2000" dirty="0" smtClean="0"/>
              <a:t>North Dakota: N.D.</a:t>
            </a:r>
          </a:p>
          <a:p>
            <a:pPr>
              <a:defRPr/>
            </a:pPr>
            <a:r>
              <a:rPr lang="en-US" sz="2000" dirty="0" smtClean="0"/>
              <a:t>Oklahoma: Okla.</a:t>
            </a:r>
          </a:p>
          <a:p>
            <a:pPr>
              <a:defRPr/>
            </a:pPr>
            <a:r>
              <a:rPr lang="en-US" sz="2000" dirty="0" smtClean="0"/>
              <a:t>Oregon: Ore.</a:t>
            </a:r>
          </a:p>
          <a:p>
            <a:pPr>
              <a:defRPr/>
            </a:pPr>
            <a:r>
              <a:rPr lang="en-US" sz="2000" dirty="0" smtClean="0"/>
              <a:t>Pennsylvania: Penn.</a:t>
            </a:r>
          </a:p>
          <a:p>
            <a:pPr>
              <a:defRPr/>
            </a:pPr>
            <a:r>
              <a:rPr lang="en-US" sz="2000" dirty="0" smtClean="0"/>
              <a:t>Rhode Island: R.I.</a:t>
            </a:r>
          </a:p>
          <a:p>
            <a:pPr>
              <a:defRPr/>
            </a:pPr>
            <a:r>
              <a:rPr lang="en-US" sz="2000" dirty="0" smtClean="0"/>
              <a:t>South Caroline: S.C.</a:t>
            </a:r>
          </a:p>
          <a:p>
            <a:pPr>
              <a:defRPr/>
            </a:pPr>
            <a:r>
              <a:rPr lang="en-US" sz="2000" dirty="0" smtClean="0"/>
              <a:t>South Dakota: S.D.</a:t>
            </a:r>
          </a:p>
          <a:p>
            <a:pPr>
              <a:defRPr/>
            </a:pPr>
            <a:r>
              <a:rPr lang="en-US" sz="2000" dirty="0" smtClean="0"/>
              <a:t>Tennessee: Tenn.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Vermont: Vt.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Virginia: Va.</a:t>
            </a:r>
          </a:p>
          <a:p>
            <a:pPr>
              <a:defRPr/>
            </a:pPr>
            <a:r>
              <a:rPr lang="en-US" sz="2000" dirty="0" smtClean="0"/>
              <a:t>Washington: Wash.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West Virginia: W.Va.</a:t>
            </a:r>
          </a:p>
          <a:p>
            <a:pPr>
              <a:defRPr/>
            </a:pPr>
            <a:r>
              <a:rPr lang="en-US" sz="2000" dirty="0" smtClean="0"/>
              <a:t>Wisconsin: Wis.</a:t>
            </a:r>
          </a:p>
          <a:p>
            <a:pPr>
              <a:defRPr/>
            </a:pPr>
            <a:r>
              <a:rPr lang="en-US" sz="2000" dirty="0" smtClean="0"/>
              <a:t>Wyoming: Wyo.</a:t>
            </a:r>
            <a:endParaRPr lang="en-US" sz="2000" dirty="0"/>
          </a:p>
        </p:txBody>
      </p:sp>
      <p:pic>
        <p:nvPicPr>
          <p:cNvPr id="21507" name="Picture 4" descr="stat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What is AP Style?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Journalists and public relations professionals use Associated Press Style</a:t>
            </a:r>
          </a:p>
          <a:p>
            <a:pPr>
              <a:defRPr/>
            </a:pPr>
            <a:r>
              <a:rPr lang="en-US" dirty="0" smtClean="0">
                <a:solidFill>
                  <a:schemeClr val="accent5"/>
                </a:solidFill>
              </a:rPr>
              <a:t>A new edition of the stylebook was published in 2009.</a:t>
            </a:r>
          </a:p>
          <a:p>
            <a:pPr>
              <a:defRPr/>
            </a:pPr>
            <a:r>
              <a:rPr lang="en-US" dirty="0" smtClean="0"/>
              <a:t>The AP Stylebook is a guide for </a:t>
            </a:r>
            <a:r>
              <a:rPr lang="en-US" dirty="0" smtClean="0">
                <a:solidFill>
                  <a:schemeClr val="accent6"/>
                </a:solidFill>
              </a:rPr>
              <a:t>capitalization, abbreviation, spelling, numerals and usage</a:t>
            </a:r>
            <a:r>
              <a:rPr lang="en-US" dirty="0" smtClean="0"/>
              <a:t>.</a:t>
            </a:r>
          </a:p>
        </p:txBody>
      </p:sp>
      <p:pic>
        <p:nvPicPr>
          <p:cNvPr id="4100" name="Picture 3" descr="ap_stylebook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290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Prefixes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4002088" cy="5410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Use a </a:t>
            </a:r>
            <a:r>
              <a:rPr lang="en-US" dirty="0" smtClean="0">
                <a:solidFill>
                  <a:srgbClr val="FFFF00"/>
                </a:solidFill>
              </a:rPr>
              <a:t>hyphen if the prefix ends in a vowel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word that follows begins with the same vowel.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re-entry, anti-inflammatory</a:t>
            </a:r>
          </a:p>
          <a:p>
            <a:pPr lvl="1">
              <a:defRPr/>
            </a:pPr>
            <a:r>
              <a:rPr lang="en-US" b="1" dirty="0" smtClean="0"/>
              <a:t>Cooperate and coordinate are exceptions to this</a:t>
            </a:r>
          </a:p>
          <a:p>
            <a:pPr>
              <a:defRPr/>
            </a:pPr>
            <a:r>
              <a:rPr lang="en-US" dirty="0" smtClean="0"/>
              <a:t>Use a hyphen if the word that follows is capitalized.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The soundtrack was written by ex-Beatle Paul McCartney.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532" name="Content Placeholder 4" descr="paulmccartney46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895600"/>
            <a:ext cx="4049713" cy="26400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Compound Modifiers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a compound modifier precedes a noun, use hyphens to link all the words in the compound, except very or all adverbs ending in –</a:t>
            </a:r>
            <a:r>
              <a:rPr lang="en-US" dirty="0" err="1" smtClean="0"/>
              <a:t>ly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full-time job, second-rate play</a:t>
            </a:r>
          </a:p>
          <a:p>
            <a:pPr>
              <a:defRPr/>
            </a:pPr>
            <a:r>
              <a:rPr lang="en-US" b="1" dirty="0" smtClean="0"/>
              <a:t>See the “hyphen” entry in the guide to punctuation chapter of the AP Stylebook.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Numbers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925888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Spell out one through nine. Use figures for 10 and up.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If a sentence begins with a numeral, either spell it out or rewrite the sentence. Figures for years are the exception.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use numerals for ratios and ages.</a:t>
            </a:r>
          </a:p>
        </p:txBody>
      </p:sp>
      <p:pic>
        <p:nvPicPr>
          <p:cNvPr id="24580" name="Content Placeholder 4" descr="numbers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7038" y="1524000"/>
            <a:ext cx="3200400" cy="5105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Numbers, 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For dimensions, use figures and spell out inches, feet, etc.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She is 5 feet 4 inches tall.</a:t>
            </a:r>
          </a:p>
          <a:p>
            <a:pPr>
              <a:defRPr/>
            </a:pPr>
            <a:r>
              <a:rPr lang="en-US" dirty="0" smtClean="0"/>
              <a:t>For percentages, write out </a:t>
            </a:r>
            <a:r>
              <a:rPr lang="en-US" i="1" dirty="0" smtClean="0"/>
              <a:t>percent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Do not use the % sign.</a:t>
            </a:r>
          </a:p>
          <a:p>
            <a:pPr>
              <a:defRPr/>
            </a:pPr>
            <a:r>
              <a:rPr lang="en-US" dirty="0" smtClean="0"/>
              <a:t>Use numerals for decimal points.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Unemployment increased 1.7 percent this year.</a:t>
            </a:r>
          </a:p>
          <a:p>
            <a:pPr>
              <a:defRPr/>
            </a:pPr>
            <a:r>
              <a:rPr lang="en-US" b="1" dirty="0" smtClean="0"/>
              <a:t>See the “numerals” entry in the AP Stylebook.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Money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Use a $ sign and numerals for an exact figure.</a:t>
            </a:r>
          </a:p>
          <a:p>
            <a:pPr>
              <a:defRPr/>
            </a:pPr>
            <a:r>
              <a:rPr lang="en-US" dirty="0" smtClean="0"/>
              <a:t>For amounts less than a dollar, use numerals.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It cost 99 cents.</a:t>
            </a:r>
          </a:p>
          <a:p>
            <a:pPr>
              <a:defRPr/>
            </a:pPr>
            <a:r>
              <a:rPr lang="en-US" dirty="0" smtClean="0"/>
              <a:t>Use a $ sign and numerals to two decimal points for amounts of $1 million and up.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The plan costs $74.91 million.</a:t>
            </a:r>
          </a:p>
          <a:p>
            <a:pPr>
              <a:defRPr/>
            </a:pPr>
            <a:r>
              <a:rPr lang="en-US" dirty="0" smtClean="0"/>
              <a:t>Spell out special cases.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She loaned me a dollar.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Apostrophes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078288" cy="5257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For singular common nouns ending in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i="1" dirty="0" smtClean="0">
                <a:solidFill>
                  <a:srgbClr val="FF0000"/>
                </a:solidFill>
              </a:rPr>
              <a:t>‘s</a:t>
            </a:r>
            <a:r>
              <a:rPr lang="en-US" dirty="0" smtClean="0"/>
              <a:t> unless the next word begins with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waitress’s order book, the waitress’ sugar</a:t>
            </a:r>
          </a:p>
          <a:p>
            <a:pPr>
              <a:defRPr/>
            </a:pPr>
            <a:r>
              <a:rPr lang="en-US" dirty="0" smtClean="0"/>
              <a:t>For singular proper names ending in </a:t>
            </a:r>
            <a:r>
              <a:rPr lang="en-US" i="1" dirty="0" smtClean="0"/>
              <a:t>s</a:t>
            </a:r>
            <a:r>
              <a:rPr lang="en-US" dirty="0" smtClean="0"/>
              <a:t>, use only an apostrophe.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Jesus’ disciples, Phyllis’ refrigerator</a:t>
            </a:r>
          </a:p>
          <a:p>
            <a:pPr>
              <a:defRPr/>
            </a:pPr>
            <a:r>
              <a:rPr lang="en-US" b="1" dirty="0" smtClean="0"/>
              <a:t>See the “possessives” entry in the AP Stylebook as well as the “apostrophe” entry in the punctuation guideline.</a:t>
            </a:r>
          </a:p>
        </p:txBody>
      </p:sp>
      <p:pic>
        <p:nvPicPr>
          <p:cNvPr id="27652" name="Content Placeholder 4" descr="apostrophe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338" y="1752600"/>
            <a:ext cx="3481387" cy="4800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Spelling guidelines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4038600" cy="5410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Adviser, not advisor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See also: protester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OK, not okay</a:t>
            </a:r>
          </a:p>
          <a:p>
            <a:pPr>
              <a:defRPr/>
            </a:pPr>
            <a:r>
              <a:rPr lang="en-US" dirty="0" smtClean="0"/>
              <a:t>E-mail, not email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Doughnut, not donut</a:t>
            </a:r>
          </a:p>
          <a:p>
            <a:pPr>
              <a:defRPr/>
            </a:pPr>
            <a:r>
              <a:rPr lang="en-US" dirty="0" smtClean="0"/>
              <a:t>Toward, not towards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See also: backward, forward, afterward, etc.</a:t>
            </a:r>
          </a:p>
          <a:p>
            <a:pPr>
              <a:defRPr/>
            </a:pPr>
            <a:r>
              <a:rPr lang="en-US" dirty="0" smtClean="0"/>
              <a:t>Health care, not healthcare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See also: all right, not alright</a:t>
            </a:r>
          </a:p>
        </p:txBody>
      </p:sp>
      <p:pic>
        <p:nvPicPr>
          <p:cNvPr id="28676" name="Picture 3" descr="spelling_bee_Cave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3522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Word choice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The stylebook is particular about words with similar but different meanings.</a:t>
            </a:r>
          </a:p>
          <a:p>
            <a:pPr lvl="1">
              <a:defRPr/>
            </a:pPr>
            <a:r>
              <a:rPr lang="en-US" dirty="0" smtClean="0"/>
              <a:t>Examples: adopt, approve, enact and pass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Adopt or approve: amendments, ordinances, resolutions and rules are adopted or approved.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Pass: bills are passed.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Enact: laws are enacted.</a:t>
            </a:r>
          </a:p>
          <a:p>
            <a:pPr lvl="1">
              <a:defRPr/>
            </a:pPr>
            <a:r>
              <a:rPr lang="en-US" dirty="0" smtClean="0"/>
              <a:t>Allude and refer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Allude: to allude to something is to speak of it without specifically mentioning it.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Refer: to refer is to mention it directly.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048000" y="152400"/>
          <a:ext cx="5715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Major differences between academic writing and AP Style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46482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No reference list or in-text citations.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Small paragraphs: </a:t>
            </a:r>
            <a:r>
              <a:rPr lang="en-US" dirty="0" smtClean="0">
                <a:solidFill>
                  <a:srgbClr val="00B050"/>
                </a:solidFill>
              </a:rPr>
              <a:t>1-2 sentences per paragraph.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Clear and concise writing. </a:t>
            </a:r>
            <a:r>
              <a:rPr lang="en-US" dirty="0" smtClean="0">
                <a:solidFill>
                  <a:srgbClr val="00B050"/>
                </a:solidFill>
              </a:rPr>
              <a:t>Avoid wordiness, long sentences, difficult vocabulary and jargon.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AP Style allows contractions.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124" name="Content Placeholder 8" descr="Cup pap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505200"/>
            <a:ext cx="2717800" cy="2717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Finding information in the AP Stylebook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Information is listed alphabetically.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“Titles” is under T and “composition titles” is under C.</a:t>
            </a:r>
          </a:p>
          <a:p>
            <a:pPr>
              <a:defRPr/>
            </a:pPr>
            <a:r>
              <a:rPr lang="en-US" dirty="0" smtClean="0"/>
              <a:t>Many entries will point the reader to other entries within the stylebook for more information.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The actual stylebook makes up most of the AP Stylebook</a:t>
            </a:r>
            <a:r>
              <a:rPr lang="en-US" dirty="0" smtClean="0"/>
              <a:t>; however, there are also a chapters on punctuation, media law, and sports and business writing.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Paraphrasing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When paraphrasing information, attribute it to a source at the beginning or end of a sentence.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Several factors could determine how quickly a fire engulfs a resident’s room, Frederick said.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Important rule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It is always </a:t>
            </a:r>
            <a:r>
              <a:rPr lang="en-US" i="1" dirty="0" smtClean="0"/>
              <a:t>said. </a:t>
            </a:r>
            <a:r>
              <a:rPr lang="en-US" dirty="0" smtClean="0"/>
              <a:t>Don’t use </a:t>
            </a:r>
            <a:r>
              <a:rPr lang="en-US" i="1" dirty="0" smtClean="0"/>
              <a:t>pointed out</a:t>
            </a:r>
            <a:r>
              <a:rPr lang="en-US" dirty="0" smtClean="0"/>
              <a:t>, </a:t>
            </a:r>
            <a:r>
              <a:rPr lang="en-US" i="1" dirty="0" smtClean="0"/>
              <a:t>claimed</a:t>
            </a:r>
            <a:r>
              <a:rPr lang="en-US" dirty="0" smtClean="0"/>
              <a:t> or any other verb that could be perceived as biased.</a:t>
            </a:r>
          </a:p>
          <a:p>
            <a:pPr>
              <a:defRPr/>
            </a:pPr>
            <a:r>
              <a:rPr lang="en-US" dirty="0" smtClean="0"/>
              <a:t>A person’s name or a pronoun always precedes </a:t>
            </a:r>
            <a:r>
              <a:rPr lang="en-US" i="1" dirty="0" smtClean="0">
                <a:solidFill>
                  <a:srgbClr val="FF0000"/>
                </a:solidFill>
              </a:rPr>
              <a:t>said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Paraphrasing, cont.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4078288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Always attribute information that came from a source and is not general knowledge.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As with academic writing, when in doubt, </a:t>
            </a:r>
            <a:r>
              <a:rPr lang="en-US" b="1" dirty="0" smtClean="0">
                <a:solidFill>
                  <a:srgbClr val="FFFF00"/>
                </a:solidFill>
              </a:rPr>
              <a:t>cite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196" name="Content Placeholder 4" descr="Ci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981200"/>
            <a:ext cx="3683000" cy="3733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Direct quotes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4648200" cy="5410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If the quote is one sentence, attribution for direct quotes goes at the end of the quote.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“Shouting is not going to help,” </a:t>
            </a:r>
            <a:r>
              <a:rPr lang="en-US" dirty="0" err="1" smtClean="0">
                <a:solidFill>
                  <a:srgbClr val="FFFF00"/>
                </a:solidFill>
              </a:rPr>
              <a:t>McCaskill</a:t>
            </a:r>
            <a:r>
              <a:rPr lang="en-US" dirty="0" smtClean="0">
                <a:solidFill>
                  <a:srgbClr val="FFFF00"/>
                </a:solidFill>
              </a:rPr>
              <a:t> said.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If the quote is more than one sentence, the attribution goes after the first sentence and before the rest of the quote.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“My job is to represent the people of Missouri,” she said. “Period.”</a:t>
            </a:r>
          </a:p>
          <a:p>
            <a:pPr>
              <a:defRPr/>
            </a:pPr>
            <a:r>
              <a:rPr lang="en-US" b="1" dirty="0" smtClean="0"/>
              <a:t>See entry “quotations in the news” in the AP Stylebook</a:t>
            </a:r>
            <a:endParaRPr lang="en-US" b="1" dirty="0"/>
          </a:p>
        </p:txBody>
      </p:sp>
      <p:pic>
        <p:nvPicPr>
          <p:cNvPr id="9220" name="Content Placeholder 7" descr="claire_mccaskill-73645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28800"/>
            <a:ext cx="2836863" cy="26860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Commas in a series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 Style deletes the comma in a series that comes before the conjunction.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It contained a bed, desk, posters and other items one would find in a typical dorm room.</a:t>
            </a:r>
          </a:p>
          <a:p>
            <a:pPr>
              <a:defRPr/>
            </a:pPr>
            <a:r>
              <a:rPr lang="en-US" b="1" dirty="0" smtClean="0"/>
              <a:t>See the “comma” entry in the punctuation guideline chapter of the AP Stylebook.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Capitalization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Capitalize common nouns when they are part of a full name.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The Democratic Party holds the majority in the Senate. </a:t>
            </a:r>
          </a:p>
          <a:p>
            <a:pPr>
              <a:defRPr/>
            </a:pPr>
            <a:r>
              <a:rPr lang="en-US" dirty="0" smtClean="0"/>
              <a:t>Some words derive from a proper noun and depend on that word for their meaning. These should be capitalized.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Examples: Christian, English, Marxism</a:t>
            </a:r>
          </a:p>
          <a:p>
            <a:pPr>
              <a:defRPr/>
            </a:pPr>
            <a:r>
              <a:rPr lang="en-US" dirty="0" smtClean="0"/>
              <a:t>Other words no longer depend on proper nouns for their meaning and do not need to be capitalized.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Example: </a:t>
            </a:r>
            <a:r>
              <a:rPr lang="en-US" dirty="0" err="1" smtClean="0">
                <a:solidFill>
                  <a:srgbClr val="FFFF00"/>
                </a:solidFill>
              </a:rPr>
              <a:t>french</a:t>
            </a:r>
            <a:r>
              <a:rPr lang="en-US" dirty="0" smtClean="0">
                <a:solidFill>
                  <a:srgbClr val="FFFF00"/>
                </a:solidFill>
              </a:rPr>
              <a:t> fries</a:t>
            </a:r>
          </a:p>
          <a:p>
            <a:pPr>
              <a:defRPr/>
            </a:pPr>
            <a:r>
              <a:rPr lang="en-US" b="1" dirty="0" smtClean="0"/>
              <a:t>See the “capitalization” entry in the AP Stylebook.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AP_Style</Template>
  <TotalTime>0</TotalTime>
  <Words>1868</Words>
  <Application>Microsoft Office PowerPoint</Application>
  <PresentationFormat>On-screen Show (4:3)</PresentationFormat>
  <Paragraphs>204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Georgia</vt:lpstr>
      <vt:lpstr>Wingdings</vt:lpstr>
      <vt:lpstr>Calibri</vt:lpstr>
      <vt:lpstr>Verdana</vt:lpstr>
      <vt:lpstr>Default Design</vt:lpstr>
      <vt:lpstr>Writing in AP style</vt:lpstr>
      <vt:lpstr>What is AP Style?</vt:lpstr>
      <vt:lpstr>Major differences between academic writing and AP Style</vt:lpstr>
      <vt:lpstr>Finding information in the AP Stylebook</vt:lpstr>
      <vt:lpstr>Paraphrasing</vt:lpstr>
      <vt:lpstr>Paraphrasing, cont.</vt:lpstr>
      <vt:lpstr>Direct quotes</vt:lpstr>
      <vt:lpstr>Commas in a series</vt:lpstr>
      <vt:lpstr>Capitalization</vt:lpstr>
      <vt:lpstr>Trademarked words</vt:lpstr>
      <vt:lpstr>Titles</vt:lpstr>
      <vt:lpstr>Titles, cont.</vt:lpstr>
      <vt:lpstr>Titles, cont.</vt:lpstr>
      <vt:lpstr>Composition titles</vt:lpstr>
      <vt:lpstr>Abbreviations</vt:lpstr>
      <vt:lpstr>Abbreviations, cont.</vt:lpstr>
      <vt:lpstr>Dates</vt:lpstr>
      <vt:lpstr>State abbreviations</vt:lpstr>
      <vt:lpstr>PowerPoint Presentation</vt:lpstr>
      <vt:lpstr>Prefixes</vt:lpstr>
      <vt:lpstr>Compound Modifiers</vt:lpstr>
      <vt:lpstr>Numbers</vt:lpstr>
      <vt:lpstr>Numbers, cont.</vt:lpstr>
      <vt:lpstr>Money</vt:lpstr>
      <vt:lpstr>Apostrophes</vt:lpstr>
      <vt:lpstr>Spelling guidelines</vt:lpstr>
      <vt:lpstr>Word choice</vt:lpstr>
      <vt:lpstr>PowerPoint Presentation</vt:lpstr>
    </vt:vector>
  </TitlesOfParts>
  <Company>Template Central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 AP style</dc:title>
  <dc:creator>Mark Grossman</dc:creator>
  <cp:lastModifiedBy>Mark Grossman</cp:lastModifiedBy>
  <cp:revision>1</cp:revision>
  <cp:lastPrinted>1601-01-01T00:00:00Z</cp:lastPrinted>
  <dcterms:created xsi:type="dcterms:W3CDTF">2016-04-14T16:06:57Z</dcterms:created>
  <dcterms:modified xsi:type="dcterms:W3CDTF">2016-04-14T16:07:08Z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TC011408321033</vt:lpwstr>
  </property>
</Properties>
</file>