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66" r:id="rId2"/>
    <p:sldId id="277" r:id="rId3"/>
    <p:sldId id="278" r:id="rId4"/>
    <p:sldId id="279" r:id="rId5"/>
    <p:sldId id="280" r:id="rId6"/>
    <p:sldId id="274" r:id="rId7"/>
    <p:sldId id="276"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DE49275B-5B54-4F40-90C2-117A05E30BD9}">
          <p14:sldIdLst>
            <p14:sldId id="266"/>
            <p14:sldId id="277"/>
            <p14:sldId id="278"/>
            <p14:sldId id="279"/>
            <p14:sldId id="280"/>
            <p14:sldId id="274"/>
            <p14:sldId id="276"/>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47921"/>
    <a:srgbClr val="7AC1AC"/>
    <a:srgbClr val="32484C"/>
    <a:srgbClr val="802754"/>
    <a:srgbClr val="F16659"/>
    <a:srgbClr val="89898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802" autoAdjust="0"/>
    <p:restoredTop sz="89510" autoAdjust="0"/>
  </p:normalViewPr>
  <p:slideViewPr>
    <p:cSldViewPr>
      <p:cViewPr varScale="1">
        <p:scale>
          <a:sx n="66" d="100"/>
          <a:sy n="66" d="100"/>
        </p:scale>
        <p:origin x="696" y="90"/>
      </p:cViewPr>
      <p:guideLst>
        <p:guide orient="horz" pos="2160"/>
        <p:guide pos="2880"/>
      </p:guideLst>
    </p:cSldViewPr>
  </p:slideViewPr>
  <p:outlineViewPr>
    <p:cViewPr>
      <p:scale>
        <a:sx n="33" d="100"/>
        <a:sy n="33" d="100"/>
      </p:scale>
      <p:origin x="0" y="1812"/>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74" d="100"/>
          <a:sy n="74" d="100"/>
        </p:scale>
        <p:origin x="-3156" y="-9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1CBE6D3-1AC0-4C6E-8C86-A4E58B161301}" type="datetimeFigureOut">
              <a:rPr lang="en-US" smtClean="0"/>
              <a:t>9/2/2015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F60DF76-15F0-4D6D-A83A-6D546BCF8DBF}" type="slidenum">
              <a:rPr lang="en-US" smtClean="0"/>
              <a:t>‹#›</a:t>
            </a:fld>
            <a:endParaRPr lang="en-US"/>
          </a:p>
        </p:txBody>
      </p:sp>
    </p:spTree>
    <p:extLst>
      <p:ext uri="{BB962C8B-B14F-4D97-AF65-F5344CB8AC3E}">
        <p14:creationId xmlns:p14="http://schemas.microsoft.com/office/powerpoint/2010/main" val="17166666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457141">
              <a:defRPr/>
            </a:pPr>
            <a:endParaRPr lang="en-US" dirty="0"/>
          </a:p>
        </p:txBody>
      </p:sp>
      <p:sp>
        <p:nvSpPr>
          <p:cNvPr id="4" name="Slide Number Placeholder 3"/>
          <p:cNvSpPr>
            <a:spLocks noGrp="1"/>
          </p:cNvSpPr>
          <p:nvPr>
            <p:ph type="sldNum" sz="quarter" idx="10"/>
          </p:nvPr>
        </p:nvSpPr>
        <p:spPr/>
        <p:txBody>
          <a:bodyPr/>
          <a:lstStyle/>
          <a:p>
            <a:fld id="{6418FF9B-DEE9-DA4A-B43C-5F35CAED45C4}" type="slidenum">
              <a:rPr lang="en-US" smtClean="0"/>
              <a:t>1</a:t>
            </a:fld>
            <a:endParaRPr lang="en-US" dirty="0"/>
          </a:p>
        </p:txBody>
      </p:sp>
    </p:spTree>
    <p:extLst>
      <p:ext uri="{BB962C8B-B14F-4D97-AF65-F5344CB8AC3E}">
        <p14:creationId xmlns:p14="http://schemas.microsoft.com/office/powerpoint/2010/main" val="15472066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eaLnBrk="1" hangingPunct="1">
              <a:spcBef>
                <a:spcPct val="0"/>
              </a:spcBef>
              <a:buFontTx/>
              <a:buNone/>
            </a:pPr>
            <a:r>
              <a:rPr lang="en-US" dirty="0" smtClean="0">
                <a:latin typeface="Calibri" charset="0"/>
              </a:rPr>
              <a:t>Our</a:t>
            </a:r>
            <a:r>
              <a:rPr lang="en-US" baseline="0" dirty="0" smtClean="0">
                <a:latin typeface="Calibri" charset="0"/>
              </a:rPr>
              <a:t> goal is to provide you with the service you need to get the most out of Connect. Our customer support is here to assist you with any technical issues you might be having. If you’re having trouble with anything – accessing a page, submitting an assignment, etc. -- use these resources </a:t>
            </a:r>
            <a:r>
              <a:rPr lang="en-US" b="1" baseline="0" dirty="0" smtClean="0">
                <a:latin typeface="Calibri" charset="0"/>
              </a:rPr>
              <a:t>before </a:t>
            </a:r>
            <a:r>
              <a:rPr lang="en-US" b="0" baseline="0" dirty="0" smtClean="0">
                <a:latin typeface="Calibri" charset="0"/>
              </a:rPr>
              <a:t>going to your professor. We have many people dedicated to helping you with all things technical. Keep the cards/stickers we passed out somewhere you can’t lose them, and use these resources whenever you need. </a:t>
            </a:r>
          </a:p>
          <a:p>
            <a:pPr marL="0" indent="0" eaLnBrk="1" hangingPunct="1">
              <a:spcBef>
                <a:spcPct val="0"/>
              </a:spcBef>
              <a:buFontTx/>
              <a:buNone/>
            </a:pPr>
            <a:endParaRPr lang="en-US" b="1" baseline="0" dirty="0" smtClean="0">
              <a:latin typeface="Calibri" charset="0"/>
            </a:endParaRPr>
          </a:p>
          <a:p>
            <a:pPr marL="0" indent="0" eaLnBrk="1" hangingPunct="1">
              <a:spcBef>
                <a:spcPct val="0"/>
              </a:spcBef>
              <a:buFontTx/>
              <a:buNone/>
            </a:pPr>
            <a:r>
              <a:rPr lang="en-US" baseline="0" dirty="0" smtClean="0">
                <a:latin typeface="Calibri" charset="0"/>
              </a:rPr>
              <a:t>www.mhhe.com/support has a new chat functionality; You can browse through connect student success for anything else you might need; FAQs, etc. </a:t>
            </a:r>
            <a:endParaRPr lang="en-US" dirty="0" smtClean="0">
              <a:latin typeface="Calibri" charset="0"/>
            </a:endParaRPr>
          </a:p>
          <a:p>
            <a:endParaRPr lang="en-US" dirty="0"/>
          </a:p>
        </p:txBody>
      </p:sp>
      <p:sp>
        <p:nvSpPr>
          <p:cNvPr id="4" name="Slide Number Placeholder 3"/>
          <p:cNvSpPr>
            <a:spLocks noGrp="1"/>
          </p:cNvSpPr>
          <p:nvPr>
            <p:ph type="sldNum" sz="quarter" idx="10"/>
          </p:nvPr>
        </p:nvSpPr>
        <p:spPr/>
        <p:txBody>
          <a:bodyPr/>
          <a:lstStyle/>
          <a:p>
            <a:fld id="{6F60DF76-15F0-4D6D-A83A-6D546BCF8DBF}" type="slidenum">
              <a:rPr lang="en-US" smtClean="0"/>
              <a:t>6</a:t>
            </a:fld>
            <a:endParaRPr lang="en-US"/>
          </a:p>
        </p:txBody>
      </p:sp>
    </p:spTree>
    <p:extLst>
      <p:ext uri="{BB962C8B-B14F-4D97-AF65-F5344CB8AC3E}">
        <p14:creationId xmlns:p14="http://schemas.microsoft.com/office/powerpoint/2010/main" val="5193402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smtClean="0"/>
              <a:t>#</a:t>
            </a:r>
            <a:r>
              <a:rPr lang="en-US" dirty="0" err="1" smtClean="0"/>
              <a:t>learnwithoutlimits</a:t>
            </a:r>
            <a:endParaRPr lang="en-US" dirty="0" smtClean="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r>
              <a:rPr lang="en-US" dirty="0" smtClean="0"/>
              <a:t>youcanlearnwithoutlimits.com</a:t>
            </a:r>
            <a:endParaRPr lang="en-US" dirty="0"/>
          </a:p>
        </p:txBody>
      </p:sp>
      <p:sp>
        <p:nvSpPr>
          <p:cNvPr id="6" name="Slide Number Placeholder 5"/>
          <p:cNvSpPr>
            <a:spLocks noGrp="1"/>
          </p:cNvSpPr>
          <p:nvPr>
            <p:ph type="sldNum" sz="quarter" idx="12"/>
          </p:nvPr>
        </p:nvSpPr>
        <p:spPr>
          <a:xfrm>
            <a:off x="5943600" y="6172200"/>
            <a:ext cx="2971800" cy="549275"/>
          </a:xfrm>
          <a:prstGeom prst="rect">
            <a:avLst/>
          </a:prstGeom>
        </p:spPr>
        <p:txBody>
          <a:bodyPr/>
          <a:lstStyle/>
          <a:p>
            <a:fld id="{7BD282FD-7562-4799-9953-FBE00F96A3C4}" type="slidenum">
              <a:rPr lang="en-US" smtClean="0"/>
              <a:t>‹#›</a:t>
            </a:fld>
            <a:endParaRPr lang="en-US"/>
          </a:p>
        </p:txBody>
      </p:sp>
    </p:spTree>
    <p:extLst>
      <p:ext uri="{BB962C8B-B14F-4D97-AF65-F5344CB8AC3E}">
        <p14:creationId xmlns:p14="http://schemas.microsoft.com/office/powerpoint/2010/main" val="14867771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A21826A5-BFFE-4E82-842A-075B61F23C47}" type="datetimeFigureOut">
              <a:rPr lang="en-US" smtClean="0"/>
              <a:t>9/2/2015</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5943600" y="6172200"/>
            <a:ext cx="2971800" cy="549275"/>
          </a:xfrm>
          <a:prstGeom prst="rect">
            <a:avLst/>
          </a:prstGeom>
        </p:spPr>
        <p:txBody>
          <a:bodyPr/>
          <a:lstStyle/>
          <a:p>
            <a:fld id="{7BD282FD-7562-4799-9953-FBE00F96A3C4}" type="slidenum">
              <a:rPr lang="en-US" smtClean="0"/>
              <a:t>‹#›</a:t>
            </a:fld>
            <a:endParaRPr lang="en-US"/>
          </a:p>
        </p:txBody>
      </p:sp>
    </p:spTree>
    <p:extLst>
      <p:ext uri="{BB962C8B-B14F-4D97-AF65-F5344CB8AC3E}">
        <p14:creationId xmlns:p14="http://schemas.microsoft.com/office/powerpoint/2010/main" val="33850963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A21826A5-BFFE-4E82-842A-075B61F23C47}" type="datetimeFigureOut">
              <a:rPr lang="en-US" smtClean="0"/>
              <a:t>9/2/2015</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5943600" y="6172200"/>
            <a:ext cx="2971800" cy="549275"/>
          </a:xfrm>
          <a:prstGeom prst="rect">
            <a:avLst/>
          </a:prstGeom>
        </p:spPr>
        <p:txBody>
          <a:bodyPr/>
          <a:lstStyle/>
          <a:p>
            <a:fld id="{7BD282FD-7562-4799-9953-FBE00F96A3C4}" type="slidenum">
              <a:rPr lang="en-US" smtClean="0"/>
              <a:t>‹#›</a:t>
            </a:fld>
            <a:endParaRPr lang="en-US"/>
          </a:p>
        </p:txBody>
      </p:sp>
    </p:spTree>
    <p:extLst>
      <p:ext uri="{BB962C8B-B14F-4D97-AF65-F5344CB8AC3E}">
        <p14:creationId xmlns:p14="http://schemas.microsoft.com/office/powerpoint/2010/main" val="4091842196"/>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4" name="Rectangle 3"/>
          <p:cNvSpPr/>
          <p:nvPr userDrawn="1"/>
        </p:nvSpPr>
        <p:spPr>
          <a:xfrm>
            <a:off x="0" y="-10160"/>
            <a:ext cx="9144000" cy="1731120"/>
          </a:xfrm>
          <a:prstGeom prst="rect">
            <a:avLst/>
          </a:prstGeom>
          <a:solidFill>
            <a:srgbClr val="7AC1A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umSans Regular"/>
            </a:endParaRPr>
          </a:p>
        </p:txBody>
      </p:sp>
      <p:sp>
        <p:nvSpPr>
          <p:cNvPr id="12" name="Text Placeholder 11"/>
          <p:cNvSpPr>
            <a:spLocks noGrp="1"/>
          </p:cNvSpPr>
          <p:nvPr>
            <p:ph type="body" sz="quarter" idx="10"/>
          </p:nvPr>
        </p:nvSpPr>
        <p:spPr>
          <a:xfrm>
            <a:off x="2177144" y="218167"/>
            <a:ext cx="6509656" cy="1287463"/>
          </a:xfrm>
        </p:spPr>
        <p:txBody>
          <a:bodyPr lIns="0" tIns="0" rIns="0" bIns="0" anchor="ctr" anchorCtr="0"/>
          <a:lstStyle>
            <a:lvl1pPr marL="0" indent="0">
              <a:buFontTx/>
              <a:buNone/>
              <a:defRPr sz="3600" b="0" i="0">
                <a:solidFill>
                  <a:srgbClr val="FFFFFF"/>
                </a:solidFill>
                <a:latin typeface="ArumSans Regular"/>
                <a:cs typeface="ArumSans Regular"/>
              </a:defRPr>
            </a:lvl1pPr>
            <a:lvl2pPr marL="0" indent="0">
              <a:buFontTx/>
              <a:buNone/>
              <a:defRPr>
                <a:solidFill>
                  <a:srgbClr val="FFFFFF"/>
                </a:solidFill>
              </a:defRPr>
            </a:lvl2pPr>
          </a:lstStyle>
          <a:p>
            <a:pPr lvl="0"/>
            <a:r>
              <a:rPr lang="en-US" dirty="0" smtClean="0"/>
              <a:t>Click to edit Master text styles</a:t>
            </a:r>
          </a:p>
          <a:p>
            <a:pPr lvl="1"/>
            <a:r>
              <a:rPr lang="en-US" dirty="0" smtClean="0"/>
              <a:t>Second level</a:t>
            </a:r>
          </a:p>
        </p:txBody>
      </p:sp>
      <p:pic>
        <p:nvPicPr>
          <p:cNvPr id="5" name="Picture 4" descr="MHE-red-cmyk-300ppi 2014.jpg"/>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 y="0"/>
            <a:ext cx="1731120" cy="1731120"/>
          </a:xfrm>
          <a:prstGeom prst="rect">
            <a:avLst/>
          </a:prstGeom>
        </p:spPr>
      </p:pic>
    </p:spTree>
    <p:extLst>
      <p:ext uri="{BB962C8B-B14F-4D97-AF65-F5344CB8AC3E}">
        <p14:creationId xmlns:p14="http://schemas.microsoft.com/office/powerpoint/2010/main" val="20804238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A21826A5-BFFE-4E82-842A-075B61F23C47}" type="datetimeFigureOut">
              <a:rPr lang="en-US" smtClean="0"/>
              <a:t>9/2/2015</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5943600" y="6172200"/>
            <a:ext cx="2971800" cy="549275"/>
          </a:xfrm>
          <a:prstGeom prst="rect">
            <a:avLst/>
          </a:prstGeom>
        </p:spPr>
        <p:txBody>
          <a:bodyPr/>
          <a:lstStyle/>
          <a:p>
            <a:fld id="{7BD282FD-7562-4799-9953-FBE00F96A3C4}" type="slidenum">
              <a:rPr lang="en-US" smtClean="0"/>
              <a:t>‹#›</a:t>
            </a:fld>
            <a:endParaRPr lang="en-US"/>
          </a:p>
        </p:txBody>
      </p:sp>
    </p:spTree>
    <p:extLst>
      <p:ext uri="{BB962C8B-B14F-4D97-AF65-F5344CB8AC3E}">
        <p14:creationId xmlns:p14="http://schemas.microsoft.com/office/powerpoint/2010/main" val="4186170413"/>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A21826A5-BFFE-4E82-842A-075B61F23C47}" type="datetimeFigureOut">
              <a:rPr lang="en-US" smtClean="0"/>
              <a:t>9/2/2015</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5943600" y="6172200"/>
            <a:ext cx="2971800" cy="549275"/>
          </a:xfrm>
          <a:prstGeom prst="rect">
            <a:avLst/>
          </a:prstGeom>
        </p:spPr>
        <p:txBody>
          <a:bodyPr/>
          <a:lstStyle/>
          <a:p>
            <a:fld id="{7BD282FD-7562-4799-9953-FBE00F96A3C4}" type="slidenum">
              <a:rPr lang="en-US" smtClean="0"/>
              <a:t>‹#›</a:t>
            </a:fld>
            <a:endParaRPr lang="en-US"/>
          </a:p>
        </p:txBody>
      </p:sp>
    </p:spTree>
    <p:extLst>
      <p:ext uri="{BB962C8B-B14F-4D97-AF65-F5344CB8AC3E}">
        <p14:creationId xmlns:p14="http://schemas.microsoft.com/office/powerpoint/2010/main" val="340235189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A21826A5-BFFE-4E82-842A-075B61F23C47}" type="datetimeFigureOut">
              <a:rPr lang="en-US" smtClean="0"/>
              <a:t>9/2/2015</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5943600" y="6172200"/>
            <a:ext cx="2971800" cy="549275"/>
          </a:xfrm>
          <a:prstGeom prst="rect">
            <a:avLst/>
          </a:prstGeom>
        </p:spPr>
        <p:txBody>
          <a:bodyPr/>
          <a:lstStyle/>
          <a:p>
            <a:fld id="{7BD282FD-7562-4799-9953-FBE00F96A3C4}" type="slidenum">
              <a:rPr lang="en-US" smtClean="0"/>
              <a:t>‹#›</a:t>
            </a:fld>
            <a:endParaRPr lang="en-US"/>
          </a:p>
        </p:txBody>
      </p:sp>
    </p:spTree>
    <p:extLst>
      <p:ext uri="{BB962C8B-B14F-4D97-AF65-F5344CB8AC3E}">
        <p14:creationId xmlns:p14="http://schemas.microsoft.com/office/powerpoint/2010/main" val="719181825"/>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9" name="Slide Number Placeholder 8"/>
          <p:cNvSpPr>
            <a:spLocks noGrp="1"/>
          </p:cNvSpPr>
          <p:nvPr>
            <p:ph type="sldNum" sz="quarter" idx="12"/>
          </p:nvPr>
        </p:nvSpPr>
        <p:spPr>
          <a:xfrm>
            <a:off x="5943600" y="6172200"/>
            <a:ext cx="2971800" cy="549275"/>
          </a:xfrm>
          <a:prstGeom prst="rect">
            <a:avLst/>
          </a:prstGeom>
        </p:spPr>
        <p:txBody>
          <a:bodyPr/>
          <a:lstStyle/>
          <a:p>
            <a:fld id="{7BD282FD-7562-4799-9953-FBE00F96A3C4}" type="slidenum">
              <a:rPr lang="en-US" smtClean="0"/>
              <a:t>‹#›</a:t>
            </a:fld>
            <a:endParaRPr lang="en-US"/>
          </a:p>
        </p:txBody>
      </p:sp>
    </p:spTree>
    <p:extLst>
      <p:ext uri="{BB962C8B-B14F-4D97-AF65-F5344CB8AC3E}">
        <p14:creationId xmlns:p14="http://schemas.microsoft.com/office/powerpoint/2010/main" val="3506496717"/>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A21826A5-BFFE-4E82-842A-075B61F23C47}" type="datetimeFigureOut">
              <a:rPr lang="en-US" smtClean="0"/>
              <a:t>9/2/2015</a:t>
            </a:fld>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5943600" y="6172200"/>
            <a:ext cx="2971800" cy="549275"/>
          </a:xfrm>
          <a:prstGeom prst="rect">
            <a:avLst/>
          </a:prstGeom>
        </p:spPr>
        <p:txBody>
          <a:bodyPr/>
          <a:lstStyle/>
          <a:p>
            <a:fld id="{7BD282FD-7562-4799-9953-FBE00F96A3C4}" type="slidenum">
              <a:rPr lang="en-US" smtClean="0"/>
              <a:t>‹#›</a:t>
            </a:fld>
            <a:endParaRPr lang="en-US"/>
          </a:p>
        </p:txBody>
      </p:sp>
    </p:spTree>
    <p:extLst>
      <p:ext uri="{BB962C8B-B14F-4D97-AF65-F5344CB8AC3E}">
        <p14:creationId xmlns:p14="http://schemas.microsoft.com/office/powerpoint/2010/main" val="4726662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A21826A5-BFFE-4E82-842A-075B61F23C47}" type="datetimeFigureOut">
              <a:rPr lang="en-US" smtClean="0"/>
              <a:t>9/2/2015</a:t>
            </a:fld>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5943600" y="6172200"/>
            <a:ext cx="2971800" cy="549275"/>
          </a:xfrm>
          <a:prstGeom prst="rect">
            <a:avLst/>
          </a:prstGeom>
        </p:spPr>
        <p:txBody>
          <a:bodyPr/>
          <a:lstStyle/>
          <a:p>
            <a:fld id="{7BD282FD-7562-4799-9953-FBE00F96A3C4}" type="slidenum">
              <a:rPr lang="en-US" smtClean="0"/>
              <a:t>‹#›</a:t>
            </a:fld>
            <a:endParaRPr lang="en-US"/>
          </a:p>
        </p:txBody>
      </p:sp>
    </p:spTree>
    <p:extLst>
      <p:ext uri="{BB962C8B-B14F-4D97-AF65-F5344CB8AC3E}">
        <p14:creationId xmlns:p14="http://schemas.microsoft.com/office/powerpoint/2010/main" val="16052578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A21826A5-BFFE-4E82-842A-075B61F23C47}" type="datetimeFigureOut">
              <a:rPr lang="en-US" smtClean="0"/>
              <a:t>9/2/2015</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5943600" y="6172200"/>
            <a:ext cx="2971800" cy="549275"/>
          </a:xfrm>
          <a:prstGeom prst="rect">
            <a:avLst/>
          </a:prstGeom>
        </p:spPr>
        <p:txBody>
          <a:bodyPr/>
          <a:lstStyle/>
          <a:p>
            <a:fld id="{7BD282FD-7562-4799-9953-FBE00F96A3C4}" type="slidenum">
              <a:rPr lang="en-US" smtClean="0"/>
              <a:t>‹#›</a:t>
            </a:fld>
            <a:endParaRPr lang="en-US"/>
          </a:p>
        </p:txBody>
      </p:sp>
    </p:spTree>
    <p:extLst>
      <p:ext uri="{BB962C8B-B14F-4D97-AF65-F5344CB8AC3E}">
        <p14:creationId xmlns:p14="http://schemas.microsoft.com/office/powerpoint/2010/main" val="37565730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A21826A5-BFFE-4E82-842A-075B61F23C47}" type="datetimeFigureOut">
              <a:rPr lang="en-US" smtClean="0"/>
              <a:t>9/2/2015</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5943600" y="6172200"/>
            <a:ext cx="2971800" cy="549275"/>
          </a:xfrm>
          <a:prstGeom prst="rect">
            <a:avLst/>
          </a:prstGeom>
        </p:spPr>
        <p:txBody>
          <a:bodyPr/>
          <a:lstStyle/>
          <a:p>
            <a:fld id="{7BD282FD-7562-4799-9953-FBE00F96A3C4}" type="slidenum">
              <a:rPr lang="en-US" smtClean="0"/>
              <a:t>‹#›</a:t>
            </a:fld>
            <a:endParaRPr lang="en-US"/>
          </a:p>
        </p:txBody>
      </p:sp>
    </p:spTree>
    <p:extLst>
      <p:ext uri="{BB962C8B-B14F-4D97-AF65-F5344CB8AC3E}">
        <p14:creationId xmlns:p14="http://schemas.microsoft.com/office/powerpoint/2010/main" val="23326939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0"/>
            <a:ext cx="9144000" cy="1371600"/>
          </a:xfrm>
          <a:prstGeom prst="rect">
            <a:avLst/>
          </a:prstGeom>
          <a:solidFill>
            <a:srgbClr val="3248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524001"/>
            <a:ext cx="8229600" cy="449580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grpSp>
        <p:nvGrpSpPr>
          <p:cNvPr id="15" name="Group 14"/>
          <p:cNvGrpSpPr/>
          <p:nvPr userDrawn="1"/>
        </p:nvGrpSpPr>
        <p:grpSpPr>
          <a:xfrm>
            <a:off x="228600" y="-1905000"/>
            <a:ext cx="8898467" cy="4439278"/>
            <a:chOff x="1913466" y="-304800"/>
            <a:chExt cx="8898467" cy="4439278"/>
          </a:xfrm>
        </p:grpSpPr>
        <p:pic>
          <p:nvPicPr>
            <p:cNvPr id="14" name="Picture 13"/>
            <p:cNvPicPr>
              <a:picLocks noChangeAspect="1"/>
            </p:cNvPicPr>
            <p:nvPr userDrawn="1"/>
          </p:nvPicPr>
          <p:blipFill rotWithShape="1">
            <a:blip r:embed="rId14">
              <a:extLst>
                <a:ext uri="{28A0092B-C50C-407E-A947-70E740481C1C}">
                  <a14:useLocalDpi xmlns:a14="http://schemas.microsoft.com/office/drawing/2010/main" val="0"/>
                </a:ext>
              </a:extLst>
            </a:blip>
            <a:srcRect l="58360"/>
            <a:stretch/>
          </p:blipFill>
          <p:spPr>
            <a:xfrm flipH="1">
              <a:off x="1913466" y="-304800"/>
              <a:ext cx="3268133" cy="4439278"/>
            </a:xfrm>
            <a:prstGeom prst="rect">
              <a:avLst/>
            </a:prstGeom>
          </p:spPr>
        </p:pic>
        <p:pic>
          <p:nvPicPr>
            <p:cNvPr id="8" name="Picture 7"/>
            <p:cNvPicPr>
              <a:picLocks noChangeAspect="1"/>
            </p:cNvPicPr>
            <p:nvPr userDrawn="1"/>
          </p:nvPicPr>
          <p:blipFill rotWithShape="1">
            <a:blip r:embed="rId14">
              <a:extLst>
                <a:ext uri="{28A0092B-C50C-407E-A947-70E740481C1C}">
                  <a14:useLocalDpi xmlns:a14="http://schemas.microsoft.com/office/drawing/2010/main" val="0"/>
                </a:ext>
              </a:extLst>
            </a:blip>
            <a:srcRect r="5933"/>
            <a:stretch/>
          </p:blipFill>
          <p:spPr>
            <a:xfrm flipH="1">
              <a:off x="3429000" y="-304800"/>
              <a:ext cx="7382933" cy="4439278"/>
            </a:xfrm>
            <a:prstGeom prst="rect">
              <a:avLst/>
            </a:prstGeom>
          </p:spPr>
        </p:pic>
      </p:grpSp>
      <p:pic>
        <p:nvPicPr>
          <p:cNvPr id="17" name="Picture 16"/>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6553200" y="5867400"/>
            <a:ext cx="2211063" cy="707540"/>
          </a:xfrm>
          <a:prstGeom prst="rect">
            <a:avLst/>
          </a:prstGeom>
        </p:spPr>
      </p:pic>
    </p:spTree>
    <p:extLst>
      <p:ext uri="{BB962C8B-B14F-4D97-AF65-F5344CB8AC3E}">
        <p14:creationId xmlns:p14="http://schemas.microsoft.com/office/powerpoint/2010/main" val="30824734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12.xml"/><Relationship Id="rId5" Type="http://schemas.openxmlformats.org/officeDocument/2006/relationships/image" Target="../media/image6.png"/><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5.xml"/><Relationship Id="rId4" Type="http://schemas.openxmlformats.org/officeDocument/2006/relationships/image" Target="../media/image1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460706179_20.jpg"/>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0" y="-8090"/>
            <a:ext cx="9144000" cy="6866090"/>
          </a:xfrm>
          <a:prstGeom prst="rect">
            <a:avLst/>
          </a:prstGeom>
        </p:spPr>
      </p:pic>
      <p:pic>
        <p:nvPicPr>
          <p:cNvPr id="14" name="Picture 13" descr="cube_graphic1.png"/>
          <p:cNvPicPr>
            <a:picLocks noChangeAspect="1"/>
          </p:cNvPicPr>
          <p:nvPr/>
        </p:nvPicPr>
        <p:blipFill rotWithShape="1">
          <a:blip r:embed="rId4" cstate="screen">
            <a:extLst>
              <a:ext uri="{28A0092B-C50C-407E-A947-70E740481C1C}">
                <a14:useLocalDpi xmlns:a14="http://schemas.microsoft.com/office/drawing/2010/main"/>
              </a:ext>
            </a:extLst>
          </a:blip>
          <a:srcRect r="28644" b="27282"/>
          <a:stretch/>
        </p:blipFill>
        <p:spPr>
          <a:xfrm>
            <a:off x="461820" y="1943667"/>
            <a:ext cx="8682180" cy="4914333"/>
          </a:xfrm>
          <a:prstGeom prst="rect">
            <a:avLst/>
          </a:prstGeom>
        </p:spPr>
      </p:pic>
      <p:pic>
        <p:nvPicPr>
          <p:cNvPr id="10" name="Picture 9" descr="MHE_Logo.png"/>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1" y="-1"/>
            <a:ext cx="1731121" cy="1731121"/>
          </a:xfrm>
          <a:prstGeom prst="rect">
            <a:avLst/>
          </a:prstGeom>
        </p:spPr>
      </p:pic>
      <p:sp>
        <p:nvSpPr>
          <p:cNvPr id="8" name="TextBox 7"/>
          <p:cNvSpPr txBox="1"/>
          <p:nvPr/>
        </p:nvSpPr>
        <p:spPr>
          <a:xfrm>
            <a:off x="461819" y="3048000"/>
            <a:ext cx="5955457" cy="1477328"/>
          </a:xfrm>
          <a:prstGeom prst="rect">
            <a:avLst/>
          </a:prstGeom>
          <a:noFill/>
        </p:spPr>
        <p:txBody>
          <a:bodyPr wrap="square" lIns="0" tIns="0" rIns="0" bIns="0" rtlCol="0">
            <a:spAutoFit/>
          </a:bodyPr>
          <a:lstStyle/>
          <a:p>
            <a:pPr>
              <a:spcAft>
                <a:spcPts val="1200"/>
              </a:spcAft>
            </a:pPr>
            <a:endParaRPr lang="en-US" sz="800" b="1" dirty="0" smtClean="0">
              <a:solidFill>
                <a:srgbClr val="FFFFFF"/>
              </a:solidFill>
              <a:effectLst>
                <a:outerShdw blurRad="1270000" algn="tl" rotWithShape="0">
                  <a:schemeClr val="tx1"/>
                </a:outerShdw>
              </a:effectLst>
              <a:latin typeface="ArumSans Regular"/>
              <a:cs typeface="ArumSans Regular"/>
            </a:endParaRPr>
          </a:p>
          <a:p>
            <a:pPr>
              <a:spcAft>
                <a:spcPts val="1200"/>
              </a:spcAft>
            </a:pPr>
            <a:r>
              <a:rPr lang="en-US" sz="3200" b="1" dirty="0" smtClean="0">
                <a:solidFill>
                  <a:srgbClr val="FFFFFF"/>
                </a:solidFill>
                <a:effectLst>
                  <a:outerShdw blurRad="1270000" algn="tl" rotWithShape="0">
                    <a:schemeClr val="tx1"/>
                  </a:outerShdw>
                </a:effectLst>
                <a:latin typeface="ArumSans Regular"/>
                <a:cs typeface="ArumSans Regular"/>
              </a:rPr>
              <a:t>Connect Student Registration</a:t>
            </a:r>
          </a:p>
          <a:p>
            <a:pPr>
              <a:spcAft>
                <a:spcPts val="1200"/>
              </a:spcAft>
            </a:pPr>
            <a:endParaRPr lang="en-US" sz="800" b="1" dirty="0">
              <a:solidFill>
                <a:srgbClr val="FFFFFF"/>
              </a:solidFill>
              <a:effectLst>
                <a:outerShdw blurRad="1270000" algn="tl" rotWithShape="0">
                  <a:schemeClr val="tx1"/>
                </a:outerShdw>
              </a:effectLst>
              <a:latin typeface="ArumSans Regular"/>
              <a:cs typeface="ArumSans Regular"/>
            </a:endParaRPr>
          </a:p>
          <a:p>
            <a:pPr>
              <a:spcAft>
                <a:spcPts val="1200"/>
              </a:spcAft>
            </a:pPr>
            <a:r>
              <a:rPr lang="en-US" b="1" dirty="0" smtClean="0">
                <a:solidFill>
                  <a:srgbClr val="FFFFFF"/>
                </a:solidFill>
                <a:effectLst>
                  <a:outerShdw blurRad="1270000" algn="tl" rotWithShape="0">
                    <a:schemeClr val="tx1"/>
                  </a:outerShdw>
                </a:effectLst>
                <a:latin typeface="ArumSans Regular"/>
                <a:cs typeface="ArumSans Regular"/>
              </a:rPr>
              <a:t>Name of School, Professor, Class info, section info</a:t>
            </a:r>
          </a:p>
        </p:txBody>
      </p:sp>
    </p:spTree>
    <p:extLst>
      <p:ext uri="{BB962C8B-B14F-4D97-AF65-F5344CB8AC3E}">
        <p14:creationId xmlns:p14="http://schemas.microsoft.com/office/powerpoint/2010/main" val="111219034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solidFill>
                  <a:schemeClr val="bg1"/>
                </a:solidFill>
                <a:latin typeface="ArumSans Regular"/>
              </a:rPr>
              <a:t>Connect Student Registration</a:t>
            </a:r>
            <a:endParaRPr lang="en-US" sz="3600" dirty="0">
              <a:solidFill>
                <a:schemeClr val="bg1"/>
              </a:solidFill>
              <a:latin typeface="ArumSans Regular"/>
            </a:endParaRPr>
          </a:p>
        </p:txBody>
      </p:sp>
      <p:sp>
        <p:nvSpPr>
          <p:cNvPr id="7" name="TextBox 6"/>
          <p:cNvSpPr txBox="1"/>
          <p:nvPr/>
        </p:nvSpPr>
        <p:spPr>
          <a:xfrm>
            <a:off x="685800" y="1447800"/>
            <a:ext cx="7620000" cy="646331"/>
          </a:xfrm>
          <a:prstGeom prst="rect">
            <a:avLst/>
          </a:prstGeom>
          <a:noFill/>
        </p:spPr>
        <p:txBody>
          <a:bodyPr wrap="square" rtlCol="0">
            <a:spAutoFit/>
          </a:bodyPr>
          <a:lstStyle/>
          <a:p>
            <a:r>
              <a:rPr lang="en-US" b="1" dirty="0" smtClean="0"/>
              <a:t>Step 1</a:t>
            </a:r>
            <a:r>
              <a:rPr lang="en-US" b="1" dirty="0"/>
              <a:t>:</a:t>
            </a:r>
            <a:r>
              <a:rPr lang="en-US" b="1" dirty="0" smtClean="0"/>
              <a:t> Follow Connect section web address provide by Instructor. Click </a:t>
            </a:r>
            <a:r>
              <a:rPr lang="en-US" b="1" dirty="0" smtClean="0">
                <a:solidFill>
                  <a:srgbClr val="FF0000"/>
                </a:solidFill>
              </a:rPr>
              <a:t>Register Now</a:t>
            </a:r>
            <a:r>
              <a:rPr lang="en-US" b="1" dirty="0" smtClean="0"/>
              <a:t>.</a:t>
            </a:r>
            <a:endParaRPr lang="en-US" b="1" dirty="0"/>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22647" y="2094131"/>
            <a:ext cx="6096000" cy="379880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71122474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solidFill>
                  <a:schemeClr val="bg1"/>
                </a:solidFill>
                <a:latin typeface="ArumSans Regular"/>
              </a:rPr>
              <a:t>Connect Student Registration</a:t>
            </a:r>
            <a:endParaRPr lang="en-US" sz="3600" dirty="0">
              <a:solidFill>
                <a:schemeClr val="bg1"/>
              </a:solidFill>
              <a:latin typeface="ArumSans Regular"/>
            </a:endParaRPr>
          </a:p>
        </p:txBody>
      </p:sp>
      <p:sp>
        <p:nvSpPr>
          <p:cNvPr id="7" name="TextBox 6"/>
          <p:cNvSpPr txBox="1"/>
          <p:nvPr/>
        </p:nvSpPr>
        <p:spPr>
          <a:xfrm>
            <a:off x="457200" y="1502662"/>
            <a:ext cx="7620000" cy="369332"/>
          </a:xfrm>
          <a:prstGeom prst="rect">
            <a:avLst/>
          </a:prstGeom>
          <a:noFill/>
        </p:spPr>
        <p:txBody>
          <a:bodyPr wrap="square" rtlCol="0">
            <a:spAutoFit/>
          </a:bodyPr>
          <a:lstStyle/>
          <a:p>
            <a:r>
              <a:rPr lang="en-US" b="1" dirty="0" smtClean="0"/>
              <a:t>Step 2</a:t>
            </a:r>
            <a:r>
              <a:rPr lang="en-US" b="1" dirty="0"/>
              <a:t>:</a:t>
            </a:r>
            <a:r>
              <a:rPr lang="en-US" b="1" dirty="0" smtClean="0"/>
              <a:t> Enter your email address and click </a:t>
            </a:r>
            <a:r>
              <a:rPr lang="en-US" b="1" dirty="0" smtClean="0">
                <a:solidFill>
                  <a:srgbClr val="FF0000"/>
                </a:solidFill>
              </a:rPr>
              <a:t>Submit</a:t>
            </a:r>
            <a:r>
              <a:rPr lang="en-US" b="1" dirty="0" smtClean="0"/>
              <a:t>.</a:t>
            </a:r>
            <a:endParaRPr lang="en-US" b="1" dirty="0"/>
          </a:p>
        </p:txBody>
      </p:sp>
      <p:pic>
        <p:nvPicPr>
          <p:cNvPr id="6" name="Picture 5"/>
          <p:cNvPicPr/>
          <p:nvPr/>
        </p:nvPicPr>
        <p:blipFill>
          <a:blip r:embed="rId2"/>
          <a:stretch>
            <a:fillRect/>
          </a:stretch>
        </p:blipFill>
        <p:spPr>
          <a:xfrm>
            <a:off x="706515" y="1903066"/>
            <a:ext cx="5008485" cy="1602134"/>
          </a:xfrm>
          <a:prstGeom prst="rect">
            <a:avLst/>
          </a:prstGeom>
        </p:spPr>
      </p:pic>
      <p:sp>
        <p:nvSpPr>
          <p:cNvPr id="8" name="TextBox 7"/>
          <p:cNvSpPr txBox="1"/>
          <p:nvPr/>
        </p:nvSpPr>
        <p:spPr>
          <a:xfrm>
            <a:off x="533400" y="3733800"/>
            <a:ext cx="7620000" cy="369332"/>
          </a:xfrm>
          <a:prstGeom prst="rect">
            <a:avLst/>
          </a:prstGeom>
          <a:noFill/>
        </p:spPr>
        <p:txBody>
          <a:bodyPr wrap="square" rtlCol="0">
            <a:spAutoFit/>
          </a:bodyPr>
          <a:lstStyle/>
          <a:p>
            <a:r>
              <a:rPr lang="en-US" b="1" dirty="0" smtClean="0"/>
              <a:t>Step 3: Enter your password and click </a:t>
            </a:r>
            <a:r>
              <a:rPr lang="en-US" b="1" dirty="0" smtClean="0">
                <a:solidFill>
                  <a:srgbClr val="FF0000"/>
                </a:solidFill>
              </a:rPr>
              <a:t>Sign in</a:t>
            </a:r>
            <a:r>
              <a:rPr lang="en-US" b="1" dirty="0" smtClean="0"/>
              <a:t>.</a:t>
            </a:r>
            <a:endParaRPr lang="en-US" b="1" dirty="0"/>
          </a:p>
        </p:txBody>
      </p:sp>
      <p:pic>
        <p:nvPicPr>
          <p:cNvPr id="9" name="Picture 8"/>
          <p:cNvPicPr/>
          <p:nvPr/>
        </p:nvPicPr>
        <p:blipFill>
          <a:blip r:embed="rId3"/>
          <a:stretch>
            <a:fillRect/>
          </a:stretch>
        </p:blipFill>
        <p:spPr>
          <a:xfrm>
            <a:off x="838200" y="4103132"/>
            <a:ext cx="6172200" cy="1764268"/>
          </a:xfrm>
          <a:prstGeom prst="rect">
            <a:avLst/>
          </a:prstGeom>
        </p:spPr>
      </p:pic>
    </p:spTree>
    <p:extLst>
      <p:ext uri="{BB962C8B-B14F-4D97-AF65-F5344CB8AC3E}">
        <p14:creationId xmlns:p14="http://schemas.microsoft.com/office/powerpoint/2010/main" val="54244741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solidFill>
                  <a:schemeClr val="bg1"/>
                </a:solidFill>
                <a:latin typeface="ArumSans Regular"/>
              </a:rPr>
              <a:t>Connect Student Registration</a:t>
            </a:r>
            <a:endParaRPr lang="en-US" sz="3600" dirty="0">
              <a:solidFill>
                <a:schemeClr val="bg1"/>
              </a:solidFill>
              <a:latin typeface="ArumSans Regular"/>
            </a:endParaRPr>
          </a:p>
        </p:txBody>
      </p:sp>
      <p:sp>
        <p:nvSpPr>
          <p:cNvPr id="7" name="TextBox 6"/>
          <p:cNvSpPr txBox="1"/>
          <p:nvPr/>
        </p:nvSpPr>
        <p:spPr>
          <a:xfrm>
            <a:off x="304800" y="1905000"/>
            <a:ext cx="3581400" cy="4247317"/>
          </a:xfrm>
          <a:prstGeom prst="rect">
            <a:avLst/>
          </a:prstGeom>
          <a:noFill/>
        </p:spPr>
        <p:txBody>
          <a:bodyPr wrap="square" rtlCol="0">
            <a:spAutoFit/>
          </a:bodyPr>
          <a:lstStyle/>
          <a:p>
            <a:r>
              <a:rPr lang="en-US" b="1" dirty="0" smtClean="0"/>
              <a:t>Step 4: Registration options- </a:t>
            </a:r>
          </a:p>
          <a:p>
            <a:endParaRPr lang="en-US" b="1" dirty="0" smtClean="0"/>
          </a:p>
          <a:p>
            <a:r>
              <a:rPr lang="en-US" dirty="0" smtClean="0">
                <a:solidFill>
                  <a:srgbClr val="FF0000"/>
                </a:solidFill>
              </a:rPr>
              <a:t>1. Connect Student Access Code</a:t>
            </a:r>
          </a:p>
          <a:p>
            <a:pPr marL="285750" indent="-285750">
              <a:buFont typeface="Arial" charset="0"/>
              <a:buChar char="•"/>
            </a:pPr>
            <a:r>
              <a:rPr lang="en-US" i="1" dirty="0" smtClean="0"/>
              <a:t>Purchase from Bookstore.</a:t>
            </a:r>
          </a:p>
          <a:p>
            <a:pPr marL="285750" indent="-285750">
              <a:buFont typeface="Arial" charset="0"/>
              <a:buChar char="•"/>
            </a:pPr>
            <a:r>
              <a:rPr lang="en-US" i="1" dirty="0" smtClean="0"/>
              <a:t>Beware of invalid codes if purchased elsewhere.</a:t>
            </a:r>
          </a:p>
          <a:p>
            <a:endParaRPr lang="en-US" dirty="0" smtClean="0"/>
          </a:p>
          <a:p>
            <a:r>
              <a:rPr lang="en-US" dirty="0" smtClean="0">
                <a:solidFill>
                  <a:srgbClr val="FF0000"/>
                </a:solidFill>
              </a:rPr>
              <a:t>2. Purchase Connect online</a:t>
            </a:r>
          </a:p>
          <a:p>
            <a:pPr marL="285750" indent="-285750">
              <a:buFont typeface="Arial" charset="0"/>
              <a:buChar char="•"/>
            </a:pPr>
            <a:r>
              <a:rPr lang="en-US" i="1" dirty="0" smtClean="0"/>
              <a:t>Allows full access to Connect and </a:t>
            </a:r>
            <a:r>
              <a:rPr lang="en-US" i="1" dirty="0" err="1" smtClean="0"/>
              <a:t>SmartBook</a:t>
            </a:r>
            <a:r>
              <a:rPr lang="en-US" i="1" dirty="0" smtClean="0"/>
              <a:t>/</a:t>
            </a:r>
            <a:r>
              <a:rPr lang="en-US" i="1" dirty="0" err="1" smtClean="0"/>
              <a:t>LearnSmart</a:t>
            </a:r>
            <a:r>
              <a:rPr lang="en-US" i="1" dirty="0" smtClean="0"/>
              <a:t>.</a:t>
            </a:r>
          </a:p>
          <a:p>
            <a:pPr marL="285750" indent="-285750">
              <a:buFont typeface="Arial" charset="0"/>
              <a:buChar char="•"/>
            </a:pPr>
            <a:endParaRPr lang="en-US" dirty="0" smtClean="0"/>
          </a:p>
          <a:p>
            <a:r>
              <a:rPr lang="en-US" dirty="0" smtClean="0">
                <a:solidFill>
                  <a:srgbClr val="FF0000"/>
                </a:solidFill>
              </a:rPr>
              <a:t>3. Get courtesy access</a:t>
            </a:r>
          </a:p>
          <a:p>
            <a:pPr marL="285750" indent="-285750">
              <a:buFont typeface="Arial" charset="0"/>
              <a:buChar char="•"/>
            </a:pPr>
            <a:r>
              <a:rPr lang="en-US" i="1" dirty="0" smtClean="0"/>
              <a:t>Two week full Connect access.</a:t>
            </a:r>
          </a:p>
          <a:p>
            <a:pPr marL="285750" indent="-285750">
              <a:buFont typeface="Arial" charset="0"/>
              <a:buChar char="•"/>
            </a:pPr>
            <a:r>
              <a:rPr lang="en-US" i="1" dirty="0" smtClean="0"/>
              <a:t>Must upgrade when courtesy access expires.</a:t>
            </a:r>
            <a:r>
              <a:rPr lang="en-US" dirty="0"/>
              <a:t>		</a:t>
            </a:r>
          </a:p>
        </p:txBody>
      </p:sp>
      <p:pic>
        <p:nvPicPr>
          <p:cNvPr id="5" name="Picture 4"/>
          <p:cNvPicPr/>
          <p:nvPr/>
        </p:nvPicPr>
        <p:blipFill>
          <a:blip r:embed="rId2"/>
          <a:stretch>
            <a:fillRect/>
          </a:stretch>
        </p:blipFill>
        <p:spPr>
          <a:xfrm>
            <a:off x="3886200" y="1818672"/>
            <a:ext cx="5086350" cy="3972528"/>
          </a:xfrm>
          <a:prstGeom prst="rect">
            <a:avLst/>
          </a:prstGeom>
        </p:spPr>
      </p:pic>
    </p:spTree>
    <p:extLst>
      <p:ext uri="{BB962C8B-B14F-4D97-AF65-F5344CB8AC3E}">
        <p14:creationId xmlns:p14="http://schemas.microsoft.com/office/powerpoint/2010/main" val="424418333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solidFill>
                  <a:schemeClr val="bg1"/>
                </a:solidFill>
                <a:latin typeface="ArumSans Regular"/>
              </a:rPr>
              <a:t>Connect Student Registration</a:t>
            </a:r>
            <a:endParaRPr lang="en-US" sz="3600" dirty="0">
              <a:solidFill>
                <a:schemeClr val="bg1"/>
              </a:solidFill>
              <a:latin typeface="ArumSans Regular"/>
            </a:endParaRPr>
          </a:p>
        </p:txBody>
      </p:sp>
      <p:sp>
        <p:nvSpPr>
          <p:cNvPr id="7" name="TextBox 6"/>
          <p:cNvSpPr txBox="1"/>
          <p:nvPr/>
        </p:nvSpPr>
        <p:spPr>
          <a:xfrm>
            <a:off x="685800" y="1499132"/>
            <a:ext cx="7620000" cy="369332"/>
          </a:xfrm>
          <a:prstGeom prst="rect">
            <a:avLst/>
          </a:prstGeom>
          <a:noFill/>
        </p:spPr>
        <p:txBody>
          <a:bodyPr wrap="square" rtlCol="0">
            <a:spAutoFit/>
          </a:bodyPr>
          <a:lstStyle/>
          <a:p>
            <a:r>
              <a:rPr lang="en-US" b="1" dirty="0" smtClean="0"/>
              <a:t>Step 5: Create your McGraw-Hill Education account.</a:t>
            </a:r>
            <a:endParaRPr lang="en-US" b="1"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0" y="2057400"/>
            <a:ext cx="5462569" cy="411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10584162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5"/>
          <p:cNvSpPr>
            <a:spLocks noGrp="1"/>
          </p:cNvSpPr>
          <p:nvPr>
            <p:ph type="title"/>
          </p:nvPr>
        </p:nvSpPr>
        <p:spPr>
          <a:xfrm>
            <a:off x="457200" y="-76200"/>
            <a:ext cx="8229600" cy="1143000"/>
          </a:xfrm>
        </p:spPr>
        <p:txBody>
          <a:bodyPr/>
          <a:lstStyle/>
          <a:p>
            <a:pPr algn="l"/>
            <a:r>
              <a:rPr lang="en-US" sz="3600" b="1" dirty="0" smtClean="0">
                <a:solidFill>
                  <a:schemeClr val="bg1"/>
                </a:solidFill>
                <a:latin typeface="ArumSans Regular"/>
              </a:rPr>
              <a:t/>
            </a:r>
            <a:br>
              <a:rPr lang="en-US" sz="3600" b="1" dirty="0" smtClean="0">
                <a:solidFill>
                  <a:schemeClr val="bg1"/>
                </a:solidFill>
                <a:latin typeface="ArumSans Regular"/>
              </a:rPr>
            </a:br>
            <a:r>
              <a:rPr lang="en-US" sz="3600" b="1" dirty="0" smtClean="0">
                <a:solidFill>
                  <a:schemeClr val="bg1"/>
                </a:solidFill>
                <a:latin typeface="ArumSans Regular"/>
              </a:rPr>
              <a:t>Need Help?</a:t>
            </a:r>
            <a:r>
              <a:rPr lang="en-US" sz="2800" b="1" dirty="0" smtClean="0">
                <a:solidFill>
                  <a:schemeClr val="bg1"/>
                </a:solidFill>
                <a:latin typeface="ArumSans Regular"/>
              </a:rPr>
              <a:t/>
            </a:r>
            <a:br>
              <a:rPr lang="en-US" sz="2800" b="1" dirty="0" smtClean="0">
                <a:solidFill>
                  <a:schemeClr val="bg1"/>
                </a:solidFill>
                <a:latin typeface="ArumSans Regular"/>
              </a:rPr>
            </a:br>
            <a:endParaRPr lang="en-US" sz="2800" b="1" dirty="0">
              <a:solidFill>
                <a:schemeClr val="bg1"/>
              </a:solidFill>
              <a:latin typeface="ArumSans Regular"/>
            </a:endParaRPr>
          </a:p>
        </p:txBody>
      </p:sp>
      <p:sp>
        <p:nvSpPr>
          <p:cNvPr id="4" name="Content Placeholder 3"/>
          <p:cNvSpPr>
            <a:spLocks noGrp="1"/>
          </p:cNvSpPr>
          <p:nvPr>
            <p:ph sz="half" idx="2"/>
          </p:nvPr>
        </p:nvSpPr>
        <p:spPr>
          <a:xfrm>
            <a:off x="457200" y="1524000"/>
            <a:ext cx="8382000" cy="4343400"/>
          </a:xfrm>
        </p:spPr>
        <p:txBody>
          <a:bodyPr>
            <a:normAutofit fontScale="70000" lnSpcReduction="20000"/>
          </a:bodyPr>
          <a:lstStyle/>
          <a:p>
            <a:pPr>
              <a:buSzPct val="150000"/>
              <a:defRPr/>
            </a:pPr>
            <a:endParaRPr lang="en-US" dirty="0" smtClean="0">
              <a:solidFill>
                <a:srgbClr val="32484C"/>
              </a:solidFill>
              <a:latin typeface="ArumSans Regular"/>
              <a:cs typeface="Arial" pitchFamily="34" charset="0"/>
            </a:endParaRPr>
          </a:p>
          <a:p>
            <a:pPr algn="ctr">
              <a:lnSpc>
                <a:spcPct val="80000"/>
              </a:lnSpc>
              <a:buNone/>
            </a:pPr>
            <a:r>
              <a:rPr lang="en-US" sz="3600" b="1" dirty="0">
                <a:solidFill>
                  <a:srgbClr val="C00000"/>
                </a:solidFill>
                <a:latin typeface="ArumSans Regular"/>
                <a:cs typeface="Arial" pitchFamily="34" charset="0"/>
              </a:rPr>
              <a:t>Tech Support &amp; FAQ:</a:t>
            </a:r>
          </a:p>
          <a:p>
            <a:pPr>
              <a:lnSpc>
                <a:spcPct val="80000"/>
              </a:lnSpc>
              <a:buNone/>
            </a:pPr>
            <a:endParaRPr lang="en-US" sz="1800" b="1" dirty="0">
              <a:solidFill>
                <a:srgbClr val="D55442"/>
              </a:solidFill>
              <a:latin typeface="ArumSans Regular"/>
              <a:cs typeface="Arial" pitchFamily="34" charset="0"/>
            </a:endParaRPr>
          </a:p>
          <a:p>
            <a:pPr marL="0" indent="0" algn="ctr">
              <a:lnSpc>
                <a:spcPct val="80000"/>
              </a:lnSpc>
              <a:buNone/>
            </a:pPr>
            <a:r>
              <a:rPr lang="en-US" sz="3200" b="1" dirty="0">
                <a:solidFill>
                  <a:srgbClr val="C00000"/>
                </a:solidFill>
                <a:latin typeface="ArumSans Regular"/>
                <a:cs typeface="Arial" pitchFamily="34" charset="0"/>
              </a:rPr>
              <a:t>Call: </a:t>
            </a:r>
            <a:r>
              <a:rPr lang="en-US" sz="3200" b="1" dirty="0">
                <a:solidFill>
                  <a:srgbClr val="32484C"/>
                </a:solidFill>
                <a:latin typeface="ArumSans Regular"/>
                <a:cs typeface="Arial" pitchFamily="34" charset="0"/>
              </a:rPr>
              <a:t>(800) 331-5094</a:t>
            </a:r>
          </a:p>
          <a:p>
            <a:pPr marL="0" indent="0" algn="ctr">
              <a:buNone/>
            </a:pPr>
            <a:r>
              <a:rPr lang="en-US" sz="3200" b="1" dirty="0">
                <a:solidFill>
                  <a:srgbClr val="C00000"/>
                </a:solidFill>
                <a:latin typeface="ArumSans Regular"/>
              </a:rPr>
              <a:t>Email &amp; Chat: </a:t>
            </a:r>
            <a:r>
              <a:rPr lang="en-US" sz="3200" b="1" dirty="0">
                <a:solidFill>
                  <a:srgbClr val="32484C"/>
                </a:solidFill>
                <a:latin typeface="ArumSans Regular"/>
              </a:rPr>
              <a:t>www.mhhe.com/support </a:t>
            </a:r>
            <a:endParaRPr lang="en-US" sz="3200" dirty="0">
              <a:solidFill>
                <a:srgbClr val="32484C"/>
              </a:solidFill>
              <a:latin typeface="ArumSans Regular"/>
            </a:endParaRPr>
          </a:p>
          <a:p>
            <a:pPr marL="0" indent="0" algn="ctr">
              <a:buNone/>
            </a:pPr>
            <a:endParaRPr lang="en-US" sz="1600" b="1" dirty="0">
              <a:solidFill>
                <a:srgbClr val="000000"/>
              </a:solidFill>
              <a:latin typeface="ArumSans Regular"/>
              <a:cs typeface="Arial" pitchFamily="34" charset="0"/>
            </a:endParaRPr>
          </a:p>
          <a:p>
            <a:pPr marL="0" indent="0" algn="ctr">
              <a:spcBef>
                <a:spcPts val="0"/>
              </a:spcBef>
              <a:buNone/>
            </a:pPr>
            <a:r>
              <a:rPr lang="en-US" b="1" dirty="0">
                <a:solidFill>
                  <a:srgbClr val="32484C"/>
                </a:solidFill>
                <a:latin typeface="ArumSans Regular"/>
                <a:ea typeface="Segoe UI" panose="020B0502040204020203" pitchFamily="34" charset="0"/>
                <a:cs typeface="Segoe UI" panose="020B0502040204020203" pitchFamily="34" charset="0"/>
              </a:rPr>
              <a:t>Monday - Thursday </a:t>
            </a:r>
            <a:r>
              <a:rPr lang="en-US" sz="2000" b="1" dirty="0">
                <a:solidFill>
                  <a:srgbClr val="32484C"/>
                </a:solidFill>
                <a:latin typeface="ArumSans Regular"/>
                <a:ea typeface="Segoe UI" panose="020B0502040204020203" pitchFamily="34" charset="0"/>
                <a:cs typeface="Segoe UI" panose="020B0502040204020203" pitchFamily="34" charset="0"/>
              </a:rPr>
              <a:t>●</a:t>
            </a:r>
            <a:r>
              <a:rPr lang="en-US" sz="3200" b="1" dirty="0">
                <a:solidFill>
                  <a:srgbClr val="32484C"/>
                </a:solidFill>
                <a:latin typeface="ArumSans Regular"/>
                <a:ea typeface="Segoe UI" panose="020B0502040204020203" pitchFamily="34" charset="0"/>
                <a:cs typeface="Segoe UI" panose="020B0502040204020203" pitchFamily="34" charset="0"/>
              </a:rPr>
              <a:t> </a:t>
            </a:r>
            <a:r>
              <a:rPr lang="en-US" b="1" dirty="0">
                <a:solidFill>
                  <a:srgbClr val="32484C"/>
                </a:solidFill>
                <a:latin typeface="ArumSans Regular"/>
                <a:ea typeface="Segoe UI" panose="020B0502040204020203" pitchFamily="34" charset="0"/>
                <a:cs typeface="Segoe UI" panose="020B0502040204020203" pitchFamily="34" charset="0"/>
              </a:rPr>
              <a:t>7 AM - 3 AM</a:t>
            </a:r>
            <a:endParaRPr lang="en-US" dirty="0">
              <a:solidFill>
                <a:srgbClr val="32484C"/>
              </a:solidFill>
              <a:latin typeface="ArumSans Regular"/>
              <a:ea typeface="Segoe UI" panose="020B0502040204020203" pitchFamily="34" charset="0"/>
              <a:cs typeface="Segoe UI" panose="020B0502040204020203" pitchFamily="34" charset="0"/>
            </a:endParaRPr>
          </a:p>
          <a:p>
            <a:pPr marL="0" indent="0" algn="ctr">
              <a:spcBef>
                <a:spcPts val="0"/>
              </a:spcBef>
              <a:buNone/>
            </a:pPr>
            <a:r>
              <a:rPr lang="en-US" b="1" dirty="0">
                <a:solidFill>
                  <a:srgbClr val="32484C"/>
                </a:solidFill>
                <a:latin typeface="ArumSans Regular"/>
                <a:ea typeface="Segoe UI" panose="020B0502040204020203" pitchFamily="34" charset="0"/>
                <a:cs typeface="Segoe UI" panose="020B0502040204020203" pitchFamily="34" charset="0"/>
              </a:rPr>
              <a:t>Friday </a:t>
            </a:r>
            <a:r>
              <a:rPr lang="en-US" sz="2000" b="1" dirty="0">
                <a:solidFill>
                  <a:srgbClr val="32484C"/>
                </a:solidFill>
                <a:latin typeface="ArumSans Regular"/>
                <a:ea typeface="Segoe UI" panose="020B0502040204020203" pitchFamily="34" charset="0"/>
                <a:cs typeface="Segoe UI" panose="020B0502040204020203" pitchFamily="34" charset="0"/>
              </a:rPr>
              <a:t>●</a:t>
            </a:r>
            <a:r>
              <a:rPr lang="en-US" sz="3200" b="1" dirty="0">
                <a:solidFill>
                  <a:srgbClr val="32484C"/>
                </a:solidFill>
                <a:latin typeface="ArumSans Regular"/>
                <a:ea typeface="Segoe UI" panose="020B0502040204020203" pitchFamily="34" charset="0"/>
                <a:cs typeface="Segoe UI" panose="020B0502040204020203" pitchFamily="34" charset="0"/>
              </a:rPr>
              <a:t> </a:t>
            </a:r>
            <a:r>
              <a:rPr lang="en-US" b="1" dirty="0">
                <a:solidFill>
                  <a:srgbClr val="32484C"/>
                </a:solidFill>
                <a:latin typeface="ArumSans Regular"/>
                <a:ea typeface="Segoe UI" panose="020B0502040204020203" pitchFamily="34" charset="0"/>
                <a:cs typeface="Segoe UI" panose="020B0502040204020203" pitchFamily="34" charset="0"/>
              </a:rPr>
              <a:t>7 AM - 8 PM</a:t>
            </a:r>
            <a:endParaRPr lang="en-US" dirty="0">
              <a:solidFill>
                <a:srgbClr val="32484C"/>
              </a:solidFill>
              <a:latin typeface="ArumSans Regular"/>
              <a:ea typeface="Segoe UI" panose="020B0502040204020203" pitchFamily="34" charset="0"/>
              <a:cs typeface="Segoe UI" panose="020B0502040204020203" pitchFamily="34" charset="0"/>
            </a:endParaRPr>
          </a:p>
          <a:p>
            <a:pPr marL="0" indent="0" algn="ctr">
              <a:spcBef>
                <a:spcPts val="0"/>
              </a:spcBef>
              <a:buNone/>
            </a:pPr>
            <a:r>
              <a:rPr lang="en-US" b="1" dirty="0">
                <a:solidFill>
                  <a:srgbClr val="32484C"/>
                </a:solidFill>
                <a:latin typeface="ArumSans Regular"/>
                <a:ea typeface="Segoe UI" panose="020B0502040204020203" pitchFamily="34" charset="0"/>
                <a:cs typeface="Segoe UI" panose="020B0502040204020203" pitchFamily="34" charset="0"/>
              </a:rPr>
              <a:t>Saturday</a:t>
            </a:r>
            <a:r>
              <a:rPr lang="en-US" sz="3200" b="1" dirty="0">
                <a:solidFill>
                  <a:srgbClr val="32484C"/>
                </a:solidFill>
                <a:latin typeface="ArumSans Regular"/>
                <a:ea typeface="Segoe UI" panose="020B0502040204020203" pitchFamily="34" charset="0"/>
                <a:cs typeface="Segoe UI" panose="020B0502040204020203" pitchFamily="34" charset="0"/>
              </a:rPr>
              <a:t> </a:t>
            </a:r>
            <a:r>
              <a:rPr lang="en-US" sz="2000" b="1" dirty="0">
                <a:solidFill>
                  <a:srgbClr val="32484C"/>
                </a:solidFill>
                <a:latin typeface="ArumSans Regular"/>
                <a:ea typeface="Segoe UI" panose="020B0502040204020203" pitchFamily="34" charset="0"/>
                <a:cs typeface="Segoe UI" panose="020B0502040204020203" pitchFamily="34" charset="0"/>
              </a:rPr>
              <a:t>●</a:t>
            </a:r>
            <a:r>
              <a:rPr lang="en-US" sz="3200" b="1" dirty="0">
                <a:solidFill>
                  <a:srgbClr val="32484C"/>
                </a:solidFill>
                <a:latin typeface="ArumSans Regular"/>
                <a:ea typeface="Segoe UI" panose="020B0502040204020203" pitchFamily="34" charset="0"/>
                <a:cs typeface="Segoe UI" panose="020B0502040204020203" pitchFamily="34" charset="0"/>
              </a:rPr>
              <a:t>  </a:t>
            </a:r>
            <a:r>
              <a:rPr lang="en-US" b="1" dirty="0">
                <a:solidFill>
                  <a:srgbClr val="32484C"/>
                </a:solidFill>
                <a:latin typeface="ArumSans Regular"/>
                <a:ea typeface="Segoe UI" panose="020B0502040204020203" pitchFamily="34" charset="0"/>
                <a:cs typeface="Segoe UI" panose="020B0502040204020203" pitchFamily="34" charset="0"/>
              </a:rPr>
              <a:t>9 AM - 7 PM </a:t>
            </a:r>
            <a:endParaRPr lang="en-US" dirty="0">
              <a:solidFill>
                <a:srgbClr val="32484C"/>
              </a:solidFill>
              <a:latin typeface="ArumSans Regular"/>
              <a:ea typeface="Segoe UI" panose="020B0502040204020203" pitchFamily="34" charset="0"/>
              <a:cs typeface="Segoe UI" panose="020B0502040204020203" pitchFamily="34" charset="0"/>
            </a:endParaRPr>
          </a:p>
          <a:p>
            <a:pPr marL="0" indent="0" algn="ctr">
              <a:spcBef>
                <a:spcPts val="0"/>
              </a:spcBef>
              <a:buNone/>
            </a:pPr>
            <a:r>
              <a:rPr lang="en-US" b="1" dirty="0">
                <a:solidFill>
                  <a:srgbClr val="32484C"/>
                </a:solidFill>
                <a:latin typeface="ArumSans Regular"/>
                <a:ea typeface="Segoe UI" panose="020B0502040204020203" pitchFamily="34" charset="0"/>
                <a:cs typeface="Segoe UI" panose="020B0502040204020203" pitchFamily="34" charset="0"/>
              </a:rPr>
              <a:t>Sunday</a:t>
            </a:r>
            <a:r>
              <a:rPr lang="en-US" sz="3200" b="1" dirty="0">
                <a:solidFill>
                  <a:srgbClr val="32484C"/>
                </a:solidFill>
                <a:latin typeface="ArumSans Regular"/>
                <a:ea typeface="Segoe UI" panose="020B0502040204020203" pitchFamily="34" charset="0"/>
                <a:cs typeface="Segoe UI" panose="020B0502040204020203" pitchFamily="34" charset="0"/>
              </a:rPr>
              <a:t> </a:t>
            </a:r>
            <a:r>
              <a:rPr lang="en-US" sz="2000" b="1" dirty="0">
                <a:solidFill>
                  <a:srgbClr val="32484C"/>
                </a:solidFill>
                <a:latin typeface="ArumSans Regular"/>
                <a:ea typeface="Segoe UI" panose="020B0502040204020203" pitchFamily="34" charset="0"/>
                <a:cs typeface="Segoe UI" panose="020B0502040204020203" pitchFamily="34" charset="0"/>
              </a:rPr>
              <a:t>●</a:t>
            </a:r>
            <a:r>
              <a:rPr lang="en-US" sz="3200" b="1" dirty="0">
                <a:solidFill>
                  <a:srgbClr val="32484C"/>
                </a:solidFill>
                <a:latin typeface="ArumSans Regular"/>
                <a:ea typeface="Segoe UI" panose="020B0502040204020203" pitchFamily="34" charset="0"/>
                <a:cs typeface="Segoe UI" panose="020B0502040204020203" pitchFamily="34" charset="0"/>
              </a:rPr>
              <a:t> </a:t>
            </a:r>
            <a:r>
              <a:rPr lang="en-US" b="1" dirty="0">
                <a:solidFill>
                  <a:srgbClr val="32484C"/>
                </a:solidFill>
                <a:latin typeface="ArumSans Regular"/>
                <a:ea typeface="Segoe UI" panose="020B0502040204020203" pitchFamily="34" charset="0"/>
                <a:cs typeface="Segoe UI" panose="020B0502040204020203" pitchFamily="34" charset="0"/>
              </a:rPr>
              <a:t>11 AM – 1 AM</a:t>
            </a:r>
            <a:endParaRPr lang="en-US" dirty="0">
              <a:solidFill>
                <a:srgbClr val="32484C"/>
              </a:solidFill>
              <a:latin typeface="ArumSans Regular"/>
              <a:ea typeface="Segoe UI" panose="020B0502040204020203" pitchFamily="34" charset="0"/>
              <a:cs typeface="Segoe UI" panose="020B0502040204020203" pitchFamily="34" charset="0"/>
            </a:endParaRPr>
          </a:p>
          <a:p>
            <a:pPr marL="0" indent="0" algn="ctr">
              <a:spcBef>
                <a:spcPts val="0"/>
              </a:spcBef>
              <a:buNone/>
            </a:pPr>
            <a:r>
              <a:rPr lang="en-US" b="1" dirty="0">
                <a:solidFill>
                  <a:srgbClr val="32484C"/>
                </a:solidFill>
                <a:latin typeface="ArumSans Regular"/>
                <a:ea typeface="Segoe UI" panose="020B0502040204020203" pitchFamily="34" charset="0"/>
                <a:cs typeface="Segoe UI" panose="020B0502040204020203" pitchFamily="34" charset="0"/>
              </a:rPr>
              <a:t>(All times Central)</a:t>
            </a:r>
          </a:p>
          <a:p>
            <a:pPr marL="0" indent="0" algn="ctr">
              <a:spcBef>
                <a:spcPts val="0"/>
              </a:spcBef>
              <a:buNone/>
            </a:pPr>
            <a:endParaRPr lang="en-US" dirty="0">
              <a:solidFill>
                <a:srgbClr val="32484C"/>
              </a:solidFill>
              <a:latin typeface="ArumSans Regular"/>
              <a:ea typeface="Segoe UI" panose="020B0502040204020203" pitchFamily="34" charset="0"/>
              <a:cs typeface="Segoe UI" panose="020B0502040204020203" pitchFamily="34" charset="0"/>
            </a:endParaRPr>
          </a:p>
          <a:p>
            <a:pPr marL="0" indent="0" algn="ctr">
              <a:spcBef>
                <a:spcPts val="0"/>
              </a:spcBef>
              <a:buNone/>
            </a:pPr>
            <a:r>
              <a:rPr lang="en-US" sz="3200" b="1" dirty="0">
                <a:solidFill>
                  <a:srgbClr val="C00000"/>
                </a:solidFill>
                <a:latin typeface="ArumSans Regular"/>
                <a:cs typeface="Arial" pitchFamily="34" charset="0"/>
              </a:rPr>
              <a:t>Find more support at: </a:t>
            </a:r>
            <a:r>
              <a:rPr lang="en-US" sz="3200" b="1" dirty="0">
                <a:solidFill>
                  <a:srgbClr val="32484C"/>
                </a:solidFill>
                <a:latin typeface="ArumSans Regular"/>
                <a:cs typeface="Arial" pitchFamily="34" charset="0"/>
              </a:rPr>
              <a:t>www.connectstudentsuccess.com</a:t>
            </a:r>
            <a:endParaRPr lang="en-US" sz="3200" b="1" dirty="0">
              <a:solidFill>
                <a:srgbClr val="000000"/>
              </a:solidFill>
              <a:latin typeface="ArumSans Regular"/>
              <a:cs typeface="Arial" pitchFamily="34" charset="0"/>
            </a:endParaRPr>
          </a:p>
          <a:p>
            <a:pPr marL="0" indent="0" algn="ctr">
              <a:spcBef>
                <a:spcPts val="0"/>
              </a:spcBef>
              <a:buNone/>
            </a:pPr>
            <a:endParaRPr lang="en-US" sz="3200" b="1" dirty="0">
              <a:solidFill>
                <a:srgbClr val="000000"/>
              </a:solidFill>
              <a:latin typeface="ArumSans Regular"/>
              <a:cs typeface="Arial" charset="0"/>
            </a:endParaRPr>
          </a:p>
          <a:p>
            <a:pPr marL="0" indent="0">
              <a:spcBef>
                <a:spcPts val="0"/>
              </a:spcBef>
              <a:buNone/>
            </a:pPr>
            <a:r>
              <a:rPr lang="en-US" b="1" i="1" dirty="0">
                <a:solidFill>
                  <a:srgbClr val="32484C"/>
                </a:solidFill>
                <a:latin typeface="ArumSans Regular"/>
                <a:cs typeface="Arial" charset="0"/>
              </a:rPr>
              <a:t>NOTE</a:t>
            </a:r>
            <a:r>
              <a:rPr lang="en-US" i="1" dirty="0">
                <a:solidFill>
                  <a:srgbClr val="32484C"/>
                </a:solidFill>
                <a:latin typeface="ArumSans Regular"/>
                <a:cs typeface="Arial" charset="0"/>
              </a:rPr>
              <a:t>: If you contact your instructor with a technical question, you will be asked to provide a case number from tech support before your concern is escalated. </a:t>
            </a:r>
          </a:p>
        </p:txBody>
      </p:sp>
    </p:spTree>
    <p:extLst>
      <p:ext uri="{BB962C8B-B14F-4D97-AF65-F5344CB8AC3E}">
        <p14:creationId xmlns:p14="http://schemas.microsoft.com/office/powerpoint/2010/main" val="46871619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3"/>
          <p:cNvSpPr txBox="1">
            <a:spLocks noGrp="1" noChangeArrowheads="1"/>
          </p:cNvSpPr>
          <p:nvPr>
            <p:ph type="title"/>
          </p:nvPr>
        </p:nvSpPr>
        <p:spPr bwMode="auto">
          <a:xfrm>
            <a:off x="457200" y="76200"/>
            <a:ext cx="8077200" cy="1169551"/>
          </a:xfrm>
          <a:prstGeom prst="rect">
            <a:avLst/>
          </a:prstGeom>
          <a:noFill/>
          <a:ln>
            <a:noFill/>
          </a:ln>
          <a:effectLst>
            <a:outerShdw blurRad="76200" dir="13500000" sy="23000" kx="1200000" algn="br" rotWithShape="0">
              <a:prstClr val="black">
                <a:alpha val="20000"/>
              </a:prst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eaLnBrk="1" fontAlgn="base" hangingPunct="1">
              <a:spcBef>
                <a:spcPct val="0"/>
              </a:spcBef>
              <a:spcAft>
                <a:spcPct val="0"/>
              </a:spcAft>
              <a:defRPr/>
            </a:pPr>
            <a:r>
              <a:rPr lang="en-US" sz="3500" b="1" dirty="0" smtClean="0">
                <a:solidFill>
                  <a:schemeClr val="bg1"/>
                </a:solidFill>
                <a:effectLst>
                  <a:outerShdw blurRad="38100" dist="38100" dir="2700000" algn="tl">
                    <a:srgbClr val="000000">
                      <a:alpha val="43137"/>
                    </a:srgbClr>
                  </a:outerShdw>
                </a:effectLst>
                <a:latin typeface="ArumSans Regular"/>
                <a:cs typeface="Arial"/>
              </a:rPr>
              <a:t>CONNECT with McGraw-Hill </a:t>
            </a:r>
          </a:p>
          <a:p>
            <a:pPr algn="ctr" eaLnBrk="1" fontAlgn="base" hangingPunct="1">
              <a:spcBef>
                <a:spcPct val="0"/>
              </a:spcBef>
              <a:spcAft>
                <a:spcPct val="0"/>
              </a:spcAft>
              <a:defRPr/>
            </a:pPr>
            <a:r>
              <a:rPr lang="en-US" sz="3500" b="1" dirty="0" smtClean="0">
                <a:solidFill>
                  <a:schemeClr val="bg1"/>
                </a:solidFill>
                <a:effectLst>
                  <a:outerShdw blurRad="38100" dist="38100" dir="2700000" algn="tl">
                    <a:srgbClr val="000000">
                      <a:alpha val="43137"/>
                    </a:srgbClr>
                  </a:outerShdw>
                </a:effectLst>
                <a:latin typeface="ArumSans Regular"/>
                <a:cs typeface="Arial"/>
              </a:rPr>
              <a:t>Higher Education</a:t>
            </a:r>
          </a:p>
        </p:txBody>
      </p:sp>
      <p:pic>
        <p:nvPicPr>
          <p:cNvPr id="8" name="Picture 5" descr="C:\Users\morgan_dolan\AppData\Local\Microsoft\Windows\Temporary Internet Files\Content.Outlook\YJCM2CK0\facebook logo.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0172" y="1828800"/>
            <a:ext cx="1066800" cy="1066800"/>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6" descr="C:\Users\morgan_dolan\AppData\Local\Microsoft\Windows\Temporary Internet Files\Content.Outlook\YJCM2CK0\twitter logo.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1096" y="3048000"/>
            <a:ext cx="1620637" cy="1620637"/>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4" descr="C:\Users\morgan_dolan\AppData\Local\Microsoft\Windows\Temporary Internet Files\Content.Outlook\YJCM2CK0\youtube logo.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1096" y="4495800"/>
            <a:ext cx="1504950" cy="1504950"/>
          </a:xfrm>
          <a:prstGeom prst="rect">
            <a:avLst/>
          </a:prstGeom>
          <a:noFill/>
          <a:extLst>
            <a:ext uri="{909E8E84-426E-40DD-AFC4-6F175D3DCCD1}">
              <a14:hiddenFill xmlns:a14="http://schemas.microsoft.com/office/drawing/2010/main">
                <a:solidFill>
                  <a:srgbClr val="FFFFFF"/>
                </a:solidFill>
              </a14:hiddenFill>
            </a:ext>
          </a:extLst>
        </p:spPr>
      </p:pic>
      <p:sp>
        <p:nvSpPr>
          <p:cNvPr id="11" name="TextBox 10"/>
          <p:cNvSpPr txBox="1"/>
          <p:nvPr/>
        </p:nvSpPr>
        <p:spPr>
          <a:xfrm>
            <a:off x="1736046" y="1828800"/>
            <a:ext cx="3216954" cy="369332"/>
          </a:xfrm>
          <a:prstGeom prst="rect">
            <a:avLst/>
          </a:prstGeom>
          <a:noFill/>
        </p:spPr>
        <p:txBody>
          <a:bodyPr wrap="square" rtlCol="0">
            <a:spAutoFit/>
          </a:bodyPr>
          <a:lstStyle/>
          <a:p>
            <a:r>
              <a:rPr lang="en-US" b="1" dirty="0" smtClean="0">
                <a:latin typeface="ArumSans Regular"/>
              </a:rPr>
              <a:t>Like us on Facebook:</a:t>
            </a:r>
            <a:endParaRPr lang="en-US" b="1" dirty="0">
              <a:latin typeface="ArumSans Regular"/>
            </a:endParaRPr>
          </a:p>
        </p:txBody>
      </p:sp>
      <p:sp>
        <p:nvSpPr>
          <p:cNvPr id="12" name="TextBox 11"/>
          <p:cNvSpPr txBox="1"/>
          <p:nvPr/>
        </p:nvSpPr>
        <p:spPr>
          <a:xfrm>
            <a:off x="2286000" y="2188515"/>
            <a:ext cx="5521310" cy="523220"/>
          </a:xfrm>
          <a:prstGeom prst="rect">
            <a:avLst/>
          </a:prstGeom>
          <a:noFill/>
        </p:spPr>
        <p:txBody>
          <a:bodyPr wrap="square" rtlCol="0">
            <a:spAutoFit/>
          </a:bodyPr>
          <a:lstStyle/>
          <a:p>
            <a:r>
              <a:rPr lang="en-US" sz="2800" b="1" dirty="0" smtClean="0">
                <a:solidFill>
                  <a:srgbClr val="FF0000"/>
                </a:solidFill>
                <a:latin typeface="ArumSans Rg" pitchFamily="34" charset="0"/>
              </a:rPr>
              <a:t>McGraw-Hill Education Higher Ed</a:t>
            </a:r>
            <a:endParaRPr lang="en-US" sz="2800" b="1" dirty="0">
              <a:solidFill>
                <a:srgbClr val="FF0000"/>
              </a:solidFill>
              <a:latin typeface="ArumSans Rg" pitchFamily="34" charset="0"/>
            </a:endParaRPr>
          </a:p>
        </p:txBody>
      </p:sp>
      <p:sp>
        <p:nvSpPr>
          <p:cNvPr id="13" name="TextBox 12"/>
          <p:cNvSpPr txBox="1"/>
          <p:nvPr/>
        </p:nvSpPr>
        <p:spPr>
          <a:xfrm>
            <a:off x="1736046" y="3459482"/>
            <a:ext cx="3310609" cy="369332"/>
          </a:xfrm>
          <a:prstGeom prst="rect">
            <a:avLst/>
          </a:prstGeom>
          <a:noFill/>
        </p:spPr>
        <p:txBody>
          <a:bodyPr wrap="square" rtlCol="0">
            <a:spAutoFit/>
          </a:bodyPr>
          <a:lstStyle/>
          <a:p>
            <a:r>
              <a:rPr lang="en-US" b="1" dirty="0" smtClean="0">
                <a:latin typeface="ArumSans Regular"/>
              </a:rPr>
              <a:t>Follow us on Twitter:</a:t>
            </a:r>
            <a:endParaRPr lang="en-US" b="1" dirty="0">
              <a:latin typeface="ArumSans Regular"/>
            </a:endParaRPr>
          </a:p>
        </p:txBody>
      </p:sp>
      <p:sp>
        <p:nvSpPr>
          <p:cNvPr id="14" name="TextBox 13"/>
          <p:cNvSpPr txBox="1"/>
          <p:nvPr/>
        </p:nvSpPr>
        <p:spPr>
          <a:xfrm>
            <a:off x="2286000" y="3898090"/>
            <a:ext cx="5521310" cy="523220"/>
          </a:xfrm>
          <a:prstGeom prst="rect">
            <a:avLst/>
          </a:prstGeom>
          <a:noFill/>
        </p:spPr>
        <p:txBody>
          <a:bodyPr wrap="square" rtlCol="0">
            <a:spAutoFit/>
          </a:bodyPr>
          <a:lstStyle/>
          <a:p>
            <a:r>
              <a:rPr lang="en-US" sz="2800" b="1" dirty="0" smtClean="0">
                <a:solidFill>
                  <a:srgbClr val="FF0000"/>
                </a:solidFill>
                <a:latin typeface="ArumSans Rg" pitchFamily="34" charset="0"/>
              </a:rPr>
              <a:t>@</a:t>
            </a:r>
            <a:r>
              <a:rPr lang="en-US" sz="2800" b="1" dirty="0" err="1" smtClean="0">
                <a:solidFill>
                  <a:srgbClr val="FF0000"/>
                </a:solidFill>
                <a:latin typeface="ArumSans Rg" pitchFamily="34" charset="0"/>
              </a:rPr>
              <a:t>mhhighered</a:t>
            </a:r>
            <a:r>
              <a:rPr lang="en-US" sz="2800" b="1" dirty="0" smtClean="0">
                <a:solidFill>
                  <a:srgbClr val="FF0000"/>
                </a:solidFill>
                <a:latin typeface="ArumSans Rg" pitchFamily="34" charset="0"/>
              </a:rPr>
              <a:t>     @</a:t>
            </a:r>
            <a:r>
              <a:rPr lang="en-US" sz="2800" b="1" dirty="0" err="1" smtClean="0">
                <a:solidFill>
                  <a:srgbClr val="FF0000"/>
                </a:solidFill>
                <a:latin typeface="ArumSans Rg" pitchFamily="34" charset="0"/>
              </a:rPr>
              <a:t>mhestudents</a:t>
            </a:r>
            <a:endParaRPr lang="en-US" sz="2800" b="1" dirty="0">
              <a:solidFill>
                <a:srgbClr val="FF0000"/>
              </a:solidFill>
              <a:latin typeface="ArumSans Rg" pitchFamily="34" charset="0"/>
            </a:endParaRPr>
          </a:p>
        </p:txBody>
      </p:sp>
      <p:sp>
        <p:nvSpPr>
          <p:cNvPr id="15" name="TextBox 14"/>
          <p:cNvSpPr txBox="1"/>
          <p:nvPr/>
        </p:nvSpPr>
        <p:spPr>
          <a:xfrm>
            <a:off x="1736046" y="4848165"/>
            <a:ext cx="3826554" cy="369332"/>
          </a:xfrm>
          <a:prstGeom prst="rect">
            <a:avLst/>
          </a:prstGeom>
          <a:noFill/>
        </p:spPr>
        <p:txBody>
          <a:bodyPr wrap="square" rtlCol="0">
            <a:spAutoFit/>
          </a:bodyPr>
          <a:lstStyle/>
          <a:p>
            <a:r>
              <a:rPr lang="en-US" b="1" dirty="0" smtClean="0">
                <a:latin typeface="ArumSans Regular"/>
              </a:rPr>
              <a:t>Subscribe to us on YouTube:</a:t>
            </a:r>
            <a:endParaRPr lang="en-US" b="1" dirty="0">
              <a:latin typeface="ArumSans Regular"/>
            </a:endParaRPr>
          </a:p>
        </p:txBody>
      </p:sp>
      <p:sp>
        <p:nvSpPr>
          <p:cNvPr id="16" name="TextBox 15"/>
          <p:cNvSpPr txBox="1"/>
          <p:nvPr/>
        </p:nvSpPr>
        <p:spPr>
          <a:xfrm>
            <a:off x="2286000" y="5217497"/>
            <a:ext cx="4817154" cy="523220"/>
          </a:xfrm>
          <a:prstGeom prst="rect">
            <a:avLst/>
          </a:prstGeom>
          <a:noFill/>
        </p:spPr>
        <p:txBody>
          <a:bodyPr wrap="square" rtlCol="0">
            <a:spAutoFit/>
          </a:bodyPr>
          <a:lstStyle/>
          <a:p>
            <a:r>
              <a:rPr lang="en-US" sz="2800" b="1" dirty="0">
                <a:solidFill>
                  <a:srgbClr val="FF0000"/>
                </a:solidFill>
                <a:latin typeface="ArumSans Rg" pitchFamily="34" charset="0"/>
                <a:ea typeface="Calibri"/>
                <a:cs typeface="Times New Roman"/>
              </a:rPr>
              <a:t>youtube.com/</a:t>
            </a:r>
            <a:r>
              <a:rPr lang="en-US" sz="2800" b="1" dirty="0" err="1">
                <a:solidFill>
                  <a:srgbClr val="FF0000"/>
                </a:solidFill>
                <a:latin typeface="ArumSans Rg" pitchFamily="34" charset="0"/>
                <a:ea typeface="Calibri"/>
                <a:cs typeface="Times New Roman"/>
              </a:rPr>
              <a:t>mhhighered</a:t>
            </a:r>
            <a:endParaRPr lang="en-US" sz="2400" b="1" dirty="0">
              <a:solidFill>
                <a:srgbClr val="FF0000"/>
              </a:solidFill>
              <a:latin typeface="ArumSans Rg" pitchFamily="34" charset="0"/>
            </a:endParaRPr>
          </a:p>
        </p:txBody>
      </p:sp>
    </p:spTree>
    <p:extLst>
      <p:ext uri="{BB962C8B-B14F-4D97-AF65-F5344CB8AC3E}">
        <p14:creationId xmlns:p14="http://schemas.microsoft.com/office/powerpoint/2010/main" val="104804805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895</TotalTime>
  <Words>367</Words>
  <Application>Microsoft Office PowerPoint</Application>
  <PresentationFormat>On-screen Show (4:3)</PresentationFormat>
  <Paragraphs>53</Paragraphs>
  <Slides>7</Slides>
  <Notes>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7</vt:i4>
      </vt:variant>
    </vt:vector>
  </HeadingPairs>
  <TitlesOfParts>
    <vt:vector size="15" baseType="lpstr">
      <vt:lpstr>ＭＳ Ｐゴシック</vt:lpstr>
      <vt:lpstr>Arial</vt:lpstr>
      <vt:lpstr>ArumSans Regular</vt:lpstr>
      <vt:lpstr>ArumSans Rg</vt:lpstr>
      <vt:lpstr>Calibri</vt:lpstr>
      <vt:lpstr>Segoe UI</vt:lpstr>
      <vt:lpstr>Times New Roman</vt:lpstr>
      <vt:lpstr>Office Theme</vt:lpstr>
      <vt:lpstr>PowerPoint Presentation</vt:lpstr>
      <vt:lpstr>Connect Student Registration</vt:lpstr>
      <vt:lpstr>Connect Student Registration</vt:lpstr>
      <vt:lpstr>Connect Student Registration</vt:lpstr>
      <vt:lpstr>Connect Student Registration</vt:lpstr>
      <vt:lpstr> Need Help? </vt:lpstr>
      <vt:lpstr>CONNECT with McGraw-Hill  Higher Education</vt:lpstr>
    </vt:vector>
  </TitlesOfParts>
  <Company>The McGraw-Hill Companies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Herrig, Jennifer</dc:creator>
  <cp:lastModifiedBy>Mark Grossman</cp:lastModifiedBy>
  <cp:revision>48</cp:revision>
  <dcterms:created xsi:type="dcterms:W3CDTF">2014-05-02T14:49:56Z</dcterms:created>
  <dcterms:modified xsi:type="dcterms:W3CDTF">2015-09-03T03:22:23Z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ffisync_ProviderInitializationData">
    <vt:lpwstr>https://spark.mheducation.com</vt:lpwstr>
  </property>
  <property fmtid="{D5CDD505-2E9C-101B-9397-08002B2CF9AE}" pid="3" name="Offisync_UpdateToken">
    <vt:lpwstr>2</vt:lpwstr>
  </property>
  <property fmtid="{D5CDD505-2E9C-101B-9397-08002B2CF9AE}" pid="4" name="Offisync_ServerID">
    <vt:lpwstr>5cb2ba24-d51c-4591-b74f-0459e0a9e10c</vt:lpwstr>
  </property>
  <property fmtid="{D5CDD505-2E9C-101B-9397-08002B2CF9AE}" pid="5" name="Jive_LatestUserAccountName">
    <vt:lpwstr>JORDAN_ALLEN</vt:lpwstr>
  </property>
  <property fmtid="{D5CDD505-2E9C-101B-9397-08002B2CF9AE}" pid="6" name="Jive_VersionGuid">
    <vt:lpwstr>62d6b1c9-eb25-4851-83e8-b5aac51b1c4b</vt:lpwstr>
  </property>
  <property fmtid="{D5CDD505-2E9C-101B-9397-08002B2CF9AE}" pid="7" name="Offisync_UniqueId">
    <vt:lpwstr>85076</vt:lpwstr>
  </property>
</Properties>
</file>