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37" autoAdjust="0"/>
  </p:normalViewPr>
  <p:slideViewPr>
    <p:cSldViewPr>
      <p:cViewPr>
        <p:scale>
          <a:sx n="66" d="100"/>
          <a:sy n="66" d="100"/>
        </p:scale>
        <p:origin x="-84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7D9276-E457-4680-8FB2-59FBF9342D9F}" type="datetimeFigureOut">
              <a:rPr lang="en-US" smtClean="0"/>
              <a:t>10/19/2013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8ACBCF9-79CD-433B-B29E-B3E2D4B07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t>10/19/2013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t>10/19/2013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t>10/19/2013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t>10/19/2013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t>10/19/2013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t>10/19/2013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t>10/19/2013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t>10/19/2013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37D9276-E457-4680-8FB2-59FBF9342D9F}" type="datetimeFigureOut">
              <a:rPr lang="en-US" smtClean="0"/>
              <a:t>10/19/2013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ACBCF9-79CD-433B-B29E-B3E2D4B07CE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7D9276-E457-4680-8FB2-59FBF9342D9F}" type="datetimeFigureOut">
              <a:rPr lang="en-US" smtClean="0"/>
              <a:t>10/19/2013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8ACBCF9-79CD-433B-B29E-B3E2D4B07CE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37D9276-E457-4680-8FB2-59FBF9342D9F}" type="datetimeFigureOut">
              <a:rPr lang="en-US" smtClean="0"/>
              <a:t>10/19/2013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8ACBCF9-79CD-433B-B29E-B3E2D4B07CE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youtu.be/v56VT4rDWaQ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CREATING AN </a:t>
            </a:r>
            <a:br>
              <a:rPr lang="en-US" dirty="0" smtClean="0"/>
            </a:br>
            <a:r>
              <a:rPr lang="en-US" dirty="0" smtClean="0"/>
              <a:t>INFORMATIVE SPEECH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Prof. Mark J. Grossman</a:t>
            </a:r>
          </a:p>
          <a:p>
            <a:r>
              <a:rPr lang="en-US" dirty="0" smtClean="0"/>
              <a:t>Suffolk County Community College</a:t>
            </a:r>
          </a:p>
          <a:p>
            <a:r>
              <a:rPr lang="en-US" dirty="0" smtClean="0"/>
              <a:t>COM 101 and COM 105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838200"/>
            <a:ext cx="5630741" cy="5386388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Start </a:t>
            </a:r>
            <a:r>
              <a:rPr lang="en-US" dirty="0"/>
              <a:t>with an attention grabbing </a:t>
            </a:r>
            <a:r>
              <a:rPr lang="en-US" dirty="0" smtClean="0"/>
              <a:t>introduction:  </a:t>
            </a:r>
            <a:endParaRPr lang="en-US" dirty="0"/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A startling statement that previews one or more of the main points.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Create a sense of mystery.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Begin with a question or a </a:t>
            </a:r>
            <a:r>
              <a:rPr lang="en-US" dirty="0" smtClean="0"/>
              <a:t>quotation.</a:t>
            </a:r>
            <a:endParaRPr lang="en-US" dirty="0"/>
          </a:p>
          <a:p>
            <a:r>
              <a:rPr lang="en-US" dirty="0"/>
              <a:t>Continue with the 3 main points plus sub-points.</a:t>
            </a:r>
          </a:p>
          <a:p>
            <a:r>
              <a:rPr lang="en-US" dirty="0"/>
              <a:t>Close with a “memorable moment” that </a:t>
            </a:r>
            <a:r>
              <a:rPr lang="en-US" dirty="0" smtClean="0"/>
              <a:t>will help the audience remember your speech.</a:t>
            </a:r>
            <a:endParaRPr lang="en-US" dirty="0"/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 smtClean="0"/>
              <a:t>A quotation </a:t>
            </a:r>
            <a:r>
              <a:rPr lang="en-US" dirty="0"/>
              <a:t>by the person or about the person.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A dynamic video clip.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An </a:t>
            </a:r>
            <a:r>
              <a:rPr lang="en-US" dirty="0" smtClean="0"/>
              <a:t>short anecdote/story from their life.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Your Outline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Students must bring </a:t>
            </a:r>
            <a:r>
              <a:rPr lang="en-US" u="sng" dirty="0" smtClean="0"/>
              <a:t>two</a:t>
            </a:r>
            <a:r>
              <a:rPr lang="en-US" dirty="0" smtClean="0"/>
              <a:t> copies (</a:t>
            </a:r>
            <a:r>
              <a:rPr lang="en-US" dirty="0" smtClean="0"/>
              <a:t>one for you and one for the instructor) </a:t>
            </a:r>
            <a:r>
              <a:rPr lang="en-US" dirty="0" smtClean="0"/>
              <a:t>of </a:t>
            </a:r>
            <a:r>
              <a:rPr lang="en-US" dirty="0"/>
              <a:t>the following: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Speech Proposal.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Speech Outline.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Works Cited/Bibliography.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Print out of </a:t>
            </a:r>
            <a:r>
              <a:rPr lang="en-US" dirty="0" smtClean="0"/>
              <a:t>graphics</a:t>
            </a:r>
            <a:r>
              <a:rPr lang="en-US" dirty="0"/>
              <a:t>, visual materials, </a:t>
            </a:r>
            <a:r>
              <a:rPr lang="en-US" dirty="0" err="1"/>
              <a:t>PowerPoints</a:t>
            </a:r>
            <a:r>
              <a:rPr lang="en-US" dirty="0"/>
              <a:t>, etc.</a:t>
            </a:r>
          </a:p>
          <a:p>
            <a:r>
              <a:rPr lang="en-US" dirty="0"/>
              <a:t>All material </a:t>
            </a:r>
            <a:r>
              <a:rPr lang="en-US" u="sng" dirty="0"/>
              <a:t>must be </a:t>
            </a:r>
            <a:r>
              <a:rPr lang="en-US" dirty="0" smtClean="0"/>
              <a:t>typed and </a:t>
            </a:r>
            <a:r>
              <a:rPr lang="en-US" dirty="0"/>
              <a:t>include your name, class name/section, and date.  </a:t>
            </a:r>
          </a:p>
          <a:p>
            <a:r>
              <a:rPr lang="en-US" dirty="0"/>
              <a:t>G</a:t>
            </a:r>
            <a:r>
              <a:rPr lang="en-US" dirty="0" smtClean="0"/>
              <a:t>raphics </a:t>
            </a:r>
            <a:r>
              <a:rPr lang="en-US" u="sng" dirty="0"/>
              <a:t>must</a:t>
            </a:r>
            <a:r>
              <a:rPr lang="en-US" dirty="0"/>
              <a:t> be pre-loaded onto </a:t>
            </a:r>
            <a:r>
              <a:rPr lang="en-US" dirty="0" smtClean="0"/>
              <a:t>the computer via a USB </a:t>
            </a:r>
            <a:r>
              <a:rPr lang="en-US" dirty="0"/>
              <a:t>memory stick </a:t>
            </a:r>
            <a:r>
              <a:rPr lang="en-US" u="sng" dirty="0"/>
              <a:t>only</a:t>
            </a:r>
            <a:r>
              <a:rPr lang="en-US" dirty="0" smtClean="0"/>
              <a:t>.  (No email downloads.)</a:t>
            </a:r>
            <a:endParaRPr lang="en-US" dirty="0"/>
          </a:p>
          <a:p>
            <a:r>
              <a:rPr lang="en-US" dirty="0"/>
              <a:t>Students must arrive promptly to class.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Speech Day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Your speech should be about </a:t>
            </a:r>
            <a:r>
              <a:rPr lang="en-US" u="sng" dirty="0"/>
              <a:t>a person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Choose </a:t>
            </a:r>
            <a:r>
              <a:rPr lang="en-US" dirty="0"/>
              <a:t>someone you know about, care about, </a:t>
            </a:r>
            <a:r>
              <a:rPr lang="en-US" dirty="0" smtClean="0"/>
              <a:t>or find interesting.</a:t>
            </a:r>
          </a:p>
          <a:p>
            <a:r>
              <a:rPr lang="en-US" dirty="0" smtClean="0"/>
              <a:t>If you have an existing base of knowledge, you will be more comfortable with the content.</a:t>
            </a:r>
          </a:p>
          <a:p>
            <a:r>
              <a:rPr lang="en-US" dirty="0" smtClean="0"/>
              <a:t>There should be an </a:t>
            </a:r>
            <a:r>
              <a:rPr lang="en-US" dirty="0"/>
              <a:t>abundance of credible source material. 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Informative Speech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Speech length approximately 3 minutes.</a:t>
            </a:r>
          </a:p>
          <a:p>
            <a:r>
              <a:rPr lang="en-US" dirty="0" smtClean="0"/>
              <a:t>Practice and time speech.</a:t>
            </a:r>
            <a:endParaRPr lang="en-US" dirty="0" smtClean="0"/>
          </a:p>
          <a:p>
            <a:r>
              <a:rPr lang="en-US" dirty="0" smtClean="0"/>
              <a:t>Present extemporaneously from an outline (or index cards), </a:t>
            </a:r>
            <a:r>
              <a:rPr lang="en-US" u="sng" dirty="0" smtClean="0"/>
              <a:t>not</a:t>
            </a:r>
            <a:r>
              <a:rPr lang="en-US" dirty="0" smtClean="0"/>
              <a:t> from verbatim text.  </a:t>
            </a:r>
          </a:p>
          <a:p>
            <a:r>
              <a:rPr lang="en-US" dirty="0" smtClean="0"/>
              <a:t>Avoid a full biography.  Best to focus on one part/theme of the person’s life.</a:t>
            </a:r>
          </a:p>
          <a:p>
            <a:r>
              <a:rPr lang="en-US" dirty="0" smtClean="0"/>
              <a:t>Visual tools/enhancements can help augment your presentation.  However, make sure it is </a:t>
            </a:r>
            <a:r>
              <a:rPr lang="en-US" u="sng" dirty="0" smtClean="0"/>
              <a:t>not</a:t>
            </a:r>
            <a:r>
              <a:rPr lang="en-US" dirty="0" smtClean="0"/>
              <a:t> PowerPoint dependent.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Informative Speech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A Speech Proposal contains the following: </a:t>
            </a:r>
          </a:p>
          <a:p>
            <a:pPr lvl="1">
              <a:buSzPct val="60000"/>
              <a:buFont typeface="Courier New" pitchFamily="49" charset="0"/>
              <a:buChar char="o"/>
            </a:pPr>
            <a:r>
              <a:rPr lang="en-US" sz="2800" dirty="0" smtClean="0"/>
              <a:t>Topic.  (The overarching subject matter)</a:t>
            </a:r>
          </a:p>
          <a:p>
            <a:pPr lvl="1">
              <a:buSzPct val="60000"/>
              <a:buFont typeface="Courier New" pitchFamily="49" charset="0"/>
              <a:buChar char="o"/>
            </a:pPr>
            <a:r>
              <a:rPr lang="en-US" sz="2800" dirty="0" smtClean="0"/>
              <a:t>Purpose Statement.  (The specific goal of the speech)</a:t>
            </a:r>
          </a:p>
          <a:p>
            <a:pPr lvl="1">
              <a:buSzPct val="60000"/>
              <a:buFont typeface="Courier New" pitchFamily="49" charset="0"/>
              <a:buChar char="o"/>
            </a:pPr>
            <a:r>
              <a:rPr lang="en-US" sz="2800" dirty="0" smtClean="0"/>
              <a:t>Thesis Statement.  (Purpose Statement plus your three Main Points)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Speech Proposal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2900" u="sng" dirty="0" smtClean="0"/>
              <a:t>Topic</a:t>
            </a:r>
            <a:r>
              <a:rPr lang="en-US" sz="2900" u="sng" dirty="0"/>
              <a:t>:</a:t>
            </a:r>
            <a:r>
              <a:rPr lang="en-US" sz="2900" dirty="0"/>
              <a:t> Richie Havens. </a:t>
            </a:r>
            <a:br>
              <a:rPr lang="en-US" sz="2900" dirty="0"/>
            </a:br>
            <a:endParaRPr lang="en-US" sz="2900" dirty="0"/>
          </a:p>
          <a:p>
            <a:r>
              <a:rPr lang="en-US" sz="2900" u="sng" dirty="0"/>
              <a:t>Purpose Statement:</a:t>
            </a:r>
            <a:r>
              <a:rPr lang="en-US" sz="2900" dirty="0"/>
              <a:t> I want my audience to appreciate how folksinger Richie Havens “saved” the 1969 Woodstock Music Festival.</a:t>
            </a:r>
            <a:br>
              <a:rPr lang="en-US" sz="2900" dirty="0"/>
            </a:br>
            <a:endParaRPr lang="en-US" sz="2900" dirty="0"/>
          </a:p>
          <a:p>
            <a:r>
              <a:rPr lang="en-US" sz="2900" u="sng" dirty="0"/>
              <a:t>Thesis Statement:</a:t>
            </a:r>
            <a:r>
              <a:rPr lang="en-US" sz="2900" dirty="0"/>
              <a:t> Folksinger Richie Havens is said to have “saved” Woodstock by volunteering to be the opening act, stretching his planned 20 minute set to over an hour, and improvising his on-stage finale into a song that would be the anthem of his career.  </a:t>
            </a:r>
            <a:endParaRPr lang="en-US" sz="2900" dirty="0" smtClean="0"/>
          </a:p>
          <a:p>
            <a:endParaRPr lang="en-US" sz="2900" dirty="0" smtClean="0"/>
          </a:p>
          <a:p>
            <a:pPr>
              <a:buNone/>
            </a:pPr>
            <a:r>
              <a:rPr lang="en-US" sz="2900" dirty="0" smtClean="0"/>
              <a:t>	</a:t>
            </a:r>
            <a:r>
              <a:rPr lang="en-US" sz="2900" i="1" dirty="0" smtClean="0"/>
              <a:t>(</a:t>
            </a:r>
            <a:r>
              <a:rPr lang="en-US" sz="2200" i="1" dirty="0" smtClean="0"/>
              <a:t>You need to draft Main Points in order to do a Thesis </a:t>
            </a:r>
            <a:r>
              <a:rPr lang="en-US" sz="2200" i="1" dirty="0" smtClean="0"/>
              <a:t>S</a:t>
            </a:r>
            <a:r>
              <a:rPr lang="en-US" sz="2200" i="1" dirty="0" smtClean="0"/>
              <a:t>tatement)</a:t>
            </a:r>
            <a:endParaRPr lang="en-US" sz="2200" i="1" dirty="0"/>
          </a:p>
          <a:p>
            <a:r>
              <a:rPr lang="en-US" sz="2900" u="sng" dirty="0" smtClean="0"/>
              <a:t>Main Points:</a:t>
            </a:r>
          </a:p>
          <a:p>
            <a:pPr lvl="1">
              <a:buSzPct val="60000"/>
              <a:buFont typeface="Courier New" pitchFamily="49" charset="0"/>
              <a:buChar char="o"/>
            </a:pPr>
            <a:r>
              <a:rPr lang="en-US" sz="2900" dirty="0"/>
              <a:t>S</a:t>
            </a:r>
            <a:r>
              <a:rPr lang="en-US" sz="2900" dirty="0" smtClean="0"/>
              <a:t>cheduled </a:t>
            </a:r>
            <a:r>
              <a:rPr lang="en-US" sz="2900" dirty="0"/>
              <a:t>to go on </a:t>
            </a:r>
            <a:r>
              <a:rPr lang="en-US" sz="2900" dirty="0" smtClean="0"/>
              <a:t>fifth, Richie </a:t>
            </a:r>
            <a:r>
              <a:rPr lang="en-US" sz="2900" dirty="0"/>
              <a:t>Havens volunteered to be Woodstock’s opening </a:t>
            </a:r>
            <a:r>
              <a:rPr lang="en-US" sz="2900" dirty="0" smtClean="0"/>
              <a:t>act.</a:t>
            </a:r>
          </a:p>
          <a:p>
            <a:pPr lvl="1">
              <a:buSzPct val="60000"/>
              <a:buFont typeface="Courier New" pitchFamily="49" charset="0"/>
              <a:buChar char="o"/>
            </a:pPr>
            <a:r>
              <a:rPr lang="en-US" sz="2900" dirty="0" smtClean="0"/>
              <a:t>He </a:t>
            </a:r>
            <a:r>
              <a:rPr lang="en-US" sz="2900" dirty="0"/>
              <a:t>stretched his planned 20 minute set to over one </a:t>
            </a:r>
            <a:r>
              <a:rPr lang="en-US" sz="2900" dirty="0" smtClean="0"/>
              <a:t>hour.</a:t>
            </a:r>
          </a:p>
          <a:p>
            <a:pPr lvl="1">
              <a:buSzPct val="60000"/>
              <a:buFont typeface="Courier New" pitchFamily="49" charset="0"/>
              <a:buChar char="o"/>
            </a:pPr>
            <a:r>
              <a:rPr lang="en-US" sz="2900" dirty="0" smtClean="0"/>
              <a:t>Having </a:t>
            </a:r>
            <a:r>
              <a:rPr lang="en-US" sz="2900" dirty="0"/>
              <a:t>run out of songs, Havens improvised his encore, “</a:t>
            </a:r>
            <a:r>
              <a:rPr lang="en-US" sz="2900" dirty="0">
                <a:hlinkClick r:id="rId2"/>
              </a:rPr>
              <a:t>Freedom</a:t>
            </a:r>
            <a:r>
              <a:rPr lang="en-US" sz="2900" dirty="0"/>
              <a:t>.”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</a:t>
            </a:r>
            <a:r>
              <a:rPr lang="en-US" dirty="0" smtClean="0"/>
              <a:t>of a</a:t>
            </a:r>
            <a:r>
              <a:rPr lang="en-US" dirty="0" smtClean="0"/>
              <a:t> Speech Proposal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543800" cy="4495800"/>
          </a:xfrm>
        </p:spPr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b="1" dirty="0" smtClean="0"/>
              <a:t>Richie Havens volunteered to be Woodstock’s opening act.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smtClean="0"/>
              <a:t>Scheduled to go on stage fifth.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smtClean="0"/>
              <a:t>Havens arrived the night before at a nearby Holiday Inn.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smtClean="0"/>
              <a:t>NYS Thruway was closed by mid-day.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smtClean="0"/>
              <a:t>Havens had least amount of equipment and instruments.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smtClean="0"/>
              <a:t>After much pleading by the concert promoter, Havens agreed to open the festival.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smtClean="0"/>
              <a:t>Flown by helicopter from the hotel parking lot to a field backstage.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Point 1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543800" cy="46482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800" b="1" dirty="0" smtClean="0"/>
              <a:t>He stretched his planned 20 minute set to over one hour.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sz="2400" dirty="0" smtClean="0"/>
              <a:t>Because of traffic back-ups, other acts were delayed.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sz="2400" dirty="0" smtClean="0"/>
              <a:t>Concert organizers kept telling Havens to stall and “kill time,” sending him back for multiple encores.</a:t>
            </a:r>
          </a:p>
          <a:p>
            <a:pPr marL="857250" lvl="1" indent="-457200">
              <a:buFont typeface="+mj-lt"/>
              <a:buAutoNum type="alphaLcParenR"/>
            </a:pPr>
            <a:r>
              <a:rPr lang="en-US" sz="2400" dirty="0" smtClean="0"/>
              <a:t>Havens said that he wound up playing every song he knew. </a:t>
            </a:r>
          </a:p>
          <a:p>
            <a:pPr marL="1314450" lvl="2" indent="-514350">
              <a:buFont typeface="+mj-lt"/>
              <a:buAutoNum type="romanLcPeriod"/>
            </a:pPr>
            <a:r>
              <a:rPr lang="en-US" sz="2000" dirty="0" smtClean="0"/>
              <a:t>He played one song twice.</a:t>
            </a:r>
          </a:p>
          <a:p>
            <a:pPr marL="1314450" lvl="2" indent="-514350">
              <a:buFont typeface="+mj-lt"/>
              <a:buAutoNum type="romanLcPeriod"/>
            </a:pPr>
            <a:r>
              <a:rPr lang="en-US" sz="2000" dirty="0" smtClean="0"/>
              <a:t>Of his 11 songs, three were covers of Beatles songs.</a:t>
            </a:r>
            <a:endParaRPr lang="en-US" sz="2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Point 2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543800" cy="46482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sz="2800" b="1" dirty="0" smtClean="0"/>
              <a:t>Having run out of songs, Havens improvised his encore, “Freedom.”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2400" dirty="0" smtClean="0"/>
              <a:t>The chorus of the song is borrowed from the classic “Negro Spiritual” </a:t>
            </a:r>
            <a:r>
              <a:rPr lang="en-US" sz="2400" u="sng" dirty="0" smtClean="0"/>
              <a:t>Sometimes I feel like a Motherless Child</a:t>
            </a:r>
            <a:r>
              <a:rPr lang="en-US" sz="2400" dirty="0" smtClean="0"/>
              <a:t>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2400" dirty="0" smtClean="0"/>
              <a:t>Havens inserted the word “Freedom” because, he said, the concert symbolized the independence of the 60’s.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2400" dirty="0" smtClean="0"/>
              <a:t>The song became his anthem throughout a 40-plus year career.</a:t>
            </a:r>
            <a:endParaRPr lang="en-US" sz="2400" dirty="0" smtClean="0"/>
          </a:p>
          <a:p>
            <a:pPr marL="457200" indent="-457200">
              <a:buFont typeface="+mj-lt"/>
              <a:buAutoNum type="arabicPeriod" startAt="3"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Point 3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Students </a:t>
            </a:r>
            <a:r>
              <a:rPr lang="en-US" dirty="0"/>
              <a:t>will bring two copies of a “Speech </a:t>
            </a:r>
            <a:r>
              <a:rPr lang="en-US" dirty="0" smtClean="0"/>
              <a:t>Proposal” which </a:t>
            </a:r>
            <a:r>
              <a:rPr lang="en-US" dirty="0"/>
              <a:t>contains the following: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Topic: Name of the person.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Purpose Statement: “I want my audience to . . . “</a:t>
            </a:r>
          </a:p>
          <a:p>
            <a:pPr lvl="1">
              <a:buSzPct val="70000"/>
              <a:buFont typeface="Courier New" pitchFamily="49" charset="0"/>
              <a:buChar char="o"/>
            </a:pPr>
            <a:r>
              <a:rPr lang="en-US" dirty="0"/>
              <a:t>Thesis Statement: Purpose Statement plus </a:t>
            </a:r>
            <a:r>
              <a:rPr lang="en-US" dirty="0" smtClean="0"/>
              <a:t>your three </a:t>
            </a:r>
            <a:r>
              <a:rPr lang="en-US" dirty="0"/>
              <a:t>Main Points.</a:t>
            </a:r>
          </a:p>
          <a:p>
            <a:r>
              <a:rPr lang="en-US" dirty="0"/>
              <a:t>Students will stand up in front of the class and present their Speech Proposal.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Due Next Class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743</TotalTime>
  <Words>630</Words>
  <Application>Microsoft Office PowerPoint</Application>
  <PresentationFormat>On-screen Show (4:3)</PresentationFormat>
  <Paragraphs>76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  CREATING AN  INFORMATIVE SPEECH  </vt:lpstr>
      <vt:lpstr>Informative Speech</vt:lpstr>
      <vt:lpstr>Informative Speech</vt:lpstr>
      <vt:lpstr>Speech Proposal</vt:lpstr>
      <vt:lpstr>Elements of a Speech Proposal</vt:lpstr>
      <vt:lpstr>Main Point 1</vt:lpstr>
      <vt:lpstr>Main Point 2</vt:lpstr>
      <vt:lpstr>Main Point 3</vt:lpstr>
      <vt:lpstr>Due Next Class</vt:lpstr>
      <vt:lpstr>Slide 10</vt:lpstr>
      <vt:lpstr>Create Your Outline</vt:lpstr>
      <vt:lpstr>Speech Day</vt:lpstr>
    </vt:vector>
  </TitlesOfParts>
  <Company>Donate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 J. Grossman</dc:creator>
  <cp:lastModifiedBy>Mark J. Grossman</cp:lastModifiedBy>
  <cp:revision>39</cp:revision>
  <dcterms:created xsi:type="dcterms:W3CDTF">2013-10-19T14:38:23Z</dcterms:created>
  <dcterms:modified xsi:type="dcterms:W3CDTF">2013-10-20T03:02:04Z</dcterms:modified>
</cp:coreProperties>
</file>