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activeX/activeX4.xml" ContentType="application/vnd.ms-office.activeX+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6.xml" ContentType="application/vnd.ms-office.activeX+xml"/>
  <Override PartName="/ppt/activeX/activeX7.xml" ContentType="application/vnd.ms-office.activeX+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activeX"/>
  <Override PartName="/ppt/notesSlides/notesSlide1.xml" ContentType="application/vnd.openxmlformats-officedocument.presentationml.notesSlide+xml"/>
  <Override PartName="/ppt/notesSlides/notesSlide3.xml" ContentType="application/vnd.openxmlformats-officedocument.presentationml.notesSlide+xml"/>
  <Override PartName="/ppt/activeX/activeX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5"/>
  </p:notesMasterIdLst>
  <p:sldIdLst>
    <p:sldId id="307" r:id="rId2"/>
    <p:sldId id="257" r:id="rId3"/>
    <p:sldId id="258" r:id="rId4"/>
    <p:sldId id="285" r:id="rId5"/>
    <p:sldId id="286" r:id="rId6"/>
    <p:sldId id="287" r:id="rId7"/>
    <p:sldId id="288" r:id="rId8"/>
    <p:sldId id="262" r:id="rId9"/>
    <p:sldId id="304" r:id="rId10"/>
    <p:sldId id="298" r:id="rId11"/>
    <p:sldId id="299" r:id="rId12"/>
    <p:sldId id="300" r:id="rId13"/>
    <p:sldId id="305" r:id="rId14"/>
    <p:sldId id="301" r:id="rId15"/>
    <p:sldId id="302" r:id="rId16"/>
    <p:sldId id="303" r:id="rId17"/>
    <p:sldId id="291" r:id="rId18"/>
    <p:sldId id="290" r:id="rId19"/>
    <p:sldId id="293" r:id="rId20"/>
    <p:sldId id="294" r:id="rId21"/>
    <p:sldId id="295" r:id="rId22"/>
    <p:sldId id="296" r:id="rId23"/>
    <p:sldId id="29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9" autoAdjust="0"/>
    <p:restoredTop sz="83549" autoAdjust="0"/>
  </p:normalViewPr>
  <p:slideViewPr>
    <p:cSldViewPr>
      <p:cViewPr varScale="1">
        <p:scale>
          <a:sx n="58" d="100"/>
          <a:sy n="58" d="100"/>
        </p:scale>
        <p:origin x="-67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2271A-B08F-479B-B921-54FE1C201E7B}" type="datetimeFigureOut">
              <a:rPr lang="en-US" smtClean="0"/>
              <a:pPr/>
              <a:t>11/24/2014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5FF07E-67F6-4376-8147-92A23A51F5E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Poll: You work at a PR agency and signed a non...
Press F5 or enter presentation mode to view the poll
In an emergency during your presentation, if the poll isn't showing, navigate to this link in your web browser:
http://www.polleverywhere.com/multiple_choice_polls/Y59vkmbcPcJS8El</a:t>
            </a:r>
          </a:p>
          <a:p>
            <a:pPr>
              <a:spcBef>
                <a:spcPct val="0"/>
              </a:spcBef>
            </a:pPr>
            <a:endParaRPr lang="en-US" dirty="0" smtClean="0"/>
          </a:p>
          <a:p>
            <a:pPr>
              <a:spcBef>
                <a:spcPct val="0"/>
              </a:spcBef>
            </a:pPr>
            <a:r>
              <a:rPr lang="en-US" dirty="0" smtClean="0"/>
              <a:t>If you like, you can use this slide as a template for your own voting slides. You might use a slide like this if you feel your audience would</a:t>
            </a:r>
            <a:r>
              <a:rPr lang="en-US" baseline="0" dirty="0" smtClean="0"/>
              <a:t> benefit from </a:t>
            </a:r>
            <a:r>
              <a:rPr lang="en-US" dirty="0" smtClean="0"/>
              <a:t>the</a:t>
            </a:r>
            <a:r>
              <a:rPr lang="en-US" baseline="0" dirty="0" smtClean="0"/>
              <a:t> picture showing a text message on a phone.</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F443-286A-4B56-B134-A4259059825C}" type="slidenum">
              <a:rPr lang="en-US"/>
              <a:pPr fontAlgn="base">
                <a:spcBef>
                  <a:spcPct val="0"/>
                </a:spcBef>
                <a:spcAft>
                  <a:spcPct val="0"/>
                </a:spcAft>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Poll: You work as an in-house PR manager.  The...
Press F5 or enter presentation mode to view the poll
In an emergency during your presentation, if the poll isn't showing, navigate to this link in your web browser:
http://www.polleverywhere.com/multiple_choice_polls/SEzKMX1kq0nWdBN</a:t>
            </a:r>
          </a:p>
          <a:p>
            <a:pPr>
              <a:spcBef>
                <a:spcPct val="0"/>
              </a:spcBef>
            </a:pPr>
            <a:endParaRPr lang="en-US" dirty="0" smtClean="0"/>
          </a:p>
          <a:p>
            <a:pPr>
              <a:spcBef>
                <a:spcPct val="0"/>
              </a:spcBef>
            </a:pPr>
            <a:r>
              <a:rPr lang="en-US" dirty="0" smtClean="0"/>
              <a:t>If you like, you can use this slide as a template for your own voting slides. You might use a slide like this if you feel your audience would</a:t>
            </a:r>
            <a:r>
              <a:rPr lang="en-US" baseline="0" dirty="0" smtClean="0"/>
              <a:t> benefit from </a:t>
            </a:r>
            <a:r>
              <a:rPr lang="en-US" dirty="0" smtClean="0"/>
              <a:t>the</a:t>
            </a:r>
            <a:r>
              <a:rPr lang="en-US" baseline="0" dirty="0" smtClean="0"/>
              <a:t> picture showing a text message on a phone.</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F443-286A-4B56-B134-A4259059825C}" type="slidenum">
              <a:rPr lang="en-US"/>
              <a:pPr fontAlgn="base">
                <a:spcBef>
                  <a:spcPct val="0"/>
                </a:spcBef>
                <a:spcAft>
                  <a:spcPct val="0"/>
                </a:spcAft>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Poll: You had a productive week, but when fill...
Press F5 or enter presentation mode to view the poll
In an emergency during your presentation, if the poll isn't showing, navigate to this link in your web browser:
http://www.polleverywhere.com/multiple_choice_polls/N4m6FwYj1w5XsUS</a:t>
            </a:r>
          </a:p>
          <a:p>
            <a:pPr>
              <a:spcBef>
                <a:spcPct val="0"/>
              </a:spcBef>
            </a:pPr>
            <a:endParaRPr lang="en-US" dirty="0" smtClean="0"/>
          </a:p>
          <a:p>
            <a:pPr>
              <a:spcBef>
                <a:spcPct val="0"/>
              </a:spcBef>
            </a:pPr>
            <a:r>
              <a:rPr lang="en-US" dirty="0" smtClean="0"/>
              <a:t>If you like, you can use this slide as a template for your own voting slides. You might use a slide like this if you feel your audience would</a:t>
            </a:r>
            <a:r>
              <a:rPr lang="en-US" baseline="0" dirty="0" smtClean="0"/>
              <a:t> benefit from </a:t>
            </a:r>
            <a:r>
              <a:rPr lang="en-US" dirty="0" smtClean="0"/>
              <a:t>the</a:t>
            </a:r>
            <a:r>
              <a:rPr lang="en-US" baseline="0" dirty="0" smtClean="0"/>
              <a:t> picture showing a text message on a phone.</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F443-286A-4B56-B134-A4259059825C}" type="slidenum">
              <a:rPr lang="en-US"/>
              <a:pPr fontAlgn="base">
                <a:spcBef>
                  <a:spcPct val="0"/>
                </a:spcBef>
                <a:spcAft>
                  <a:spcPct val="0"/>
                </a:spcAft>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Poll: You work for a Town Supervisor who recei...
Press F5 or enter presentation mode to view the poll
In an emergency during your presentation, if the poll isn't showing, navigate to this link in your web browser:
http://www.polleverywhere.com/multiple_choice_polls/bkdXdm17cbxiS8F</a:t>
            </a:r>
          </a:p>
          <a:p>
            <a:pPr>
              <a:spcBef>
                <a:spcPct val="0"/>
              </a:spcBef>
            </a:pPr>
            <a:endParaRPr lang="en-US" dirty="0" smtClean="0"/>
          </a:p>
          <a:p>
            <a:pPr>
              <a:spcBef>
                <a:spcPct val="0"/>
              </a:spcBef>
            </a:pPr>
            <a:r>
              <a:rPr lang="en-US" dirty="0" smtClean="0"/>
              <a:t>If you like, you can use this slide as a template for your own voting slides. You might use a slide like this if you feel your audience would</a:t>
            </a:r>
            <a:r>
              <a:rPr lang="en-US" baseline="0" dirty="0" smtClean="0"/>
              <a:t> benefit from </a:t>
            </a:r>
            <a:r>
              <a:rPr lang="en-US" dirty="0" smtClean="0"/>
              <a:t>the</a:t>
            </a:r>
            <a:r>
              <a:rPr lang="en-US" baseline="0" dirty="0" smtClean="0"/>
              <a:t> picture showing a text message on a phone.</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F443-286A-4B56-B134-A4259059825C}" type="slidenum">
              <a:rPr lang="en-US"/>
              <a:pPr fontAlgn="base">
                <a:spcBef>
                  <a:spcPct val="0"/>
                </a:spcBef>
                <a:spcAft>
                  <a:spcPct val="0"/>
                </a:spcAft>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Poll: Your boss, a well-known CEO, is going to...
Press F5 or enter presentation mode to view the poll
In an emergency during your presentation, if the poll isn't showing, navigate to this link in your web browser:
http://www.polleverywhere.com/multiple_choice_polls/AsEbiqs35uXfoSH</a:t>
            </a:r>
          </a:p>
          <a:p>
            <a:pPr>
              <a:spcBef>
                <a:spcPct val="0"/>
              </a:spcBef>
            </a:pPr>
            <a:endParaRPr lang="en-US" dirty="0" smtClean="0"/>
          </a:p>
          <a:p>
            <a:pPr>
              <a:spcBef>
                <a:spcPct val="0"/>
              </a:spcBef>
            </a:pPr>
            <a:r>
              <a:rPr lang="en-US" dirty="0" smtClean="0"/>
              <a:t>If you like, you can use this slide as a template for your own voting slides. You might use a slide like this if you feel your audience would</a:t>
            </a:r>
            <a:r>
              <a:rPr lang="en-US" baseline="0" dirty="0" smtClean="0"/>
              <a:t> benefit from </a:t>
            </a:r>
            <a:r>
              <a:rPr lang="en-US" dirty="0" smtClean="0"/>
              <a:t>the</a:t>
            </a:r>
            <a:r>
              <a:rPr lang="en-US" baseline="0" dirty="0" smtClean="0"/>
              <a:t> picture showing a text message on a phone.</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F443-286A-4B56-B134-A4259059825C}" type="slidenum">
              <a:rPr lang="en-US"/>
              <a:pPr fontAlgn="base">
                <a:spcBef>
                  <a:spcPct val="0"/>
                </a:spcBef>
                <a:spcAft>
                  <a:spcPct val="0"/>
                </a:spcAft>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Poll: You do PR for a developer who is proposi...
Press F5 or enter presentation mode to view the poll
In an emergency during your presentation, if the poll isn't showing, navigate to this link in your web browser:
http://www.polleverywhere.com/multiple_choice_polls/p0rI82JJZ33ASFo</a:t>
            </a:r>
          </a:p>
          <a:p>
            <a:pPr>
              <a:spcBef>
                <a:spcPct val="0"/>
              </a:spcBef>
            </a:pPr>
            <a:endParaRPr lang="en-US" dirty="0" smtClean="0"/>
          </a:p>
          <a:p>
            <a:pPr>
              <a:spcBef>
                <a:spcPct val="0"/>
              </a:spcBef>
            </a:pPr>
            <a:r>
              <a:rPr lang="en-US" dirty="0" smtClean="0"/>
              <a:t>If you like, you can use this slide as a template for your own voting slides. You might use a slide like this if you feel your audience would</a:t>
            </a:r>
            <a:r>
              <a:rPr lang="en-US" baseline="0" dirty="0" smtClean="0"/>
              <a:t> benefit from </a:t>
            </a:r>
            <a:r>
              <a:rPr lang="en-US" dirty="0" smtClean="0"/>
              <a:t>the</a:t>
            </a:r>
            <a:r>
              <a:rPr lang="en-US" baseline="0" dirty="0" smtClean="0"/>
              <a:t> picture showing a text message on a phone.</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F443-286A-4B56-B134-A4259059825C}" type="slidenum">
              <a:rPr lang="en-US"/>
              <a:pPr fontAlgn="base">
                <a:spcBef>
                  <a:spcPct val="0"/>
                </a:spcBef>
                <a:spcAft>
                  <a:spcPct val="0"/>
                </a:spcAft>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D3253CB-61AD-4465-8D23-D5D8D60733DB}" type="datetimeFigureOut">
              <a:rPr lang="en-US" smtClean="0"/>
              <a:pPr/>
              <a:t>11/24/2014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9D3B383-9D06-4893-A5D2-3B1FEEE6D57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3253CB-61AD-4465-8D23-D5D8D60733DB}" type="datetimeFigureOut">
              <a:rPr lang="en-US" smtClean="0"/>
              <a:pPr/>
              <a:t>11/24/2014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9D3B383-9D06-4893-A5D2-3B1FEEE6D57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3253CB-61AD-4465-8D23-D5D8D60733DB}" type="datetimeFigureOut">
              <a:rPr lang="en-US" smtClean="0"/>
              <a:pPr/>
              <a:t>11/24/2014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9D3B383-9D06-4893-A5D2-3B1FEEE6D57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3253CB-61AD-4465-8D23-D5D8D60733DB}" type="datetimeFigureOut">
              <a:rPr lang="en-US" smtClean="0"/>
              <a:pPr/>
              <a:t>11/24/2014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9D3B383-9D06-4893-A5D2-3B1FEEE6D57D}"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3253CB-61AD-4465-8D23-D5D8D60733DB}" type="datetimeFigureOut">
              <a:rPr lang="en-US" smtClean="0"/>
              <a:pPr/>
              <a:t>11/24/2014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9D3B383-9D06-4893-A5D2-3B1FEEE6D57D}"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3253CB-61AD-4465-8D23-D5D8D60733DB}" type="datetimeFigureOut">
              <a:rPr lang="en-US" smtClean="0"/>
              <a:pPr/>
              <a:t>11/24/2014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9D3B383-9D06-4893-A5D2-3B1FEEE6D57D}"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3253CB-61AD-4465-8D23-D5D8D60733DB}" type="datetimeFigureOut">
              <a:rPr lang="en-US" smtClean="0"/>
              <a:pPr/>
              <a:t>11/24/2014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9D3B383-9D06-4893-A5D2-3B1FEEE6D57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D3253CB-61AD-4465-8D23-D5D8D60733DB}" type="datetimeFigureOut">
              <a:rPr lang="en-US" smtClean="0"/>
              <a:pPr/>
              <a:t>11/24/2014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9D3B383-9D06-4893-A5D2-3B1FEEE6D57D}"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3253CB-61AD-4465-8D23-D5D8D60733DB}" type="datetimeFigureOut">
              <a:rPr lang="en-US" smtClean="0"/>
              <a:pPr/>
              <a:t>11/24/2014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9D3B383-9D06-4893-A5D2-3B1FEEE6D57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D3253CB-61AD-4465-8D23-D5D8D60733DB}" type="datetimeFigureOut">
              <a:rPr lang="en-US" smtClean="0"/>
              <a:pPr/>
              <a:t>11/24/2014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9D3B383-9D06-4893-A5D2-3B1FEEE6D57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D3253CB-61AD-4465-8D23-D5D8D60733DB}" type="datetimeFigureOut">
              <a:rPr lang="en-US" smtClean="0"/>
              <a:pPr/>
              <a:t>11/24/2014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9D3B383-9D06-4893-A5D2-3B1FEEE6D57D}"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D3253CB-61AD-4465-8D23-D5D8D60733DB}" type="datetimeFigureOut">
              <a:rPr lang="en-US" smtClean="0"/>
              <a:pPr/>
              <a:t>11/24/2014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9D3B383-9D06-4893-A5D2-3B1FEEE6D5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4"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5.vml"/><Relationship Id="rId4"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6.xml"/><Relationship Id="rId1" Type="http://schemas.openxmlformats.org/officeDocument/2006/relationships/vmlDrawing" Target="../drawings/vmlDrawing6.vml"/><Relationship Id="rId4"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hyperlink" Target="http://www.edmundburkeinstitute.ie/wp-content/uploads/2014/01/Bp.jpg"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7.xml"/><Relationship Id="rId1" Type="http://schemas.openxmlformats.org/officeDocument/2006/relationships/vmlDrawing" Target="../drawings/vmlDrawing7.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Communication Ethics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Prof. Mark J. Grossman</a:t>
            </a:r>
          </a:p>
          <a:p>
            <a:r>
              <a:rPr lang="en-US" dirty="0" smtClean="0"/>
              <a:t>Nassau Community College</a:t>
            </a:r>
          </a:p>
          <a:p>
            <a:r>
              <a:rPr lang="en-US" dirty="0" smtClean="0"/>
              <a:t>Suffolk County Community College</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8" name="Rounded Rectangle 7"/>
          <p:cNvSpPr/>
          <p:nvPr/>
        </p:nvSpPr>
        <p:spPr>
          <a:xfrm>
            <a:off x="-1722120" y="3722688"/>
            <a:ext cx="1630680"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Don’t forget: You can copy-paste this slide into other presentations, and move or resize the poll.</a:t>
            </a:r>
            <a:endParaRPr lang="en-US" sz="1600" dirty="0"/>
          </a:p>
        </p:txBody>
      </p:sp>
      <p:sp>
        <p:nvSpPr>
          <p:cNvPr id="10" name="Right Arrow 9"/>
          <p:cNvSpPr/>
          <p:nvPr/>
        </p:nvSpPr>
        <p:spPr>
          <a:xfrm>
            <a:off x="-1722120" y="2971800"/>
            <a:ext cx="1630680" cy="54864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p>
        </p:txBody>
      </p:sp>
      <p:sp>
        <p:nvSpPr>
          <p:cNvPr id="4" name="TextBox 3"/>
          <p:cNvSpPr txBox="1"/>
          <p:nvPr/>
        </p:nvSpPr>
        <p:spPr>
          <a:xfrm>
            <a:off x="0" y="6611779"/>
            <a:ext cx="3352800" cy="246221"/>
          </a:xfrm>
          <a:prstGeom prst="rect">
            <a:avLst/>
          </a:prstGeom>
          <a:noFill/>
        </p:spPr>
        <p:txBody>
          <a:bodyPr wrap="square" rtlCol="0">
            <a:spAutoFit/>
          </a:bodyPr>
          <a:lstStyle/>
          <a:p>
            <a:r>
              <a:rPr lang="en-US" sz="1000" dirty="0" smtClean="0"/>
              <a:t>Poll: You work at a PR agency and signed a non...</a:t>
            </a:r>
            <a:endParaRPr lang="en-US" sz="1000" dirty="0"/>
          </a:p>
        </p:txBody>
      </p:sp>
    </p:spTree>
    <p:controls>
      <p:control spid="48130" name="ShockwaveFlash1" r:id="rId2" imgW="5897520" imgH="3691080"/>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8" name="Rounded Rectangle 7"/>
          <p:cNvSpPr/>
          <p:nvPr/>
        </p:nvSpPr>
        <p:spPr>
          <a:xfrm>
            <a:off x="-1722120" y="3722688"/>
            <a:ext cx="1630680"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Don’t forget: You can copy-paste this slide into other presentations, and move or resize the poll.</a:t>
            </a:r>
            <a:endParaRPr lang="en-US" sz="1600" dirty="0"/>
          </a:p>
        </p:txBody>
      </p:sp>
      <p:sp>
        <p:nvSpPr>
          <p:cNvPr id="10" name="Right Arrow 9"/>
          <p:cNvSpPr/>
          <p:nvPr/>
        </p:nvSpPr>
        <p:spPr>
          <a:xfrm>
            <a:off x="-1722120" y="2971800"/>
            <a:ext cx="1630680" cy="54864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p>
        </p:txBody>
      </p:sp>
      <p:sp>
        <p:nvSpPr>
          <p:cNvPr id="4" name="TextBox 3"/>
          <p:cNvSpPr txBox="1"/>
          <p:nvPr/>
        </p:nvSpPr>
        <p:spPr>
          <a:xfrm>
            <a:off x="0" y="6611779"/>
            <a:ext cx="3352800" cy="246221"/>
          </a:xfrm>
          <a:prstGeom prst="rect">
            <a:avLst/>
          </a:prstGeom>
          <a:noFill/>
        </p:spPr>
        <p:txBody>
          <a:bodyPr wrap="square" rtlCol="0">
            <a:spAutoFit/>
          </a:bodyPr>
          <a:lstStyle/>
          <a:p>
            <a:r>
              <a:rPr lang="en-US" sz="1000" dirty="0" smtClean="0"/>
              <a:t>Poll: You work as an in-house PR manager.  The...</a:t>
            </a:r>
            <a:endParaRPr lang="en-US" sz="1000" dirty="0"/>
          </a:p>
        </p:txBody>
      </p:sp>
    </p:spTree>
    <p:controls>
      <p:control spid="49154" name="ShockwaveFlash1" r:id="rId2" imgW="5897520" imgH="3691080"/>
    </p:controls>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8" name="Rounded Rectangle 7"/>
          <p:cNvSpPr/>
          <p:nvPr/>
        </p:nvSpPr>
        <p:spPr>
          <a:xfrm>
            <a:off x="-1722120" y="3722688"/>
            <a:ext cx="1630680"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Don’t forget: You can copy-paste this slide into other presentations, and move or resize the poll.</a:t>
            </a:r>
            <a:endParaRPr lang="en-US" sz="1600" dirty="0"/>
          </a:p>
        </p:txBody>
      </p:sp>
      <p:sp>
        <p:nvSpPr>
          <p:cNvPr id="10" name="Right Arrow 9"/>
          <p:cNvSpPr/>
          <p:nvPr/>
        </p:nvSpPr>
        <p:spPr>
          <a:xfrm>
            <a:off x="-1722120" y="2971800"/>
            <a:ext cx="1630680" cy="54864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p>
        </p:txBody>
      </p:sp>
      <p:sp>
        <p:nvSpPr>
          <p:cNvPr id="4" name="TextBox 3"/>
          <p:cNvSpPr txBox="1"/>
          <p:nvPr/>
        </p:nvSpPr>
        <p:spPr>
          <a:xfrm>
            <a:off x="0" y="6611779"/>
            <a:ext cx="3352800" cy="246221"/>
          </a:xfrm>
          <a:prstGeom prst="rect">
            <a:avLst/>
          </a:prstGeom>
          <a:noFill/>
        </p:spPr>
        <p:txBody>
          <a:bodyPr wrap="square" rtlCol="0">
            <a:spAutoFit/>
          </a:bodyPr>
          <a:lstStyle/>
          <a:p>
            <a:r>
              <a:rPr lang="en-US" sz="1000" dirty="0" smtClean="0"/>
              <a:t>Poll: You had a productive week, but when fill...</a:t>
            </a:r>
            <a:endParaRPr lang="en-US" sz="1000" dirty="0"/>
          </a:p>
        </p:txBody>
      </p:sp>
    </p:spTree>
    <p:controls>
      <p:control spid="50178" name="ShockwaveFlash1" r:id="rId2" imgW="5897520" imgH="3691080"/>
    </p:controls>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543800" cy="4031873"/>
          </a:xfrm>
          <a:prstGeom prst="rect">
            <a:avLst/>
          </a:prstGeom>
          <a:noFill/>
        </p:spPr>
        <p:txBody>
          <a:bodyPr wrap="square" rtlCol="0">
            <a:spAutoFit/>
          </a:bodyPr>
          <a:lstStyle/>
          <a:p>
            <a:pPr algn="ctr"/>
            <a:r>
              <a:rPr lang="en-US" sz="4400" b="1" dirty="0" smtClean="0"/>
              <a:t>Two types of ethical dilemmas in communications:</a:t>
            </a:r>
          </a:p>
          <a:p>
            <a:pPr algn="ctr"/>
            <a:endParaRPr lang="en-US" sz="4400" b="1" dirty="0" smtClean="0"/>
          </a:p>
          <a:p>
            <a:pPr algn="ctr">
              <a:buFont typeface="Arial" pitchFamily="34" charset="0"/>
              <a:buChar char="•"/>
            </a:pPr>
            <a:r>
              <a:rPr lang="en-US" sz="4400" b="1" dirty="0" smtClean="0"/>
              <a:t> </a:t>
            </a:r>
            <a:r>
              <a:rPr lang="en-US" sz="4000" b="1" spc="-100" dirty="0" smtClean="0"/>
              <a:t>In the </a:t>
            </a:r>
            <a:r>
              <a:rPr lang="en-US" sz="4000" b="1" i="1" spc="-100" dirty="0" smtClean="0"/>
              <a:t>busines</a:t>
            </a:r>
            <a:r>
              <a:rPr lang="en-US" sz="4000" b="1" spc="-100" dirty="0" smtClean="0"/>
              <a:t>s of communications</a:t>
            </a:r>
            <a:br>
              <a:rPr lang="en-US" sz="4000" b="1" spc="-100" dirty="0" smtClean="0"/>
            </a:br>
            <a:endParaRPr lang="en-US" sz="4000" b="1" spc="-100" dirty="0" smtClean="0"/>
          </a:p>
          <a:p>
            <a:pPr algn="ctr">
              <a:buFont typeface="Arial" pitchFamily="34" charset="0"/>
              <a:buChar char="•"/>
            </a:pPr>
            <a:r>
              <a:rPr lang="en-US" sz="4000" b="1" spc="-100" dirty="0" smtClean="0"/>
              <a:t> In the </a:t>
            </a:r>
            <a:r>
              <a:rPr lang="en-US" sz="4000" b="1" i="1" spc="-100" dirty="0" smtClean="0">
                <a:solidFill>
                  <a:srgbClr val="FF0000"/>
                </a:solidFill>
              </a:rPr>
              <a:t>practice</a:t>
            </a:r>
            <a:r>
              <a:rPr lang="en-US" sz="4000" b="1" spc="-100" dirty="0" smtClean="0"/>
              <a:t> of communications</a:t>
            </a:r>
            <a:endParaRPr lang="en-US" sz="4000" b="1" spc="-1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8" name="Rounded Rectangle 7"/>
          <p:cNvSpPr/>
          <p:nvPr/>
        </p:nvSpPr>
        <p:spPr>
          <a:xfrm>
            <a:off x="-1722120" y="3722688"/>
            <a:ext cx="1630680"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Don’t forget: You can copy-paste this slide into other presentations, and move or resize the poll.</a:t>
            </a:r>
            <a:endParaRPr lang="en-US" sz="1600" dirty="0"/>
          </a:p>
        </p:txBody>
      </p:sp>
      <p:sp>
        <p:nvSpPr>
          <p:cNvPr id="10" name="Right Arrow 9"/>
          <p:cNvSpPr/>
          <p:nvPr/>
        </p:nvSpPr>
        <p:spPr>
          <a:xfrm>
            <a:off x="-1722120" y="2971800"/>
            <a:ext cx="1630680" cy="54864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p>
        </p:txBody>
      </p:sp>
      <p:sp>
        <p:nvSpPr>
          <p:cNvPr id="4" name="TextBox 3"/>
          <p:cNvSpPr txBox="1"/>
          <p:nvPr/>
        </p:nvSpPr>
        <p:spPr>
          <a:xfrm>
            <a:off x="0" y="6611779"/>
            <a:ext cx="3352800" cy="246221"/>
          </a:xfrm>
          <a:prstGeom prst="rect">
            <a:avLst/>
          </a:prstGeom>
          <a:noFill/>
        </p:spPr>
        <p:txBody>
          <a:bodyPr wrap="square" rtlCol="0">
            <a:spAutoFit/>
          </a:bodyPr>
          <a:lstStyle/>
          <a:p>
            <a:r>
              <a:rPr lang="en-US" sz="1000" dirty="0" smtClean="0"/>
              <a:t>Poll: You work for a Town Supervisor who recei...</a:t>
            </a:r>
            <a:endParaRPr lang="en-US" sz="1000" dirty="0"/>
          </a:p>
        </p:txBody>
      </p:sp>
    </p:spTree>
    <p:controls>
      <p:control spid="51202" name="ShockwaveFlash1" r:id="rId2" imgW="5897520" imgH="3691080"/>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8" name="Rounded Rectangle 7"/>
          <p:cNvSpPr/>
          <p:nvPr/>
        </p:nvSpPr>
        <p:spPr>
          <a:xfrm>
            <a:off x="-1722120" y="3722688"/>
            <a:ext cx="1630680"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Don’t forget: You can copy-paste this slide into other presentations, and move or resize the poll.</a:t>
            </a:r>
            <a:endParaRPr lang="en-US" sz="1600" dirty="0"/>
          </a:p>
        </p:txBody>
      </p:sp>
      <p:sp>
        <p:nvSpPr>
          <p:cNvPr id="10" name="Right Arrow 9"/>
          <p:cNvSpPr/>
          <p:nvPr/>
        </p:nvSpPr>
        <p:spPr>
          <a:xfrm>
            <a:off x="-1722120" y="2971800"/>
            <a:ext cx="1630680" cy="54864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p>
        </p:txBody>
      </p:sp>
      <p:sp>
        <p:nvSpPr>
          <p:cNvPr id="4" name="TextBox 3"/>
          <p:cNvSpPr txBox="1"/>
          <p:nvPr/>
        </p:nvSpPr>
        <p:spPr>
          <a:xfrm>
            <a:off x="0" y="6611779"/>
            <a:ext cx="3352800" cy="246221"/>
          </a:xfrm>
          <a:prstGeom prst="rect">
            <a:avLst/>
          </a:prstGeom>
          <a:noFill/>
        </p:spPr>
        <p:txBody>
          <a:bodyPr wrap="square" rtlCol="0">
            <a:spAutoFit/>
          </a:bodyPr>
          <a:lstStyle/>
          <a:p>
            <a:r>
              <a:rPr lang="en-US" sz="1000" dirty="0" smtClean="0"/>
              <a:t>Poll: Your boss, a well-known CEO, is going to...</a:t>
            </a:r>
            <a:endParaRPr lang="en-US" sz="1000" dirty="0"/>
          </a:p>
        </p:txBody>
      </p:sp>
    </p:spTree>
    <p:controls>
      <p:control spid="52226" name="ShockwaveFlash1" r:id="rId2" imgW="5897520" imgH="3691080"/>
    </p:controls>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8" name="Rounded Rectangle 7"/>
          <p:cNvSpPr/>
          <p:nvPr/>
        </p:nvSpPr>
        <p:spPr>
          <a:xfrm>
            <a:off x="-1722120" y="3722688"/>
            <a:ext cx="1630680"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Don’t forget: You can copy-paste this slide into other presentations, and move or resize the poll.</a:t>
            </a:r>
            <a:endParaRPr lang="en-US" sz="1600" dirty="0"/>
          </a:p>
        </p:txBody>
      </p:sp>
      <p:sp>
        <p:nvSpPr>
          <p:cNvPr id="10" name="Right Arrow 9"/>
          <p:cNvSpPr/>
          <p:nvPr/>
        </p:nvSpPr>
        <p:spPr>
          <a:xfrm>
            <a:off x="-1722120" y="2971800"/>
            <a:ext cx="1630680" cy="54864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p>
        </p:txBody>
      </p:sp>
      <p:sp>
        <p:nvSpPr>
          <p:cNvPr id="4" name="TextBox 3"/>
          <p:cNvSpPr txBox="1"/>
          <p:nvPr/>
        </p:nvSpPr>
        <p:spPr>
          <a:xfrm>
            <a:off x="0" y="6611779"/>
            <a:ext cx="3352800" cy="246221"/>
          </a:xfrm>
          <a:prstGeom prst="rect">
            <a:avLst/>
          </a:prstGeom>
          <a:noFill/>
        </p:spPr>
        <p:txBody>
          <a:bodyPr wrap="square" rtlCol="0">
            <a:spAutoFit/>
          </a:bodyPr>
          <a:lstStyle/>
          <a:p>
            <a:r>
              <a:rPr lang="en-US" sz="1000" dirty="0" smtClean="0"/>
              <a:t>Poll: You do PR for a developer who is proposi...</a:t>
            </a:r>
            <a:endParaRPr lang="en-US" sz="1000" dirty="0"/>
          </a:p>
        </p:txBody>
      </p:sp>
    </p:spTree>
    <p:controls>
      <p:control spid="53250" name="ShockwaveFlash1" r:id="rId2" imgW="5897520" imgH="3691080"/>
    </p:controls>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spaper.jpg"/>
          <p:cNvPicPr>
            <a:picLocks noChangeAspect="1"/>
          </p:cNvPicPr>
          <p:nvPr/>
        </p:nvPicPr>
        <p:blipFill>
          <a:blip r:embed="rId2" cstate="print"/>
          <a:stretch>
            <a:fillRect/>
          </a:stretch>
        </p:blipFill>
        <p:spPr>
          <a:xfrm>
            <a:off x="762000" y="0"/>
            <a:ext cx="6400800" cy="685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8914" name="Picture 2" descr="Bp">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00800" y="228600"/>
            <a:ext cx="2373441" cy="1447800"/>
          </a:xfrm>
          <a:prstGeom prst="rect">
            <a:avLst/>
          </a:prstGeom>
          <a:ln w="3175">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p:control spid="37890" name="ShockwaveFlash1" r:id="rId2" imgW="7542360" imgH="5334120"/>
    </p:controls>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nvGraphicFramePr>
        <p:xfrm>
          <a:off x="1524000" y="1397000"/>
          <a:ext cx="6096000" cy="4064000"/>
        </p:xfrm>
        <a:graphic>
          <a:graphicData uri="http://schemas.openxmlformats.org/presentationml/2006/ole">
            <p:oleObj spid="_x0000_s41986" name="Acrobat Document" r:id="rId3" imgW="0" imgH="0" progId="AcroExch.Document.11">
              <p:embed/>
            </p:oleObj>
          </a:graphicData>
        </a:graphic>
      </p:graphicFrame>
      <p:graphicFrame>
        <p:nvGraphicFramePr>
          <p:cNvPr id="3" name="Object 2"/>
          <p:cNvGraphicFramePr>
            <a:graphicFrameLocks/>
          </p:cNvGraphicFramePr>
          <p:nvPr/>
        </p:nvGraphicFramePr>
        <p:xfrm>
          <a:off x="1524000" y="1397000"/>
          <a:ext cx="6096000" cy="4064000"/>
        </p:xfrm>
        <a:graphic>
          <a:graphicData uri="http://schemas.openxmlformats.org/presentationml/2006/ole">
            <p:oleObj spid="_x0000_s41987" name="Acrobat Document" r:id="rId4" imgW="0" imgH="0" progId="AcroExch.Document.11">
              <p:embed/>
            </p:oleObj>
          </a:graphicData>
        </a:graphic>
      </p:graphicFrame>
      <p:pic>
        <p:nvPicPr>
          <p:cNvPr id="41988" name="Picture 4"/>
          <p:cNvPicPr>
            <a:picLocks noChangeAspect="1" noChangeArrowheads="1"/>
          </p:cNvPicPr>
          <p:nvPr/>
        </p:nvPicPr>
        <p:blipFill>
          <a:blip r:embed="rId5" cstate="print"/>
          <a:srcRect/>
          <a:stretch>
            <a:fillRect/>
          </a:stretch>
        </p:blipFill>
        <p:spPr bwMode="auto">
          <a:xfrm>
            <a:off x="152400" y="228600"/>
            <a:ext cx="8839200" cy="608647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err="1" smtClean="0"/>
              <a:t>eth·ic</a:t>
            </a:r>
            <a:endParaRPr lang="en-US" b="1" dirty="0"/>
          </a:p>
          <a:p>
            <a:pPr>
              <a:buNone/>
            </a:pPr>
            <a:r>
              <a:rPr lang="en-US" b="1" i="1" dirty="0" smtClean="0"/>
              <a:t>noun</a:t>
            </a:r>
            <a:r>
              <a:rPr lang="en-US" dirty="0"/>
              <a:t> </a:t>
            </a:r>
            <a:r>
              <a:rPr lang="en-US" dirty="0" smtClean="0"/>
              <a:t>\e-</a:t>
            </a:r>
            <a:r>
              <a:rPr lang="en-US" dirty="0" err="1" smtClean="0"/>
              <a:t>thik</a:t>
            </a:r>
            <a:r>
              <a:rPr lang="en-US" dirty="0" smtClean="0"/>
              <a:t>\</a:t>
            </a:r>
          </a:p>
          <a:p>
            <a:pPr>
              <a:buNone/>
            </a:pPr>
            <a:r>
              <a:rPr lang="en-US" dirty="0" smtClean="0"/>
              <a:t>: </a:t>
            </a:r>
            <a:r>
              <a:rPr lang="en-US" dirty="0"/>
              <a:t>rules of behavior based on ideas about what is morally good and bad</a:t>
            </a:r>
          </a:p>
          <a:p>
            <a:pPr>
              <a:buNone/>
            </a:pPr>
            <a:r>
              <a:rPr lang="en-US" b="1" dirty="0"/>
              <a:t>ethics</a:t>
            </a:r>
            <a:r>
              <a:rPr lang="en-US" dirty="0"/>
              <a:t> : an area of study that deals with ideas about what is good and bad behavior : a branch of philosophy dealing with what is morally right or wrong</a:t>
            </a:r>
          </a:p>
          <a:p>
            <a:pPr>
              <a:buNone/>
            </a:pPr>
            <a:r>
              <a:rPr lang="en-US" dirty="0"/>
              <a:t>: a belief that something is very important</a:t>
            </a:r>
          </a:p>
          <a:p>
            <a:endParaRPr lang="en-US" dirty="0"/>
          </a:p>
        </p:txBody>
      </p:sp>
      <p:sp>
        <p:nvSpPr>
          <p:cNvPr id="2" name="Title 1"/>
          <p:cNvSpPr>
            <a:spLocks noGrp="1"/>
          </p:cNvSpPr>
          <p:nvPr>
            <p:ph type="title"/>
          </p:nvPr>
        </p:nvSpPr>
        <p:spPr/>
        <p:txBody>
          <a:bodyPr/>
          <a:lstStyle/>
          <a:p>
            <a:r>
              <a:rPr lang="en-US" dirty="0" smtClean="0"/>
              <a:t>What is Ethics?</a:t>
            </a:r>
            <a:endParaRPr lang="en-US" dirty="0"/>
          </a:p>
        </p:txBody>
      </p:sp>
      <p:pic>
        <p:nvPicPr>
          <p:cNvPr id="4" name="Picture 3" descr="mwol2010_mw_logo_header.gif"/>
          <p:cNvPicPr>
            <a:picLocks noChangeAspect="1"/>
          </p:cNvPicPr>
          <p:nvPr/>
        </p:nvPicPr>
        <p:blipFill>
          <a:blip r:embed="rId2" cstate="print"/>
          <a:stretch>
            <a:fillRect/>
          </a:stretch>
        </p:blipFill>
        <p:spPr>
          <a:xfrm>
            <a:off x="6629400" y="990600"/>
            <a:ext cx="1381125" cy="14954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85738" y="428625"/>
            <a:ext cx="8772525" cy="600075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cstate="print"/>
          <a:srcRect/>
          <a:stretch>
            <a:fillRect/>
          </a:stretch>
        </p:blipFill>
        <p:spPr bwMode="auto">
          <a:xfrm>
            <a:off x="152400" y="381000"/>
            <a:ext cx="7367587" cy="5060647"/>
          </a:xfrm>
          <a:prstGeom prst="rect">
            <a:avLst/>
          </a:prstGeom>
          <a:noFill/>
          <a:ln w="9525">
            <a:solidFill>
              <a:schemeClr val="accent1"/>
            </a:solidFill>
            <a:miter lim="800000"/>
            <a:headEnd/>
            <a:tailEnd/>
          </a:ln>
        </p:spPr>
      </p:pic>
      <p:pic>
        <p:nvPicPr>
          <p:cNvPr id="44034" name="Picture 2"/>
          <p:cNvPicPr>
            <a:picLocks noChangeAspect="1" noChangeArrowheads="1"/>
          </p:cNvPicPr>
          <p:nvPr/>
        </p:nvPicPr>
        <p:blipFill>
          <a:blip r:embed="rId3" cstate="print"/>
          <a:srcRect/>
          <a:stretch>
            <a:fillRect/>
          </a:stretch>
        </p:blipFill>
        <p:spPr bwMode="auto">
          <a:xfrm>
            <a:off x="1219200" y="1905000"/>
            <a:ext cx="8153400" cy="5538659"/>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228600" y="304800"/>
            <a:ext cx="8715375" cy="6067425"/>
          </a:xfrm>
          <a:prstGeom prst="rect">
            <a:avLst/>
          </a:prstGeom>
          <a:noFill/>
          <a:ln w="9525">
            <a:noFill/>
            <a:miter lim="800000"/>
            <a:headEnd/>
            <a:tailEnd/>
          </a:ln>
        </p:spPr>
      </p:pic>
      <p:sp>
        <p:nvSpPr>
          <p:cNvPr id="6" name="Rectangle 5"/>
          <p:cNvSpPr/>
          <p:nvPr/>
        </p:nvSpPr>
        <p:spPr>
          <a:xfrm>
            <a:off x="7315200" y="457200"/>
            <a:ext cx="1219200" cy="609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724400"/>
          </a:xfrm>
        </p:spPr>
        <p:txBody>
          <a:bodyPr>
            <a:normAutofit fontScale="77500" lnSpcReduction="20000"/>
          </a:bodyPr>
          <a:lstStyle/>
          <a:p>
            <a:pPr marL="514350" indent="-514350">
              <a:buFont typeface="+mj-lt"/>
              <a:buAutoNum type="arabicPeriod"/>
            </a:pPr>
            <a:r>
              <a:rPr lang="en-US" sz="3300" dirty="0" smtClean="0">
                <a:solidFill>
                  <a:schemeClr val="tx2"/>
                </a:solidFill>
              </a:rPr>
              <a:t>Ethics of buying Google search words and phrases.  What are some more ethical ways they could have used social media in a crisis?</a:t>
            </a:r>
          </a:p>
          <a:p>
            <a:pPr marL="514350" indent="-514350">
              <a:buFont typeface="+mj-lt"/>
              <a:buAutoNum type="arabicPeriod"/>
            </a:pPr>
            <a:r>
              <a:rPr lang="en-US" sz="3300" dirty="0" smtClean="0">
                <a:solidFill>
                  <a:schemeClr val="tx1">
                    <a:lumMod val="75000"/>
                    <a:lumOff val="25000"/>
                  </a:schemeClr>
                </a:solidFill>
              </a:rPr>
              <a:t>Ethics of restricting media access.  Was there a way they could have provided safe, organized press access without seeming to “cover up?”</a:t>
            </a:r>
          </a:p>
          <a:p>
            <a:pPr marL="514350" indent="-514350">
              <a:buFont typeface="+mj-lt"/>
              <a:buAutoNum type="arabicPeriod"/>
            </a:pPr>
            <a:r>
              <a:rPr lang="en-US" sz="3300" dirty="0" smtClean="0">
                <a:solidFill>
                  <a:schemeClr val="tx2"/>
                </a:solidFill>
              </a:rPr>
              <a:t>Ethics of spending on “self-aggrandizing” advertising.  What better role can paid media play in providing public information?</a:t>
            </a:r>
          </a:p>
          <a:p>
            <a:pPr marL="514350" indent="-514350">
              <a:buFont typeface="+mj-lt"/>
              <a:buAutoNum type="arabicPeriod"/>
            </a:pPr>
            <a:r>
              <a:rPr lang="en-US" sz="3300" dirty="0" smtClean="0">
                <a:solidFill>
                  <a:schemeClr val="tx1">
                    <a:lumMod val="75000"/>
                    <a:lumOff val="25000"/>
                  </a:schemeClr>
                </a:solidFill>
              </a:rPr>
              <a:t>Ethics of BP’s lack of corporate transparency and honesty.  Could they have better managed the initial response?</a:t>
            </a:r>
          </a:p>
        </p:txBody>
      </p:sp>
      <p:sp>
        <p:nvSpPr>
          <p:cNvPr id="2" name="Title 1"/>
          <p:cNvSpPr>
            <a:spLocks noGrp="1"/>
          </p:cNvSpPr>
          <p:nvPr>
            <p:ph type="title"/>
          </p:nvPr>
        </p:nvSpPr>
        <p:spPr/>
        <p:txBody>
          <a:bodyPr/>
          <a:lstStyle/>
          <a:p>
            <a:r>
              <a:rPr lang="en-US" dirty="0" smtClean="0"/>
              <a:t>Discussion Topics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err="1"/>
              <a:t>mor·al</a:t>
            </a:r>
            <a:endParaRPr lang="en-US" b="1" dirty="0"/>
          </a:p>
          <a:p>
            <a:pPr>
              <a:buNone/>
            </a:pPr>
            <a:r>
              <a:rPr lang="en-US" b="1" i="1" dirty="0" smtClean="0"/>
              <a:t>adjective</a:t>
            </a:r>
            <a:r>
              <a:rPr lang="en-US" dirty="0"/>
              <a:t> </a:t>
            </a:r>
            <a:r>
              <a:rPr lang="en-US" dirty="0" smtClean="0"/>
              <a:t>\</a:t>
            </a:r>
            <a:r>
              <a:rPr lang="en-US" dirty="0" err="1" smtClean="0"/>
              <a:t>mo</a:t>
            </a:r>
            <a:r>
              <a:rPr lang="en-US" dirty="0" err="1"/>
              <a:t>̇r-əl</a:t>
            </a:r>
            <a:r>
              <a:rPr lang="en-US" dirty="0"/>
              <a:t>, </a:t>
            </a:r>
            <a:r>
              <a:rPr lang="en-US" dirty="0" smtClean="0"/>
              <a:t>\</a:t>
            </a:r>
            <a:r>
              <a:rPr lang="en-US" dirty="0" err="1" smtClean="0"/>
              <a:t>mär</a:t>
            </a:r>
            <a:r>
              <a:rPr lang="en-US" dirty="0" smtClean="0"/>
              <a:t>-\</a:t>
            </a:r>
          </a:p>
          <a:p>
            <a:pPr>
              <a:buNone/>
            </a:pPr>
            <a:r>
              <a:rPr lang="en-US" dirty="0" smtClean="0"/>
              <a:t>: </a:t>
            </a:r>
            <a:r>
              <a:rPr lang="en-US" dirty="0"/>
              <a:t>concerning or relating to what is right and wrong in human behavior</a:t>
            </a:r>
          </a:p>
          <a:p>
            <a:pPr>
              <a:buNone/>
            </a:pPr>
            <a:r>
              <a:rPr lang="en-US" dirty="0"/>
              <a:t>: based on what you think is right and good</a:t>
            </a:r>
          </a:p>
          <a:p>
            <a:pPr>
              <a:buNone/>
            </a:pPr>
            <a:r>
              <a:rPr lang="en-US" dirty="0"/>
              <a:t>: considered right and good by most people </a:t>
            </a:r>
            <a:endParaRPr lang="en-US" dirty="0" smtClean="0"/>
          </a:p>
          <a:p>
            <a:pPr>
              <a:buNone/>
            </a:pPr>
            <a:r>
              <a:rPr lang="en-US" dirty="0" smtClean="0"/>
              <a:t>: </a:t>
            </a:r>
            <a:r>
              <a:rPr lang="en-US" dirty="0"/>
              <a:t>agreeing with a standard of right behavior</a:t>
            </a:r>
          </a:p>
          <a:p>
            <a:endParaRPr lang="en-US" dirty="0"/>
          </a:p>
        </p:txBody>
      </p:sp>
      <p:sp>
        <p:nvSpPr>
          <p:cNvPr id="2" name="Title 1"/>
          <p:cNvSpPr>
            <a:spLocks noGrp="1"/>
          </p:cNvSpPr>
          <p:nvPr>
            <p:ph type="title"/>
          </p:nvPr>
        </p:nvSpPr>
        <p:spPr/>
        <p:txBody>
          <a:bodyPr/>
          <a:lstStyle/>
          <a:p>
            <a:r>
              <a:rPr lang="en-US" dirty="0" smtClean="0"/>
              <a:t>What is Ethics?</a:t>
            </a:r>
            <a:endParaRPr lang="en-US" dirty="0"/>
          </a:p>
        </p:txBody>
      </p:sp>
      <p:pic>
        <p:nvPicPr>
          <p:cNvPr id="4" name="Picture 3" descr="mwol2010_mw_logo_header.gif"/>
          <p:cNvPicPr>
            <a:picLocks noChangeAspect="1"/>
          </p:cNvPicPr>
          <p:nvPr/>
        </p:nvPicPr>
        <p:blipFill>
          <a:blip r:embed="rId2" cstate="print"/>
          <a:stretch>
            <a:fillRect/>
          </a:stretch>
        </p:blipFill>
        <p:spPr>
          <a:xfrm>
            <a:off x="6629400" y="990600"/>
            <a:ext cx="1381125" cy="14954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Be honest and accurate.</a:t>
            </a:r>
          </a:p>
          <a:p>
            <a:r>
              <a:rPr lang="en-US" dirty="0" smtClean="0"/>
              <a:t>Act promptly to correct errors.</a:t>
            </a:r>
          </a:p>
          <a:p>
            <a:r>
              <a:rPr lang="en-US" dirty="0" smtClean="0"/>
              <a:t>Preserve the free flow of unprejudiced information when giving or receiving gifts by ensuring they are nominal, legal, and infrequent.</a:t>
            </a:r>
          </a:p>
          <a:p>
            <a:r>
              <a:rPr lang="en-US" dirty="0" smtClean="0"/>
              <a:t>Avoid conflicts between personal and professional interests.</a:t>
            </a:r>
          </a:p>
          <a:p>
            <a:pPr>
              <a:buNone/>
            </a:pPr>
            <a:endParaRPr lang="en-US" dirty="0"/>
          </a:p>
          <a:p>
            <a:endParaRPr lang="en-US" dirty="0"/>
          </a:p>
        </p:txBody>
      </p:sp>
      <p:sp>
        <p:nvSpPr>
          <p:cNvPr id="2" name="Title 1"/>
          <p:cNvSpPr>
            <a:spLocks noGrp="1"/>
          </p:cNvSpPr>
          <p:nvPr>
            <p:ph type="title"/>
          </p:nvPr>
        </p:nvSpPr>
        <p:spPr/>
        <p:txBody>
          <a:bodyPr>
            <a:normAutofit/>
          </a:bodyPr>
          <a:lstStyle/>
          <a:p>
            <a:r>
              <a:rPr lang="en-US" dirty="0" smtClean="0"/>
              <a:t>Excerpts from Code of Ethics</a:t>
            </a:r>
            <a:endParaRPr lang="en-US" dirty="0"/>
          </a:p>
        </p:txBody>
      </p:sp>
      <p:pic>
        <p:nvPicPr>
          <p:cNvPr id="5" name="Picture 2" descr="http://www.prsa.org/AboutPRSA/GuidelinesLogos/images/WebLogosTagLine/PRSA_RGB_234781_alt.jpg"/>
          <p:cNvPicPr>
            <a:picLocks noChangeAspect="1" noChangeArrowheads="1"/>
          </p:cNvPicPr>
          <p:nvPr/>
        </p:nvPicPr>
        <p:blipFill>
          <a:blip r:embed="rId2" cstate="print"/>
          <a:srcRect/>
          <a:stretch>
            <a:fillRect/>
          </a:stretch>
        </p:blipFill>
        <p:spPr bwMode="auto">
          <a:xfrm>
            <a:off x="6477000" y="4876800"/>
            <a:ext cx="1905000" cy="14325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Avoid deceptive practices.</a:t>
            </a:r>
          </a:p>
          <a:p>
            <a:r>
              <a:rPr lang="en-US" dirty="0" smtClean="0"/>
              <a:t>To aid informed decision-making.</a:t>
            </a:r>
          </a:p>
          <a:p>
            <a:r>
              <a:rPr lang="en-US" dirty="0" smtClean="0"/>
              <a:t>Investigate the truthfulness and accuracy of information released on behalf of those represented.</a:t>
            </a:r>
          </a:p>
          <a:p>
            <a:r>
              <a:rPr lang="en-US" dirty="0" smtClean="0"/>
              <a:t>Reveal the sponsors for causes and interests represented.</a:t>
            </a:r>
          </a:p>
          <a:p>
            <a:endParaRPr lang="en-US" dirty="0"/>
          </a:p>
        </p:txBody>
      </p:sp>
      <p:sp>
        <p:nvSpPr>
          <p:cNvPr id="2" name="Title 1"/>
          <p:cNvSpPr>
            <a:spLocks noGrp="1"/>
          </p:cNvSpPr>
          <p:nvPr>
            <p:ph type="title"/>
          </p:nvPr>
        </p:nvSpPr>
        <p:spPr/>
        <p:txBody>
          <a:bodyPr>
            <a:normAutofit/>
          </a:bodyPr>
          <a:lstStyle/>
          <a:p>
            <a:r>
              <a:rPr lang="en-US" dirty="0" smtClean="0"/>
              <a:t>Excerpts from Code of Ethics</a:t>
            </a:r>
            <a:endParaRPr lang="en-US" dirty="0"/>
          </a:p>
        </p:txBody>
      </p:sp>
      <p:pic>
        <p:nvPicPr>
          <p:cNvPr id="5" name="Picture 2" descr="http://www.prsa.org/AboutPRSA/GuidelinesLogos/images/WebLogosTagLine/PRSA_RGB_234781_alt.jpg"/>
          <p:cNvPicPr>
            <a:picLocks noChangeAspect="1" noChangeArrowheads="1"/>
          </p:cNvPicPr>
          <p:nvPr/>
        </p:nvPicPr>
        <p:blipFill>
          <a:blip r:embed="rId2" cstate="print"/>
          <a:srcRect/>
          <a:stretch>
            <a:fillRect/>
          </a:stretch>
        </p:blipFill>
        <p:spPr bwMode="auto">
          <a:xfrm>
            <a:off x="6477000" y="4648200"/>
            <a:ext cx="1905000" cy="143256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smtClean="0"/>
              <a:t>To build trust with the public by avoiding or ending situations that put </a:t>
            </a:r>
            <a:r>
              <a:rPr lang="en-US" u="sng" dirty="0" smtClean="0"/>
              <a:t>one's personal or professional interests in conflict with society's interests</a:t>
            </a:r>
            <a:r>
              <a:rPr lang="en-US" dirty="0" smtClean="0"/>
              <a:t>.</a:t>
            </a:r>
          </a:p>
          <a:p>
            <a:r>
              <a:rPr lang="en-US" dirty="0" smtClean="0"/>
              <a:t>Act in the </a:t>
            </a:r>
            <a:r>
              <a:rPr lang="en-US" u="sng" dirty="0" smtClean="0"/>
              <a:t>best interests of the client or employer, even subordinating the member's (</a:t>
            </a:r>
            <a:r>
              <a:rPr lang="en-US" u="sng" dirty="0" err="1" smtClean="0"/>
              <a:t>ie</a:t>
            </a:r>
            <a:r>
              <a:rPr lang="en-US" u="sng" dirty="0" smtClean="0"/>
              <a:t>. your own) personal interests</a:t>
            </a:r>
            <a:r>
              <a:rPr lang="en-US" dirty="0" smtClean="0"/>
              <a:t>.</a:t>
            </a:r>
            <a:endParaRPr lang="en-US" dirty="0"/>
          </a:p>
        </p:txBody>
      </p:sp>
      <p:sp>
        <p:nvSpPr>
          <p:cNvPr id="2" name="Title 1"/>
          <p:cNvSpPr>
            <a:spLocks noGrp="1"/>
          </p:cNvSpPr>
          <p:nvPr>
            <p:ph type="title"/>
          </p:nvPr>
        </p:nvSpPr>
        <p:spPr/>
        <p:txBody>
          <a:bodyPr>
            <a:normAutofit/>
          </a:bodyPr>
          <a:lstStyle/>
          <a:p>
            <a:r>
              <a:rPr lang="en-US" dirty="0" smtClean="0"/>
              <a:t>Excerpts from Code of Ethics</a:t>
            </a:r>
            <a:endParaRPr lang="en-US" dirty="0"/>
          </a:p>
        </p:txBody>
      </p:sp>
      <p:pic>
        <p:nvPicPr>
          <p:cNvPr id="5" name="Picture 2" descr="http://www.prsa.org/AboutPRSA/GuidelinesLogos/images/WebLogosTagLine/PRSA_RGB_234781_alt.jpg"/>
          <p:cNvPicPr>
            <a:picLocks noChangeAspect="1" noChangeArrowheads="1"/>
          </p:cNvPicPr>
          <p:nvPr/>
        </p:nvPicPr>
        <p:blipFill>
          <a:blip r:embed="rId2" cstate="print"/>
          <a:srcRect/>
          <a:stretch>
            <a:fillRect/>
          </a:stretch>
        </p:blipFill>
        <p:spPr bwMode="auto">
          <a:xfrm>
            <a:off x="6477000" y="4953000"/>
            <a:ext cx="1905000" cy="14325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In your web browser:</a:t>
            </a:r>
            <a:br>
              <a:rPr lang="en-US" dirty="0" smtClean="0"/>
            </a:br>
            <a:r>
              <a:rPr lang="en-US" b="1" dirty="0" smtClean="0"/>
              <a:t>pollev.com/</a:t>
            </a:r>
            <a:r>
              <a:rPr lang="en-US" b="1" dirty="0" err="1" smtClean="0"/>
              <a:t>grossman</a:t>
            </a:r>
            <a:endParaRPr lang="en-US" b="1" dirty="0"/>
          </a:p>
        </p:txBody>
      </p:sp>
      <p:sp>
        <p:nvSpPr>
          <p:cNvPr id="3" name="Text Placeholder 2"/>
          <p:cNvSpPr>
            <a:spLocks noGrp="1"/>
          </p:cNvSpPr>
          <p:nvPr>
            <p:ph type="body" idx="1"/>
          </p:nvPr>
        </p:nvSpPr>
        <p:spPr>
          <a:xfrm>
            <a:off x="457200" y="1676400"/>
            <a:ext cx="8229600" cy="457200"/>
          </a:xfrm>
          <a:solidFill>
            <a:schemeClr val="accent1"/>
          </a:solidFill>
        </p:spPr>
        <p:txBody>
          <a:bodyPr>
            <a:normAutofit/>
          </a:bodyPr>
          <a:lstStyle/>
          <a:p>
            <a:pPr algn="ctr"/>
            <a:r>
              <a:rPr lang="en-US" dirty="0" smtClean="0">
                <a:solidFill>
                  <a:schemeClr val="bg1"/>
                </a:solidFill>
              </a:rPr>
              <a:t>~ OR ~</a:t>
            </a:r>
            <a:endParaRPr lang="en-US" dirty="0">
              <a:solidFill>
                <a:schemeClr val="bg1"/>
              </a:solidFill>
            </a:endParaRPr>
          </a:p>
        </p:txBody>
      </p:sp>
      <p:pic>
        <p:nvPicPr>
          <p:cNvPr id="7" name="Content Placeholder 6" descr="Screenshot_2014-03-10-21-07-32.png"/>
          <p:cNvPicPr>
            <a:picLocks noGrp="1" noChangeAspect="1"/>
          </p:cNvPicPr>
          <p:nvPr>
            <p:ph sz="quarter" idx="2"/>
          </p:nvPr>
        </p:nvPicPr>
        <p:blipFill>
          <a:blip r:embed="rId2" cstate="print"/>
          <a:stretch>
            <a:fillRect/>
          </a:stretch>
        </p:blipFill>
        <p:spPr>
          <a:xfrm>
            <a:off x="1447800" y="2895600"/>
            <a:ext cx="1981200" cy="3522133"/>
          </a:xfrm>
        </p:spPr>
      </p:pic>
      <p:pic>
        <p:nvPicPr>
          <p:cNvPr id="9" name="Picture 8" descr="Screenshot_2014-03-10-21-08-07.png"/>
          <p:cNvPicPr>
            <a:picLocks noChangeAspect="1"/>
          </p:cNvPicPr>
          <p:nvPr/>
        </p:nvPicPr>
        <p:blipFill>
          <a:blip r:embed="rId3" cstate="print"/>
          <a:srcRect b="38889"/>
          <a:stretch>
            <a:fillRect/>
          </a:stretch>
        </p:blipFill>
        <p:spPr>
          <a:xfrm>
            <a:off x="5029200" y="2895600"/>
            <a:ext cx="3299322" cy="3584448"/>
          </a:xfrm>
          <a:prstGeom prst="rect">
            <a:avLst/>
          </a:prstGeom>
        </p:spPr>
      </p:pic>
      <p:sp>
        <p:nvSpPr>
          <p:cNvPr id="10" name="TextBox 9"/>
          <p:cNvSpPr txBox="1"/>
          <p:nvPr/>
        </p:nvSpPr>
        <p:spPr>
          <a:xfrm>
            <a:off x="1676400" y="2209800"/>
            <a:ext cx="6172200" cy="646331"/>
          </a:xfrm>
          <a:prstGeom prst="rect">
            <a:avLst/>
          </a:prstGeom>
          <a:noFill/>
        </p:spPr>
        <p:txBody>
          <a:bodyPr wrap="square" rtlCol="0">
            <a:spAutoFit/>
          </a:bodyPr>
          <a:lstStyle/>
          <a:p>
            <a:pPr algn="ctr"/>
            <a:r>
              <a:rPr lang="en-US" sz="3600" b="1" dirty="0" smtClean="0"/>
              <a:t>Text </a:t>
            </a:r>
            <a:r>
              <a:rPr lang="en-US" sz="3600" b="1" i="1" dirty="0" smtClean="0"/>
              <a:t>Grossman</a:t>
            </a:r>
            <a:r>
              <a:rPr lang="en-US" sz="3600" b="1" dirty="0" smtClean="0"/>
              <a:t> to </a:t>
            </a:r>
            <a:r>
              <a:rPr lang="en-US" sz="3600" b="1" i="1" dirty="0" smtClean="0"/>
              <a:t>37607</a:t>
            </a:r>
            <a:endParaRPr lang="en-US" sz="3600"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543800" cy="4031873"/>
          </a:xfrm>
          <a:prstGeom prst="rect">
            <a:avLst/>
          </a:prstGeom>
          <a:noFill/>
        </p:spPr>
        <p:txBody>
          <a:bodyPr wrap="square" rtlCol="0">
            <a:spAutoFit/>
          </a:bodyPr>
          <a:lstStyle/>
          <a:p>
            <a:pPr algn="ctr"/>
            <a:r>
              <a:rPr lang="en-US" sz="4400" b="1" dirty="0" smtClean="0"/>
              <a:t>Two types of ethical dilemmas in communications:</a:t>
            </a:r>
          </a:p>
          <a:p>
            <a:pPr algn="ctr"/>
            <a:endParaRPr lang="en-US" sz="4400" b="1" dirty="0" smtClean="0"/>
          </a:p>
          <a:p>
            <a:pPr algn="ctr">
              <a:buFont typeface="Arial" pitchFamily="34" charset="0"/>
              <a:buChar char="•"/>
            </a:pPr>
            <a:r>
              <a:rPr lang="en-US" sz="4400" b="1" dirty="0" smtClean="0"/>
              <a:t> </a:t>
            </a:r>
            <a:r>
              <a:rPr lang="en-US" sz="4000" b="1" spc="-100" dirty="0" smtClean="0"/>
              <a:t>In the </a:t>
            </a:r>
            <a:r>
              <a:rPr lang="en-US" sz="4000" b="1" i="1" spc="-100" dirty="0" smtClean="0"/>
              <a:t>busines</a:t>
            </a:r>
            <a:r>
              <a:rPr lang="en-US" sz="4000" b="1" spc="-100" dirty="0" smtClean="0"/>
              <a:t>s of communications</a:t>
            </a:r>
            <a:br>
              <a:rPr lang="en-US" sz="4000" b="1" spc="-100" dirty="0" smtClean="0"/>
            </a:br>
            <a:endParaRPr lang="en-US" sz="4000" b="1" spc="-100" dirty="0" smtClean="0"/>
          </a:p>
          <a:p>
            <a:pPr algn="ctr">
              <a:buFont typeface="Arial" pitchFamily="34" charset="0"/>
              <a:buChar char="•"/>
            </a:pPr>
            <a:r>
              <a:rPr lang="en-US" sz="4000" b="1" spc="-100" dirty="0" smtClean="0"/>
              <a:t> In the </a:t>
            </a:r>
            <a:r>
              <a:rPr lang="en-US" sz="4000" b="1" i="1" spc="-100" dirty="0" smtClean="0"/>
              <a:t>practice</a:t>
            </a:r>
            <a:r>
              <a:rPr lang="en-US" sz="4000" b="1" spc="-100" dirty="0" smtClean="0"/>
              <a:t> of communications</a:t>
            </a:r>
            <a:endParaRPr lang="en-US" sz="4000" b="1" spc="-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543800" cy="4031873"/>
          </a:xfrm>
          <a:prstGeom prst="rect">
            <a:avLst/>
          </a:prstGeom>
          <a:noFill/>
        </p:spPr>
        <p:txBody>
          <a:bodyPr wrap="square" rtlCol="0">
            <a:spAutoFit/>
          </a:bodyPr>
          <a:lstStyle/>
          <a:p>
            <a:pPr algn="ctr"/>
            <a:r>
              <a:rPr lang="en-US" sz="4400" b="1" dirty="0" smtClean="0"/>
              <a:t>Two types of ethical dilemmas in communications:</a:t>
            </a:r>
          </a:p>
          <a:p>
            <a:pPr algn="ctr"/>
            <a:endParaRPr lang="en-US" sz="4400" b="1" dirty="0" smtClean="0"/>
          </a:p>
          <a:p>
            <a:pPr algn="ctr">
              <a:buFont typeface="Arial" pitchFamily="34" charset="0"/>
              <a:buChar char="•"/>
            </a:pPr>
            <a:r>
              <a:rPr lang="en-US" sz="4400" b="1" dirty="0" smtClean="0"/>
              <a:t> </a:t>
            </a:r>
            <a:r>
              <a:rPr lang="en-US" sz="4000" b="1" spc="-100" dirty="0" smtClean="0"/>
              <a:t>In the </a:t>
            </a:r>
            <a:r>
              <a:rPr lang="en-US" sz="4000" b="1" i="1" spc="-100" dirty="0" smtClean="0">
                <a:solidFill>
                  <a:srgbClr val="FF0000"/>
                </a:solidFill>
              </a:rPr>
              <a:t>busines</a:t>
            </a:r>
            <a:r>
              <a:rPr lang="en-US" sz="4000" b="1" spc="-100" dirty="0" smtClean="0">
                <a:solidFill>
                  <a:srgbClr val="FF0000"/>
                </a:solidFill>
              </a:rPr>
              <a:t>s</a:t>
            </a:r>
            <a:r>
              <a:rPr lang="en-US" sz="4000" b="1" spc="-100" dirty="0" smtClean="0"/>
              <a:t> of communications</a:t>
            </a:r>
            <a:br>
              <a:rPr lang="en-US" sz="4000" b="1" spc="-100" dirty="0" smtClean="0"/>
            </a:br>
            <a:endParaRPr lang="en-US" sz="4000" b="1" spc="-100" dirty="0" smtClean="0"/>
          </a:p>
          <a:p>
            <a:pPr algn="ctr">
              <a:buFont typeface="Arial" pitchFamily="34" charset="0"/>
              <a:buChar char="•"/>
            </a:pPr>
            <a:r>
              <a:rPr lang="en-US" sz="4000" b="1" spc="-100" dirty="0" smtClean="0"/>
              <a:t> In the </a:t>
            </a:r>
            <a:r>
              <a:rPr lang="en-US" sz="4000" b="1" i="1" spc="-100" dirty="0" smtClean="0"/>
              <a:t>practice</a:t>
            </a:r>
            <a:r>
              <a:rPr lang="en-US" sz="4000" b="1" spc="-100" dirty="0" smtClean="0"/>
              <a:t> of communications</a:t>
            </a:r>
            <a:endParaRPr lang="en-US" sz="4000" b="1" spc="-1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1786</TotalTime>
  <Words>577</Words>
  <Application>Microsoft Office PowerPoint</Application>
  <PresentationFormat>On-screen Show (4:3)</PresentationFormat>
  <Paragraphs>86</Paragraphs>
  <Slides>23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Concourse</vt:lpstr>
      <vt:lpstr>Acrobat Document</vt:lpstr>
      <vt:lpstr>Communication Ethics</vt:lpstr>
      <vt:lpstr>What is Ethics?</vt:lpstr>
      <vt:lpstr>What is Ethics?</vt:lpstr>
      <vt:lpstr>Excerpts from Code of Ethics</vt:lpstr>
      <vt:lpstr>Excerpts from Code of Ethics</vt:lpstr>
      <vt:lpstr>Excerpts from Code of Ethics</vt:lpstr>
      <vt:lpstr>In your web browser: pollev.com/grossman</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Discussion Topics</vt:lpstr>
    </vt:vector>
  </TitlesOfParts>
  <Company>Donate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Public Relations</dc:title>
  <dc:creator>Mark J. Grossman</dc:creator>
  <cp:lastModifiedBy>Mark J. Grossman</cp:lastModifiedBy>
  <cp:revision>146</cp:revision>
  <dcterms:created xsi:type="dcterms:W3CDTF">2014-03-06T11:36:06Z</dcterms:created>
  <dcterms:modified xsi:type="dcterms:W3CDTF">2014-11-24T10:38:02Z</dcterms:modified>
</cp:coreProperties>
</file>