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294"/>
    <a:srgbClr val="2B4C73"/>
    <a:srgbClr val="8DC7FB"/>
    <a:srgbClr val="0476DE"/>
    <a:srgbClr val="D27800"/>
    <a:srgbClr val="9BCFFD"/>
    <a:srgbClr val="C8E4FD"/>
    <a:srgbClr val="FFB95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239" autoAdjust="0"/>
    <p:restoredTop sz="94660"/>
  </p:normalViewPr>
  <p:slideViewPr>
    <p:cSldViewPr>
      <p:cViewPr varScale="1">
        <p:scale>
          <a:sx n="79" d="100"/>
          <a:sy n="79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2250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1B8BAD3-44E7-4E64-8C8B-882144EB3F67}" type="datetimeFigureOut">
              <a:rPr lang="en-US"/>
              <a:pPr>
                <a:defRPr/>
              </a:pPr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F80FA01-0499-4851-8948-69124BC90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rebuchet MS" pitchFamily="34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rebuchet MS" pitchFamily="34" charset="0"/>
              </a:defRPr>
            </a:lvl1pPr>
          </a:lstStyle>
          <a:p>
            <a:fld id="{BA3832E1-FADA-44E5-9DBC-A266BF3355E3}" type="datetimeFigureOut">
              <a:rPr lang="en-US"/>
              <a:pPr/>
              <a:t>3/26/2012</a:t>
            </a:fld>
            <a:endParaRPr lang="en-US"/>
          </a:p>
        </p:txBody>
      </p:sp>
      <p:sp>
        <p:nvSpPr>
          <p:cNvPr id="389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rebuchet MS" pitchFamily="34" charset="0"/>
              </a:defRPr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rebuchet MS" pitchFamily="34" charset="0"/>
              </a:defRPr>
            </a:lvl1pPr>
          </a:lstStyle>
          <a:p>
            <a:fld id="{8F25C8E2-8BBC-4390-BECC-D40BA198C4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Tit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 userDrawn="1"/>
        </p:nvSpPr>
        <p:spPr>
          <a:xfrm>
            <a:off x="23813" y="4495800"/>
            <a:ext cx="9080500" cy="1447800"/>
          </a:xfrm>
          <a:prstGeom prst="rect">
            <a:avLst/>
          </a:prstGeom>
          <a:solidFill>
            <a:srgbClr val="386294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5" name="Oval 16"/>
          <p:cNvSpPr/>
          <p:nvPr userDrawn="1"/>
        </p:nvSpPr>
        <p:spPr>
          <a:xfrm>
            <a:off x="4038600" y="2819400"/>
            <a:ext cx="1447800" cy="1447800"/>
          </a:xfrm>
          <a:prstGeom prst="ellipse">
            <a:avLst/>
          </a:prstGeom>
          <a:blipFill dpi="0" rotWithShape="1">
            <a:blip r:embed="rId2" cstate="print"/>
            <a:srcRect/>
            <a:tile tx="-31750" ty="19050" sx="28000" sy="28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17"/>
          <p:cNvSpPr/>
          <p:nvPr userDrawn="1"/>
        </p:nvSpPr>
        <p:spPr>
          <a:xfrm>
            <a:off x="5715000" y="2819400"/>
            <a:ext cx="1447800" cy="1447800"/>
          </a:xfrm>
          <a:prstGeom prst="ellipse">
            <a:avLst/>
          </a:prstGeom>
          <a:blipFill dpi="0" rotWithShape="1">
            <a:blip r:embed="rId3" cstate="print"/>
            <a:srcRect/>
            <a:tile tx="-349250" ty="19050" sx="34000" sy="34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8"/>
          <p:cNvSpPr/>
          <p:nvPr userDrawn="1"/>
        </p:nvSpPr>
        <p:spPr>
          <a:xfrm>
            <a:off x="7391400" y="2819400"/>
            <a:ext cx="1447800" cy="1447800"/>
          </a:xfrm>
          <a:prstGeom prst="ellipse">
            <a:avLst/>
          </a:prstGeom>
          <a:blipFill dpi="0" rotWithShape="1">
            <a:blip r:embed="rId4" cstate="print"/>
            <a:srcRect/>
            <a:tile tx="19050" ty="57150" sx="40000" sy="4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0" y="4572000"/>
            <a:ext cx="8915400" cy="1295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r">
              <a:buFontTx/>
              <a:buNone/>
              <a:defRPr sz="72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508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854075" y="152400"/>
            <a:ext cx="8258175" cy="12192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5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9"/>
          <p:cNvSpPr txBox="1"/>
          <p:nvPr userDrawn="1"/>
        </p:nvSpPr>
        <p:spPr>
          <a:xfrm>
            <a:off x="1905000" y="6324600"/>
            <a:ext cx="60960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(click above to play)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7086600" cy="10668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4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0"/>
          </p:nvPr>
        </p:nvSpPr>
        <p:spPr>
          <a:xfrm>
            <a:off x="1905000" y="1676400"/>
            <a:ext cx="6099048" cy="45720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PS11e Mai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5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38400"/>
            <a:ext cx="7467600" cy="3962400"/>
          </a:xfrm>
          <a:prstGeom prst="rect">
            <a:avLst/>
          </a:prstGeom>
        </p:spPr>
        <p:txBody>
          <a:bodyPr/>
          <a:lstStyle>
            <a:lvl1pPr marL="9144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Tx/>
              <a:buNone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PS11e Main Layou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5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1"/>
            <a:ext cx="76200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 b="1">
                <a:effectLst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200" b="1">
                <a:effectLst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200" b="1">
                <a:effectLst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200" b="1">
                <a:effectLst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3733800" cy="4495800"/>
          </a:xfrm>
          <a:prstGeom prst="rect">
            <a:avLst/>
          </a:prstGeom>
        </p:spPr>
        <p:txBody>
          <a:bodyPr/>
          <a:lstStyle>
            <a:lvl1pPr marL="9144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Tx/>
              <a:buNone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257800" y="1981200"/>
            <a:ext cx="3505200" cy="41148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Picture Righ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1"/>
            <a:ext cx="38862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 b="1">
                <a:effectLst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257800" y="1981200"/>
            <a:ext cx="3505200" cy="41148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1981200"/>
            <a:ext cx="3886200" cy="4495800"/>
          </a:xfrm>
          <a:prstGeom prst="rect">
            <a:avLst/>
          </a:prstGeom>
        </p:spPr>
        <p:txBody>
          <a:bodyPr/>
          <a:lstStyle>
            <a:lvl1pPr marL="9144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Tx/>
              <a:buNone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295400" y="1981200"/>
            <a:ext cx="3429000" cy="41148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Picture Lef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1981200"/>
            <a:ext cx="38862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 b="1">
                <a:effectLst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295400" y="1981200"/>
            <a:ext cx="3429000" cy="41148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Pictur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7467600" cy="1600199"/>
          </a:xfrm>
          <a:prstGeom prst="rect">
            <a:avLst/>
          </a:prstGeom>
        </p:spPr>
        <p:txBody>
          <a:bodyPr/>
          <a:lstStyle>
            <a:lvl1pPr marL="9144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Tx/>
              <a:buNone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819400" y="3657600"/>
            <a:ext cx="4267200" cy="26670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S11e Main Picture Bottom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 userDrawn="1"/>
        </p:nvSpPr>
        <p:spPr>
          <a:xfrm>
            <a:off x="854075" y="228600"/>
            <a:ext cx="8258175" cy="1447800"/>
          </a:xfrm>
          <a:prstGeom prst="rect">
            <a:avLst/>
          </a:prstGeom>
          <a:solidFill>
            <a:srgbClr val="4274B0"/>
          </a:solidFill>
          <a:ln w="38100">
            <a:solidFill>
              <a:schemeClr val="bg1"/>
            </a:solidFill>
          </a:ln>
          <a:effectLst>
            <a:outerShdw blurRad="38100" dist="254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200" dirty="0"/>
          </a:p>
        </p:txBody>
      </p:sp>
      <p:sp>
        <p:nvSpPr>
          <p:cNvPr id="6" name="Rectangle 7"/>
          <p:cNvSpPr/>
          <p:nvPr userDrawn="1"/>
        </p:nvSpPr>
        <p:spPr>
          <a:xfrm>
            <a:off x="0" y="0"/>
            <a:ext cx="838200" cy="6858000"/>
          </a:xfrm>
          <a:prstGeom prst="rect">
            <a:avLst/>
          </a:prstGeom>
          <a:solidFill>
            <a:srgbClr val="38629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0866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5800" b="1"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8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1"/>
            <a:ext cx="7620000" cy="1600199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4000" b="1">
                <a:effectLst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None/>
              <a:defRPr sz="40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>
                  <a:lumMod val="75000"/>
                  <a:lumOff val="25000"/>
                </a:schemeClr>
              </a:buClr>
              <a:buSzPct val="80000"/>
              <a:buFont typeface="Arial" pitchFamily="34" charset="0"/>
              <a:buChar char="•"/>
              <a:defRPr sz="3600">
                <a:effectLst>
                  <a:outerShdw blurRad="381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819400" y="3657600"/>
            <a:ext cx="4267200" cy="2667000"/>
          </a:xfrm>
          <a:prstGeom prst="rect">
            <a:avLst/>
          </a:prstGeom>
          <a:ln w="38100">
            <a:solidFill>
              <a:schemeClr val="bg1"/>
            </a:solidFill>
          </a:ln>
          <a:effectLst>
            <a:outerShdw blurRad="76200" dist="38100" dir="2700000" algn="tl" rotWithShape="0">
              <a:prstClr val="black">
                <a:alpha val="70000"/>
              </a:prstClr>
            </a:outerShdw>
          </a:effectLst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18288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McGraw-Hill Companies  ∙  </a:t>
            </a:r>
            <a:r>
              <a:rPr lang="en-US" sz="10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Art of Public Speaking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11th Edition © 2012 Stephen E. Lucas. All rights 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Listening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“Pseudo-Listening”</a:t>
            </a:r>
            <a:endParaRPr lang="en-US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981200"/>
            <a:ext cx="47625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52600" y="57150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“Yea dad, uh ha.” 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Better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620000" cy="4495800"/>
          </a:xfrm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Take listening seriously</a:t>
            </a:r>
          </a:p>
          <a:p>
            <a:pPr fontAlgn="auto">
              <a:defRPr/>
            </a:pPr>
            <a:r>
              <a:rPr lang="en-US" dirty="0" smtClean="0"/>
              <a:t>Be active listener</a:t>
            </a:r>
          </a:p>
          <a:p>
            <a:pPr fontAlgn="auto">
              <a:defRPr/>
            </a:pPr>
            <a:r>
              <a:rPr lang="en-US" dirty="0" smtClean="0"/>
              <a:t>Resist distractions</a:t>
            </a:r>
          </a:p>
          <a:p>
            <a:pPr fontAlgn="auto">
              <a:defRPr/>
            </a:pPr>
            <a:r>
              <a:rPr lang="en-US" dirty="0" smtClean="0"/>
              <a:t>Don’t be diverted by </a:t>
            </a:r>
            <a:r>
              <a:rPr lang="en-US" dirty="0" smtClean="0"/>
              <a:t>appearance or delivery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8610600" y="6172200"/>
            <a:ext cx="304800" cy="304800"/>
          </a:xfrm>
          <a:prstGeom prst="rightArrow">
            <a:avLst>
              <a:gd name="adj1" fmla="val 43024"/>
              <a:gd name="adj2" fmla="val 53489"/>
            </a:avLst>
          </a:prstGeom>
          <a:solidFill>
            <a:srgbClr val="2B4C73"/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Better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620000" cy="4495800"/>
          </a:xfrm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Suspend judgment</a:t>
            </a:r>
          </a:p>
          <a:p>
            <a:pPr fontAlgn="auto">
              <a:defRPr/>
            </a:pPr>
            <a:r>
              <a:rPr lang="en-US" dirty="0" smtClean="0"/>
              <a:t>Develop note-taking skills</a:t>
            </a:r>
          </a:p>
          <a:p>
            <a:pPr fontAlgn="auto">
              <a:defRPr/>
            </a:pPr>
            <a:r>
              <a:rPr lang="en-US" dirty="0" smtClean="0"/>
              <a:t>Focus your listening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Focused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133600"/>
            <a:ext cx="3733800" cy="3886200"/>
          </a:xfrm>
        </p:spPr>
        <p:txBody>
          <a:bodyPr/>
          <a:lstStyle/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Listen </a:t>
            </a:r>
            <a:r>
              <a:rPr lang="en-US" dirty="0" smtClean="0"/>
              <a:t>for:</a:t>
            </a:r>
            <a:endParaRPr lang="en-US" dirty="0" smtClean="0"/>
          </a:p>
          <a:p>
            <a:pPr lvl="1" fontAlgn="auto">
              <a:defRPr/>
            </a:pPr>
            <a:r>
              <a:rPr lang="en-US" dirty="0" smtClean="0"/>
              <a:t>Main </a:t>
            </a:r>
            <a:r>
              <a:rPr lang="en-US" dirty="0" smtClean="0"/>
              <a:t>points</a:t>
            </a:r>
          </a:p>
          <a:p>
            <a:pPr lvl="1" fontAlgn="auto">
              <a:defRPr/>
            </a:pPr>
            <a:r>
              <a:rPr lang="en-US" dirty="0" smtClean="0"/>
              <a:t>Evidence</a:t>
            </a:r>
            <a:endParaRPr lang="en-US" dirty="0" smtClean="0"/>
          </a:p>
          <a:p>
            <a:pPr lvl="1" fontAlgn="auto">
              <a:defRPr/>
            </a:pPr>
            <a:r>
              <a:rPr lang="en-US" dirty="0" smtClean="0"/>
              <a:t>Techniques you can use</a:t>
            </a:r>
            <a:endParaRPr lang="en-US" dirty="0"/>
          </a:p>
        </p:txBody>
      </p:sp>
      <p:pic>
        <p:nvPicPr>
          <p:cNvPr id="5" name="Picture Placeholder 4" descr="PPT-Ch3-3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l="1440" r="33120"/>
          <a:stretch>
            <a:fillRect/>
          </a:stretch>
        </p:blipFill>
        <p:spPr>
          <a:xfrm>
            <a:off x="5014913" y="2209800"/>
            <a:ext cx="3519487" cy="3581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80772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Hearing </a:t>
            </a:r>
            <a:r>
              <a:rPr lang="en-US" dirty="0" smtClean="0"/>
              <a:t>vs. </a:t>
            </a:r>
            <a:r>
              <a:rPr lang="en-US" dirty="0" smtClean="0"/>
              <a:t>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620000" cy="4495800"/>
          </a:xfrm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Hearing: Vibration of sound waves on eardrums</a:t>
            </a:r>
          </a:p>
          <a:p>
            <a:pPr fontAlgn="auto">
              <a:defRPr/>
            </a:pPr>
            <a:r>
              <a:rPr lang="en-US" dirty="0" smtClean="0"/>
              <a:t>Listening: Paying close attention to what we hear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Types of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2133600"/>
            <a:ext cx="3657600" cy="4191000"/>
          </a:xfrm>
        </p:spPr>
        <p:txBody>
          <a:bodyPr/>
          <a:lstStyle/>
          <a:p>
            <a:pPr fontAlgn="auto">
              <a:defRPr/>
            </a:pPr>
            <a:r>
              <a:rPr lang="en-US" sz="3400" dirty="0" smtClean="0"/>
              <a:t>Appreciative</a:t>
            </a:r>
          </a:p>
          <a:p>
            <a:pPr fontAlgn="auto">
              <a:defRPr/>
            </a:pPr>
            <a:r>
              <a:rPr lang="en-US" sz="3400" dirty="0" smtClean="0"/>
              <a:t>Empathic</a:t>
            </a:r>
          </a:p>
          <a:p>
            <a:pPr fontAlgn="auto">
              <a:defRPr/>
            </a:pPr>
            <a:r>
              <a:rPr lang="en-US" sz="3400" dirty="0" smtClean="0"/>
              <a:t>Comprehensive</a:t>
            </a:r>
          </a:p>
          <a:p>
            <a:pPr fontAlgn="auto">
              <a:defRPr/>
            </a:pPr>
            <a:r>
              <a:rPr lang="en-US" sz="3400" dirty="0" smtClean="0"/>
              <a:t>Critical</a:t>
            </a:r>
            <a:endParaRPr lang="en-US" sz="3400" dirty="0"/>
          </a:p>
        </p:txBody>
      </p:sp>
      <p:pic>
        <p:nvPicPr>
          <p:cNvPr id="5" name="Picture Placeholder 4" descr="PPT-Ch3-1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l="12960" r="12960"/>
          <a:stretch>
            <a:fillRect/>
          </a:stretch>
        </p:blipFill>
        <p:spPr>
          <a:xfrm>
            <a:off x="1289050" y="2133600"/>
            <a:ext cx="366395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000" dirty="0" smtClean="0"/>
              <a:t>Appreciative Listening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defRPr/>
            </a:pPr>
            <a:r>
              <a:rPr lang="en-US" dirty="0" smtClean="0"/>
              <a:t>Listening for </a:t>
            </a:r>
            <a:r>
              <a:rPr lang="en-US" dirty="0" smtClean="0"/>
              <a:t>pleasure and enjoyment.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600" dirty="0" smtClean="0"/>
              <a:t>Empathic Listening</a:t>
            </a:r>
            <a:endParaRPr lang="en-US" sz="5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438400"/>
            <a:ext cx="7620000" cy="3962400"/>
          </a:xfrm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Listening to provide emotional support for </a:t>
            </a:r>
            <a:r>
              <a:rPr lang="en-US" dirty="0" smtClean="0"/>
              <a:t>speaker.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600" dirty="0" smtClean="0"/>
              <a:t>Comprehensive Listening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defRPr/>
            </a:pPr>
            <a:r>
              <a:rPr lang="en-US" dirty="0" smtClean="0"/>
              <a:t>Listening to understand </a:t>
            </a:r>
            <a:r>
              <a:rPr lang="en-US" dirty="0" smtClean="0"/>
              <a:t>a message.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Critical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defRPr/>
            </a:pPr>
            <a:r>
              <a:rPr lang="en-US" dirty="0" smtClean="0"/>
              <a:t>Listening to evaluate </a:t>
            </a:r>
            <a:r>
              <a:rPr lang="en-US" dirty="0" smtClean="0"/>
              <a:t>a message.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Poor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620000" cy="4495800"/>
          </a:xfrm>
        </p:spPr>
        <p:txBody>
          <a:bodyPr/>
          <a:lstStyle/>
          <a:p>
            <a:pPr fontAlgn="auto">
              <a:buFont typeface="Arial" pitchFamily="34" charset="0"/>
              <a:buNone/>
              <a:defRPr/>
            </a:pPr>
            <a:r>
              <a:rPr lang="en-US" dirty="0" smtClean="0"/>
              <a:t>Causes:</a:t>
            </a:r>
          </a:p>
          <a:p>
            <a:pPr lvl="1" fontAlgn="auto">
              <a:defRPr/>
            </a:pPr>
            <a:r>
              <a:rPr lang="en-US" dirty="0" smtClean="0"/>
              <a:t>Not concentrating</a:t>
            </a:r>
          </a:p>
          <a:p>
            <a:pPr lvl="1" fontAlgn="auto">
              <a:defRPr/>
            </a:pPr>
            <a:r>
              <a:rPr lang="en-US" dirty="0" smtClean="0"/>
              <a:t>Listening too hard</a:t>
            </a:r>
          </a:p>
          <a:p>
            <a:pPr lvl="1" fontAlgn="auto">
              <a:defRPr/>
            </a:pPr>
            <a:r>
              <a:rPr lang="en-US" dirty="0" smtClean="0"/>
              <a:t>Jumping to conclusions</a:t>
            </a:r>
          </a:p>
          <a:p>
            <a:pPr lvl="1" fontAlgn="auto">
              <a:defRPr/>
            </a:pPr>
            <a:r>
              <a:rPr lang="en-US" dirty="0" smtClean="0"/>
              <a:t>Focusing on </a:t>
            </a:r>
            <a:r>
              <a:rPr lang="en-US" dirty="0" smtClean="0"/>
              <a:t>delivery and appearance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Spare “Brain Time”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57400"/>
            <a:ext cx="3429000" cy="4267200"/>
          </a:xfrm>
        </p:spPr>
        <p:txBody>
          <a:bodyPr/>
          <a:lstStyle/>
          <a:p>
            <a:pPr fontAlgn="auto">
              <a:defRPr/>
            </a:pPr>
            <a:r>
              <a:rPr lang="en-US" sz="3600" dirty="0" smtClean="0"/>
              <a:t>Difference between rate of talk </a:t>
            </a:r>
            <a:r>
              <a:rPr lang="en-US" sz="3600" dirty="0" smtClean="0"/>
              <a:t>and the </a:t>
            </a:r>
            <a:r>
              <a:rPr lang="en-US" sz="3600" dirty="0" smtClean="0"/>
              <a:t>rate at which </a:t>
            </a:r>
            <a:r>
              <a:rPr lang="en-US" sz="3600" dirty="0" smtClean="0"/>
              <a:t>your brain </a:t>
            </a:r>
            <a:r>
              <a:rPr lang="en-US" sz="3600" dirty="0" smtClean="0"/>
              <a:t>processes </a:t>
            </a:r>
            <a:r>
              <a:rPr lang="en-US" sz="3600" dirty="0" smtClean="0"/>
              <a:t>language.</a:t>
            </a:r>
            <a:endParaRPr lang="en-US" sz="3600" dirty="0" smtClean="0"/>
          </a:p>
        </p:txBody>
      </p:sp>
      <p:pic>
        <p:nvPicPr>
          <p:cNvPr id="5" name="Picture Placeholder 4" descr="PPT-Ch3-2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l="15840" r="20441"/>
          <a:stretch>
            <a:fillRect/>
          </a:stretch>
        </p:blipFill>
        <p:spPr>
          <a:xfrm>
            <a:off x="4953000" y="2057400"/>
            <a:ext cx="3638550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S11e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S11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149</Words>
  <Application>Microsoft Office PowerPoint</Application>
  <PresentationFormat>On-screen Show (4:3)</PresentationFormat>
  <Paragraphs>41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Trebuchet MS</vt:lpstr>
      <vt:lpstr>Arial</vt:lpstr>
      <vt:lpstr>Calibri</vt:lpstr>
      <vt:lpstr>APS11e Master</vt:lpstr>
      <vt:lpstr>Slide 1</vt:lpstr>
      <vt:lpstr>Hearing vs. Listening</vt:lpstr>
      <vt:lpstr>Types of Listening</vt:lpstr>
      <vt:lpstr>Appreciative Listening</vt:lpstr>
      <vt:lpstr>Empathic Listening</vt:lpstr>
      <vt:lpstr>Comprehensive Listening</vt:lpstr>
      <vt:lpstr>Critical Listening</vt:lpstr>
      <vt:lpstr>Poor Listening</vt:lpstr>
      <vt:lpstr>Spare “Brain Time”</vt:lpstr>
      <vt:lpstr>“Pseudo-Listening”</vt:lpstr>
      <vt:lpstr>Better Listening</vt:lpstr>
      <vt:lpstr>Better Listening</vt:lpstr>
      <vt:lpstr>Focused Listening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APS 11e</dc:title>
  <dc:creator>APS 11e</dc:creator>
  <cp:lastModifiedBy>Lenovo User</cp:lastModifiedBy>
  <cp:revision>99</cp:revision>
  <dcterms:created xsi:type="dcterms:W3CDTF">2011-07-12T18:06:15Z</dcterms:created>
  <dcterms:modified xsi:type="dcterms:W3CDTF">2012-03-27T04:08:14Z</dcterms:modified>
</cp:coreProperties>
</file>