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1" r:id="rId3"/>
    <p:sldId id="311" r:id="rId4"/>
    <p:sldId id="312" r:id="rId5"/>
    <p:sldId id="261" r:id="rId6"/>
    <p:sldId id="319" r:id="rId7"/>
    <p:sldId id="320" r:id="rId8"/>
    <p:sldId id="310" r:id="rId9"/>
    <p:sldId id="318" r:id="rId10"/>
    <p:sldId id="299" r:id="rId11"/>
    <p:sldId id="317" r:id="rId12"/>
    <p:sldId id="316" r:id="rId13"/>
    <p:sldId id="315" r:id="rId14"/>
    <p:sldId id="302" r:id="rId15"/>
    <p:sldId id="307" r:id="rId16"/>
    <p:sldId id="309" r:id="rId17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294"/>
    <a:srgbClr val="2B4C73"/>
    <a:srgbClr val="8DC7FB"/>
    <a:srgbClr val="0476DE"/>
    <a:srgbClr val="D27800"/>
    <a:srgbClr val="9BCFFD"/>
    <a:srgbClr val="C8E4FD"/>
    <a:srgbClr val="FFB9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716" autoAdjust="0"/>
    <p:restoredTop sz="94660"/>
  </p:normalViewPr>
  <p:slideViewPr>
    <p:cSldViewPr>
      <p:cViewPr varScale="1">
        <p:scale>
          <a:sx n="71" d="100"/>
          <a:sy n="71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250" y="-102"/>
      </p:cViewPr>
      <p:guideLst>
        <p:guide orient="horz" pos="2232"/>
        <p:guide pos="295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83D39C-3DAB-4355-B274-2FED851F28AA}" type="datetimeFigureOut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855BB5-9843-41F4-972C-AEE76BBB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146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8971" y="0"/>
            <a:ext cx="406146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4C528A1-FAFF-4EDE-86B2-7EF038A39CD0}" type="datetimeFigureOut">
              <a:rPr lang="en-US"/>
              <a:pPr/>
              <a:t>10/30/2013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4650" y="531813"/>
            <a:ext cx="3543300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260" y="3366135"/>
            <a:ext cx="7498080" cy="31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31040"/>
            <a:ext cx="406146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8971" y="6731040"/>
            <a:ext cx="4061460" cy="3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251BFE8-6788-4377-B1E8-23F69C7197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813" y="4495800"/>
            <a:ext cx="9080500" cy="1447800"/>
          </a:xfrm>
          <a:prstGeom prst="rect">
            <a:avLst/>
          </a:prstGeom>
          <a:solidFill>
            <a:srgbClr val="386294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5" name="Oval 16"/>
          <p:cNvSpPr/>
          <p:nvPr userDrawn="1"/>
        </p:nvSpPr>
        <p:spPr>
          <a:xfrm>
            <a:off x="4038600" y="2819400"/>
            <a:ext cx="1447800" cy="1447800"/>
          </a:xfrm>
          <a:prstGeom prst="ellipse">
            <a:avLst/>
          </a:prstGeom>
          <a:blipFill dpi="0" rotWithShape="1">
            <a:blip r:embed="rId2" cstate="print"/>
            <a:srcRect/>
            <a:tile tx="-495300" ty="-152400" sx="38000" sy="38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7"/>
          <p:cNvSpPr/>
          <p:nvPr userDrawn="1"/>
        </p:nvSpPr>
        <p:spPr>
          <a:xfrm>
            <a:off x="5715000" y="2819400"/>
            <a:ext cx="1447800" cy="1447800"/>
          </a:xfrm>
          <a:prstGeom prst="ellipse">
            <a:avLst/>
          </a:prstGeom>
          <a:blipFill dpi="0" rotWithShape="1">
            <a:blip r:embed="rId3" cstate="print"/>
            <a:srcRect/>
            <a:tile tx="50800" ty="0" sx="34000" sy="34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8"/>
          <p:cNvSpPr/>
          <p:nvPr userDrawn="1"/>
        </p:nvSpPr>
        <p:spPr>
          <a:xfrm>
            <a:off x="7391400" y="2819400"/>
            <a:ext cx="1447800" cy="1447800"/>
          </a:xfrm>
          <a:prstGeom prst="ellipse">
            <a:avLst/>
          </a:prstGeom>
          <a:blipFill dpi="0" rotWithShape="1">
            <a:blip r:embed="rId4" cstate="print"/>
            <a:srcRect/>
            <a:tile tx="-247650" ty="-584200" sx="64000" sy="64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4572000"/>
            <a:ext cx="8915400" cy="1295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buFontTx/>
              <a:buNone/>
              <a:defRPr sz="72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854075" y="152400"/>
            <a:ext cx="8258175" cy="12192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9"/>
          <p:cNvSpPr txBox="1"/>
          <p:nvPr userDrawn="1"/>
        </p:nvSpPr>
        <p:spPr>
          <a:xfrm>
            <a:off x="1905000" y="6324600"/>
            <a:ext cx="6096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(click above to play)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86600" cy="106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4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0"/>
          </p:nvPr>
        </p:nvSpPr>
        <p:spPr>
          <a:xfrm>
            <a:off x="1905000" y="1676400"/>
            <a:ext cx="6099048" cy="45720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PS11e 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67600" cy="3962400"/>
          </a:xfrm>
          <a:prstGeom prst="rect">
            <a:avLst/>
          </a:prstGeom>
        </p:spPr>
        <p:txBody>
          <a:bodyPr/>
          <a:lstStyle>
            <a:lvl1pPr marL="9144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Tx/>
              <a:buNone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PS11e Main Lay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1"/>
            <a:ext cx="7620000" cy="449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 b="1">
                <a:effectLst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200" b="1">
                <a:effectLst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200" b="1">
                <a:effectLst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200" b="1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3733800" cy="4495800"/>
          </a:xfrm>
          <a:prstGeom prst="rect">
            <a:avLst/>
          </a:prstGeom>
        </p:spPr>
        <p:txBody>
          <a:bodyPr/>
          <a:lstStyle>
            <a:lvl1pPr marL="9144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Tx/>
              <a:buNone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57800" y="1981200"/>
            <a:ext cx="3505200" cy="4114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Picture Righ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1"/>
            <a:ext cx="3886200" cy="449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 b="1">
                <a:effectLst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57800" y="1981200"/>
            <a:ext cx="3505200" cy="4114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886200" cy="4495800"/>
          </a:xfrm>
          <a:prstGeom prst="rect">
            <a:avLst/>
          </a:prstGeom>
        </p:spPr>
        <p:txBody>
          <a:bodyPr/>
          <a:lstStyle>
            <a:lvl1pPr marL="9144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Tx/>
              <a:buNone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95400" y="1981200"/>
            <a:ext cx="3429000" cy="4114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Picture Lef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886200" cy="449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 b="1">
                <a:effectLst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95400" y="1981200"/>
            <a:ext cx="3429000" cy="4114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7467600" cy="1600199"/>
          </a:xfrm>
          <a:prstGeom prst="rect">
            <a:avLst/>
          </a:prstGeom>
        </p:spPr>
        <p:txBody>
          <a:bodyPr/>
          <a:lstStyle>
            <a:lvl1pPr marL="9144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Tx/>
              <a:buNone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19400" y="3657600"/>
            <a:ext cx="4267200" cy="26670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S11e Main Picture Bott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854075" y="228600"/>
            <a:ext cx="8258175" cy="1447800"/>
          </a:xfrm>
          <a:prstGeom prst="rect">
            <a:avLst/>
          </a:prstGeom>
          <a:solidFill>
            <a:srgbClr val="4274B0"/>
          </a:solidFill>
          <a:ln w="38100">
            <a:solidFill>
              <a:schemeClr val="bg1"/>
            </a:solidFill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200" dirty="0"/>
          </a:p>
        </p:txBody>
      </p:sp>
      <p:sp>
        <p:nvSpPr>
          <p:cNvPr id="6" name="Rectangle 7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1"/>
            <a:ext cx="7620000" cy="16001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4000" b="1">
                <a:effectLst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None/>
              <a:defRPr sz="40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  <a:defRPr sz="3600">
                <a:effectLst>
                  <a:outerShdw blurRad="381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19400" y="3657600"/>
            <a:ext cx="4267200" cy="26670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762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McGraw-Hill Companies  ∙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Art of Public Speaking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11th Edition © 2012 Stephen E. Lucas.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Managing Speech Anxiety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620000" cy="4343400"/>
          </a:xfrm>
        </p:spPr>
        <p:txBody>
          <a:bodyPr/>
          <a:lstStyle/>
          <a:p>
            <a:pPr>
              <a:buClr>
                <a:srgbClr val="0066FF"/>
              </a:buClr>
            </a:pPr>
            <a:r>
              <a:rPr lang="en-US" dirty="0" smtClean="0">
                <a:latin typeface="Arial" charset="0"/>
                <a:cs typeface="Arial" charset="0"/>
              </a:rPr>
              <a:t>Physical Effects (Internal)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Elevated stress hormones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Increased heart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rate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Elevated blood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pressure</a:t>
            </a:r>
            <a:endParaRPr lang="en-US" sz="44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3684" b="18596"/>
          <a:stretch>
            <a:fillRect/>
          </a:stretch>
        </p:blipFill>
        <p:spPr bwMode="auto">
          <a:xfrm>
            <a:off x="5638800" y="37338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620000" cy="4343400"/>
          </a:xfrm>
        </p:spPr>
        <p:txBody>
          <a:bodyPr/>
          <a:lstStyle/>
          <a:p>
            <a:pPr>
              <a:buClr>
                <a:srgbClr val="0066FF"/>
              </a:buClr>
            </a:pPr>
            <a:r>
              <a:rPr lang="en-US" dirty="0" smtClean="0">
                <a:latin typeface="Arial" charset="0"/>
                <a:cs typeface="Arial" charset="0"/>
              </a:rPr>
              <a:t>Physical Effects (External)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Voice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Mouth and throat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Facial expression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General movement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Verbal behavior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sz="2400" dirty="0" smtClean="0">
                <a:latin typeface="Arial" charset="0"/>
                <a:cs typeface="Arial" charset="0"/>
              </a:rPr>
              <a:t>Perspiration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028" descr="flo85115_ta1303"/>
          <p:cNvPicPr>
            <a:picLocks noChangeAspect="1" noChangeArrowheads="1"/>
          </p:cNvPicPr>
          <p:nvPr/>
        </p:nvPicPr>
        <p:blipFill>
          <a:blip r:embed="rId3" cstate="print"/>
          <a:srcRect l="15964" r="11309"/>
          <a:stretch>
            <a:fillRect/>
          </a:stretch>
        </p:blipFill>
        <p:spPr bwMode="auto">
          <a:xfrm>
            <a:off x="5562600" y="3276600"/>
            <a:ext cx="3124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620000" cy="4343400"/>
          </a:xfrm>
        </p:spPr>
        <p:txBody>
          <a:bodyPr/>
          <a:lstStyle/>
          <a:p>
            <a:pPr>
              <a:buClr>
                <a:srgbClr val="0066FF"/>
              </a:buClr>
            </a:pPr>
            <a:r>
              <a:rPr lang="en-US" dirty="0" smtClean="0">
                <a:latin typeface="Arial" charset="0"/>
                <a:cs typeface="Arial" charset="0"/>
              </a:rPr>
              <a:t>Emotional effects 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Shame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Embarrassment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Feeling of low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self-worth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1028" descr="flo85115_ta1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974975" cy="23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848600" cy="4343400"/>
          </a:xfrm>
        </p:spPr>
        <p:txBody>
          <a:bodyPr/>
          <a:lstStyle/>
          <a:p>
            <a:pPr>
              <a:buClr>
                <a:srgbClr val="0066FF"/>
              </a:buClr>
            </a:pPr>
            <a:r>
              <a:rPr lang="en-US" dirty="0" smtClean="0">
                <a:latin typeface="Arial" charset="0"/>
                <a:cs typeface="Arial" charset="0"/>
              </a:rPr>
              <a:t>Cognitive effects 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Stage fright can be debilitating.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Mind goes blank.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Strong urge to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escape the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situation.</a:t>
            </a:r>
          </a:p>
        </p:txBody>
      </p:sp>
      <p:pic>
        <p:nvPicPr>
          <p:cNvPr id="5" name="Picture 4" descr="flo85115_ta1318"/>
          <p:cNvPicPr>
            <a:picLocks noChangeAspect="1" noChangeArrowheads="1"/>
          </p:cNvPicPr>
          <p:nvPr/>
        </p:nvPicPr>
        <p:blipFill>
          <a:blip r:embed="rId3" cstate="print"/>
          <a:srcRect l="11474" r="13944"/>
          <a:stretch>
            <a:fillRect/>
          </a:stretch>
        </p:blipFill>
        <p:spPr bwMode="auto">
          <a:xfrm>
            <a:off x="5867400" y="3810000"/>
            <a:ext cx="2971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620000" cy="41910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sz="3200" dirty="0" smtClean="0">
                <a:latin typeface="Arial" charset="0"/>
                <a:cs typeface="Arial" charset="0"/>
              </a:rPr>
              <a:t>Making stage fright an advantage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800" dirty="0" smtClean="0">
                <a:latin typeface="Arial" charset="0"/>
                <a:cs typeface="Arial" charset="0"/>
              </a:rPr>
              <a:t>Accept stage fright as normal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800" dirty="0" smtClean="0">
                <a:latin typeface="Arial" charset="0"/>
                <a:cs typeface="Arial" charset="0"/>
              </a:rPr>
              <a:t>Focus your nervous energy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800" dirty="0" smtClean="0">
                <a:latin typeface="Arial" charset="0"/>
                <a:cs typeface="Arial" charset="0"/>
              </a:rPr>
              <a:t>Visualize success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800" dirty="0" smtClean="0">
                <a:latin typeface="Arial" charset="0"/>
                <a:cs typeface="Arial" charset="0"/>
              </a:rPr>
              <a:t>Desensitize yourself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800" dirty="0" smtClean="0">
                <a:latin typeface="Arial" charset="0"/>
                <a:cs typeface="Arial" charset="0"/>
              </a:rPr>
              <a:t>Stay positive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2971800" cy="191684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Getting Through 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620000" cy="4191000"/>
          </a:xfrm>
        </p:spPr>
        <p:txBody>
          <a:bodyPr/>
          <a:lstStyle/>
          <a:p>
            <a:r>
              <a:rPr lang="en-US" sz="4800" dirty="0" smtClean="0"/>
              <a:t>Realize that your audience probably </a:t>
            </a:r>
            <a:r>
              <a:rPr lang="en-US" sz="4800" u="sng" dirty="0" smtClean="0"/>
              <a:t>doesn’t</a:t>
            </a:r>
            <a:r>
              <a:rPr lang="en-US" sz="4800" dirty="0" smtClean="0"/>
              <a:t> perceive that you are anxious or nervous . . . </a:t>
            </a:r>
            <a:r>
              <a:rPr lang="en-US" sz="4800" u="sng" dirty="0" smtClean="0"/>
              <a:t>really</a:t>
            </a:r>
            <a:r>
              <a:rPr lang="en-US" sz="4800" dirty="0" smtClean="0"/>
              <a:t>!</a:t>
            </a:r>
          </a:p>
          <a:p>
            <a:pPr lvl="1" eaLnBrk="1" hangingPunct="1">
              <a:buClr>
                <a:srgbClr val="0066FF"/>
              </a:buClr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Getting Through 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3429000" cy="4191000"/>
          </a:xfrm>
        </p:spPr>
        <p:txBody>
          <a:bodyPr/>
          <a:lstStyle/>
          <a:p>
            <a:r>
              <a:rPr lang="en-US" sz="3200" dirty="0" smtClean="0"/>
              <a:t>Understand that with careful preparation and rehearsal, apprehension </a:t>
            </a:r>
            <a:r>
              <a:rPr lang="en-US" sz="3200" u="sng" dirty="0" smtClean="0"/>
              <a:t>will</a:t>
            </a:r>
            <a:r>
              <a:rPr lang="en-US" sz="3200" dirty="0" smtClean="0"/>
              <a:t> decrease.</a:t>
            </a:r>
            <a:endParaRPr lang="en-US" sz="3200" u="sng" dirty="0" smtClean="0"/>
          </a:p>
          <a:p>
            <a:pPr lvl="1"/>
            <a:endParaRPr lang="en-US" dirty="0" smtClean="0"/>
          </a:p>
          <a:p>
            <a:pPr lvl="1" eaLnBrk="1" hangingPunct="1">
              <a:buClr>
                <a:srgbClr val="0066FF"/>
              </a:buClr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  <p:pic>
        <p:nvPicPr>
          <p:cNvPr id="4" name="Picture 4" descr="chapter 15 - practice"/>
          <p:cNvPicPr>
            <a:picLocks noChangeAspect="1" noChangeArrowheads="1"/>
          </p:cNvPicPr>
          <p:nvPr/>
        </p:nvPicPr>
        <p:blipFill>
          <a:blip r:embed="rId3" cstate="print"/>
          <a:srcRect b="2128"/>
          <a:stretch>
            <a:fillRect/>
          </a:stretch>
        </p:blipFill>
        <p:spPr bwMode="auto">
          <a:xfrm>
            <a:off x="4953000" y="2438400"/>
            <a:ext cx="3809999" cy="3505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9698" name="ShockwaveFlash1" r:id="rId2" imgW="7314286" imgH="548571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What is Speech Anxiety?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620000" cy="4191000"/>
          </a:xfrm>
        </p:spPr>
        <p:txBody>
          <a:bodyPr/>
          <a:lstStyle/>
          <a:p>
            <a:r>
              <a:rPr lang="en-US" sz="3600" dirty="0" smtClean="0"/>
              <a:t>The level of fear or anxiety you experience when anticipating or actually speaking to an audience.</a:t>
            </a:r>
          </a:p>
          <a:p>
            <a:pPr lvl="1"/>
            <a:r>
              <a:rPr lang="en-US" dirty="0" smtClean="0"/>
              <a:t>Trait apprehension</a:t>
            </a:r>
          </a:p>
          <a:p>
            <a:pPr lvl="1"/>
            <a:r>
              <a:rPr lang="en-US" dirty="0" smtClean="0"/>
              <a:t>State apprehension</a:t>
            </a:r>
          </a:p>
          <a:p>
            <a:pPr lvl="1" eaLnBrk="1" hangingPunct="1">
              <a:buClr>
                <a:srgbClr val="0066FF"/>
              </a:buClr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Causes of Speech Anxiety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4572000" cy="4191000"/>
          </a:xfrm>
        </p:spPr>
        <p:txBody>
          <a:bodyPr/>
          <a:lstStyle/>
          <a:p>
            <a:r>
              <a:rPr lang="en-US" dirty="0" smtClean="0"/>
              <a:t>Inborn</a:t>
            </a:r>
          </a:p>
          <a:p>
            <a:r>
              <a:rPr lang="en-US" dirty="0" smtClean="0"/>
              <a:t>Negative reinforcement</a:t>
            </a:r>
          </a:p>
          <a:p>
            <a:r>
              <a:rPr lang="en-US" dirty="0" smtClean="0"/>
              <a:t>Underdeveloped skills</a:t>
            </a:r>
          </a:p>
          <a:p>
            <a:pPr lvl="1"/>
            <a:endParaRPr lang="en-US" dirty="0" smtClean="0"/>
          </a:p>
          <a:p>
            <a:pPr lvl="1" eaLnBrk="1" hangingPunct="1">
              <a:buClr>
                <a:srgbClr val="0066FF"/>
              </a:buClr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3171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3505200" cy="3886200"/>
          </a:xfrm>
        </p:spPr>
        <p:txBody>
          <a:bodyPr/>
          <a:lstStyle/>
          <a:p>
            <a:pPr eaLnBrk="1" hangingPunct="1">
              <a:buClr>
                <a:srgbClr val="33CC33"/>
              </a:buClr>
            </a:pPr>
            <a:r>
              <a:rPr lang="en-US" dirty="0" smtClean="0">
                <a:latin typeface="Arial" charset="0"/>
                <a:cs typeface="Arial" charset="0"/>
              </a:rPr>
              <a:t>Ever feel like a deer in the headlights?</a:t>
            </a:r>
          </a:p>
        </p:txBody>
      </p:sp>
      <p:pic>
        <p:nvPicPr>
          <p:cNvPr id="5" name="Picture 1028" descr="flo85115_ta1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7609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King George VI</a:t>
            </a:r>
            <a:endParaRPr lang="en-US" dirty="0"/>
          </a:p>
        </p:txBody>
      </p:sp>
    </p:spTree>
    <p:controls>
      <p:control spid="5125" name="ShockwaveFlash1" r:id="rId2" imgW="5943600" imgH="44578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“The King’s Speech”</a:t>
            </a:r>
            <a:endParaRPr lang="en-US" dirty="0"/>
          </a:p>
        </p:txBody>
      </p:sp>
    </p:spTree>
    <p:controls>
      <p:control spid="6148" name="ShockwaveFlash1" r:id="rId2" imgW="6399360" imgH="4800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467600" cy="4343400"/>
          </a:xfrm>
        </p:spPr>
        <p:txBody>
          <a:bodyPr/>
          <a:lstStyle/>
          <a:p>
            <a:pPr algn="ctr" eaLnBrk="1" hangingPunct="1">
              <a:buClr>
                <a:srgbClr val="33CC33"/>
              </a:buClr>
              <a:buNone/>
            </a:pPr>
            <a:r>
              <a:rPr lang="en-US" sz="3600" i="1" dirty="0" smtClean="0">
                <a:latin typeface="Arial" charset="0"/>
                <a:cs typeface="Arial" charset="0"/>
              </a:rPr>
              <a:t>Stage fright is a form of stress</a:t>
            </a:r>
          </a:p>
          <a:p>
            <a:pPr>
              <a:buClr>
                <a:srgbClr val="0066FF"/>
              </a:buClr>
            </a:pPr>
            <a:r>
              <a:rPr lang="en-US" sz="3600" dirty="0" smtClean="0">
                <a:latin typeface="Arial" charset="0"/>
                <a:cs typeface="Arial" charset="0"/>
              </a:rPr>
              <a:t>Psychological effects 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Public speaking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anxiety</a:t>
            </a: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r>
              <a:rPr lang="en-US" dirty="0" smtClean="0">
                <a:latin typeface="Arial" charset="0"/>
                <a:cs typeface="Arial" charset="0"/>
              </a:rPr>
              <a:t>Anticipatory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anxiety</a:t>
            </a:r>
          </a:p>
        </p:txBody>
      </p:sp>
      <p:pic>
        <p:nvPicPr>
          <p:cNvPr id="5" name="Picture 1028" descr="flo85115_ta1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86200"/>
            <a:ext cx="2974975" cy="23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Stage Fright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620000" cy="4191000"/>
          </a:xfrm>
        </p:spPr>
        <p:txBody>
          <a:bodyPr/>
          <a:lstStyle/>
          <a:p>
            <a:r>
              <a:rPr lang="en-US" dirty="0" smtClean="0"/>
              <a:t>Anticipatory Anxiety Phases</a:t>
            </a:r>
          </a:p>
          <a:p>
            <a:pPr lvl="1"/>
            <a:r>
              <a:rPr lang="en-US" dirty="0" smtClean="0"/>
              <a:t>Anticipation</a:t>
            </a:r>
          </a:p>
          <a:p>
            <a:pPr lvl="1"/>
            <a:r>
              <a:rPr lang="en-US" dirty="0" smtClean="0"/>
              <a:t>Confrontation</a:t>
            </a:r>
          </a:p>
          <a:p>
            <a:pPr lvl="1"/>
            <a:r>
              <a:rPr lang="en-US" dirty="0" smtClean="0"/>
              <a:t>Adaptation</a:t>
            </a:r>
          </a:p>
          <a:p>
            <a:pPr lvl="1" eaLnBrk="1" hangingPunct="1">
              <a:buClr>
                <a:srgbClr val="0066FF"/>
              </a:buClr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>
              <a:buClr>
                <a:srgbClr val="0BD000"/>
              </a:buClr>
              <a:buFont typeface="Arial" charset="0"/>
              <a:buChar char="»"/>
            </a:pP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57800" y="3048000"/>
            <a:ext cx="3429000" cy="3360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S11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S11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192</Words>
  <Application>Microsoft Office PowerPoint</Application>
  <PresentationFormat>On-screen Show (4:3)</PresentationFormat>
  <Paragraphs>59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APS11e Master</vt:lpstr>
      <vt:lpstr>Slide 1</vt:lpstr>
      <vt:lpstr>Slide 2</vt:lpstr>
      <vt:lpstr>What is Speech Anxiety?</vt:lpstr>
      <vt:lpstr>Causes of Speech Anxiety</vt:lpstr>
      <vt:lpstr>Stage Fright</vt:lpstr>
      <vt:lpstr>King George VI</vt:lpstr>
      <vt:lpstr>“The King’s Speech”</vt:lpstr>
      <vt:lpstr>Stage Fright</vt:lpstr>
      <vt:lpstr>Stage Fright</vt:lpstr>
      <vt:lpstr>Stage Fright</vt:lpstr>
      <vt:lpstr>Stage Fright</vt:lpstr>
      <vt:lpstr>Stage Fright</vt:lpstr>
      <vt:lpstr>Stage Fright</vt:lpstr>
      <vt:lpstr>Stage Fright</vt:lpstr>
      <vt:lpstr>Getting Through It</vt:lpstr>
      <vt:lpstr>Getting Through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11e</dc:title>
  <dc:creator>APS 11e</dc:creator>
  <cp:lastModifiedBy>Mark J. Grossman</cp:lastModifiedBy>
  <cp:revision>158</cp:revision>
  <dcterms:created xsi:type="dcterms:W3CDTF">2011-07-12T18:06:15Z</dcterms:created>
  <dcterms:modified xsi:type="dcterms:W3CDTF">2013-10-31T03:07:18Z</dcterms:modified>
</cp:coreProperties>
</file>