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82" r:id="rId3"/>
    <p:sldId id="258" r:id="rId4"/>
    <p:sldId id="268" r:id="rId5"/>
    <p:sldId id="269" r:id="rId6"/>
    <p:sldId id="270" r:id="rId7"/>
    <p:sldId id="271" r:id="rId8"/>
    <p:sldId id="272" r:id="rId9"/>
    <p:sldId id="257" r:id="rId10"/>
    <p:sldId id="273" r:id="rId11"/>
    <p:sldId id="274" r:id="rId12"/>
    <p:sldId id="275" r:id="rId13"/>
    <p:sldId id="276" r:id="rId14"/>
    <p:sldId id="287" r:id="rId15"/>
    <p:sldId id="277" r:id="rId16"/>
    <p:sldId id="278" r:id="rId17"/>
    <p:sldId id="279" r:id="rId18"/>
    <p:sldId id="263" r:id="rId19"/>
    <p:sldId id="280" r:id="rId20"/>
    <p:sldId id="265" r:id="rId21"/>
    <p:sldId id="281" r:id="rId22"/>
    <p:sldId id="288" r:id="rId23"/>
    <p:sldId id="283" r:id="rId24"/>
    <p:sldId id="260" r:id="rId25"/>
    <p:sldId id="289" r:id="rId26"/>
    <p:sldId id="284" r:id="rId27"/>
    <p:sldId id="285" r:id="rId28"/>
    <p:sldId id="261" r:id="rId29"/>
    <p:sldId id="262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6385DE-C140-407A-ABE7-7624F6CDE9F5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4224FC-A1F1-4695-89CB-430CCD95F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lev.com/grossma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v/QazmVHAO0o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v/QazmVHAO0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Educational Resources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Nassau Community College</a:t>
            </a:r>
            <a:br>
              <a:rPr lang="en-US" sz="3100" dirty="0" smtClean="0"/>
            </a:br>
            <a:r>
              <a:rPr lang="en-US" sz="3100" dirty="0" smtClean="0"/>
              <a:t>ERC Day</a:t>
            </a:r>
            <a:br>
              <a:rPr lang="en-US" sz="3100" dirty="0" smtClean="0"/>
            </a:br>
            <a:r>
              <a:rPr lang="en-US" sz="3100" dirty="0" smtClean="0"/>
              <a:t>March 20, </a:t>
            </a:r>
            <a:r>
              <a:rPr lang="en-US" sz="3100" dirty="0" smtClean="0"/>
              <a:t>2015</a:t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“Teaching with Technology:</a:t>
            </a:r>
            <a:br>
              <a:rPr lang="en-US" i="1" dirty="0" smtClean="0"/>
            </a:br>
            <a:r>
              <a:rPr lang="en-US" i="1" dirty="0" smtClean="0"/>
              <a:t>The Basics and Beyond”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239000" cy="1752600"/>
          </a:xfrm>
        </p:spPr>
        <p:txBody>
          <a:bodyPr/>
          <a:lstStyle/>
          <a:p>
            <a:pPr algn="ctr"/>
            <a:r>
              <a:rPr lang="en-US" sz="2400" dirty="0" smtClean="0"/>
              <a:t>Prof. Mark J. Grossman</a:t>
            </a:r>
          </a:p>
          <a:p>
            <a:pPr algn="ctr"/>
            <a:r>
              <a:rPr lang="en-US" sz="2400" i="1" dirty="0" smtClean="0"/>
              <a:t>Using Web-Based Polling Systems in the Classroom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/>
              <a:t>www.polleverywhere.com</a:t>
            </a:r>
            <a:endParaRPr lang="en-US" b="1" dirty="0"/>
          </a:p>
        </p:txBody>
      </p:sp>
      <p:pic>
        <p:nvPicPr>
          <p:cNvPr id="4" name="Picture 26" descr="http://blogs.cofc.edu/tlttutorials/files/2013/09/Polleveryw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Poll Everywhere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Allows responses from multiple sources: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SMS (texting)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Web browser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Dedicated app (</a:t>
            </a:r>
            <a:r>
              <a:rPr lang="en-US" dirty="0" err="1" smtClean="0"/>
              <a:t>iPhone</a:t>
            </a:r>
            <a:r>
              <a:rPr lang="en-US" dirty="0" smtClean="0"/>
              <a:t> and Android)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Twitter (not recommended)</a:t>
            </a:r>
          </a:p>
          <a:p>
            <a:r>
              <a:rPr lang="en-US" u="sng" dirty="0" smtClean="0"/>
              <a:t>Free</a:t>
            </a:r>
            <a:r>
              <a:rPr lang="en-US" dirty="0" smtClean="0"/>
              <a:t> plan allows up to 40 responses per-poll</a:t>
            </a:r>
          </a:p>
          <a:p>
            <a:r>
              <a:rPr lang="en-US" dirty="0" smtClean="0"/>
              <a:t>Tech support: real human being on phone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Icebreaker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9600" dirty="0" smtClean="0">
                <a:latin typeface="Cooper Black" pitchFamily="18" charset="0"/>
              </a:rPr>
              <a:t>Three Truths</a:t>
            </a:r>
          </a:p>
          <a:p>
            <a:pPr algn="ctr">
              <a:buNone/>
            </a:pPr>
            <a:r>
              <a:rPr lang="en-US" sz="9600" dirty="0" smtClean="0">
                <a:latin typeface="Cooper Black" pitchFamily="18" charset="0"/>
              </a:rPr>
              <a:t>and a Lie</a:t>
            </a:r>
            <a:endParaRPr lang="en-US" sz="96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PE (Three Truths)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/>
              <a:t>Ideas for a quick daily poll?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of the 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Polls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Open Ended </a:t>
            </a:r>
            <a:r>
              <a:rPr lang="en-US" sz="4400" b="1" dirty="0" smtClean="0">
                <a:solidFill>
                  <a:srgbClr val="FF0000"/>
                </a:solidFill>
                <a:latin typeface="Consolas"/>
              </a:rPr>
              <a:t>√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Multiple Choice </a:t>
            </a:r>
            <a:r>
              <a:rPr lang="en-US" sz="4400" b="1" dirty="0" smtClean="0">
                <a:solidFill>
                  <a:srgbClr val="FF0000"/>
                </a:solidFill>
                <a:latin typeface="Consolas"/>
              </a:rPr>
              <a:t>√</a:t>
            </a:r>
            <a:endParaRPr lang="en-US" sz="4400" dirty="0" smtClean="0"/>
          </a:p>
          <a:p>
            <a:r>
              <a:rPr lang="en-US" sz="4400" dirty="0" smtClean="0"/>
              <a:t>Clickable Image</a:t>
            </a:r>
          </a:p>
          <a:p>
            <a:r>
              <a:rPr lang="en-US" sz="4400" dirty="0" smtClean="0"/>
              <a:t>Discourse</a:t>
            </a:r>
          </a:p>
          <a:p>
            <a:r>
              <a:rPr lang="en-US" sz="4400" dirty="0" smtClean="0"/>
              <a:t>Ranking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Benefits?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Engages students where they are.</a:t>
            </a:r>
          </a:p>
          <a:p>
            <a:r>
              <a:rPr lang="en-US" dirty="0" smtClean="0"/>
              <a:t>Reduces cell phone distraction.</a:t>
            </a:r>
          </a:p>
          <a:p>
            <a:r>
              <a:rPr lang="en-US" dirty="0" smtClean="0"/>
              <a:t>Helps those students who </a:t>
            </a:r>
            <a:br>
              <a:rPr lang="en-US" dirty="0" smtClean="0"/>
            </a:br>
            <a:r>
              <a:rPr lang="en-US" dirty="0" smtClean="0"/>
              <a:t>have communication </a:t>
            </a:r>
            <a:br>
              <a:rPr lang="en-US" dirty="0" smtClean="0"/>
            </a:br>
            <a:r>
              <a:rPr lang="en-US" dirty="0" smtClean="0"/>
              <a:t>anxiety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Student participation </a:t>
            </a:r>
            <a:br>
              <a:rPr lang="en-US" dirty="0" smtClean="0"/>
            </a:br>
            <a:r>
              <a:rPr lang="en-US" dirty="0" smtClean="0"/>
              <a:t>numbers rise sharply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7650" name="Picture 2" descr="http://farm5.staticflickr.com/4085/5189750209_0a7dc0343f_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054" y="3429000"/>
            <a:ext cx="401594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Benefits?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Engages students where they are.</a:t>
            </a:r>
          </a:p>
          <a:p>
            <a:r>
              <a:rPr lang="en-US" dirty="0" smtClean="0"/>
              <a:t>Reduces cell phone distraction.</a:t>
            </a:r>
          </a:p>
          <a:p>
            <a:r>
              <a:rPr lang="en-US" dirty="0" smtClean="0"/>
              <a:t>Helps visual learners.</a:t>
            </a:r>
          </a:p>
          <a:p>
            <a:r>
              <a:rPr lang="en-US" dirty="0" smtClean="0"/>
              <a:t>Helps those students who </a:t>
            </a:r>
            <a:br>
              <a:rPr lang="en-US" dirty="0" smtClean="0"/>
            </a:br>
            <a:r>
              <a:rPr lang="en-US" dirty="0" smtClean="0"/>
              <a:t>have communication </a:t>
            </a:r>
            <a:br>
              <a:rPr lang="en-US" dirty="0" smtClean="0"/>
            </a:br>
            <a:r>
              <a:rPr lang="en-US" dirty="0" smtClean="0"/>
              <a:t>anxiety.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</a:t>
            </a:r>
            <a:r>
              <a:rPr lang="en-US" sz="4400" b="1" dirty="0" smtClean="0"/>
              <a:t>Like I did!</a:t>
            </a:r>
            <a:endParaRPr lang="en-US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264858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Clickable Image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your favorite place?</a:t>
            </a:r>
          </a:p>
          <a:p>
            <a:r>
              <a:rPr lang="en-US" dirty="0" smtClean="0"/>
              <a:t>Where have you traveled?</a:t>
            </a:r>
          </a:p>
          <a:p>
            <a:r>
              <a:rPr lang="en-US" dirty="0" smtClean="0"/>
              <a:t>What part of the body….?</a:t>
            </a:r>
          </a:p>
          <a:p>
            <a:r>
              <a:rPr lang="en-US" dirty="0" smtClean="0"/>
              <a:t>Which person…?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Caution</a:t>
            </a:r>
          </a:p>
          <a:p>
            <a:r>
              <a:rPr lang="en-US" dirty="0" smtClean="0"/>
              <a:t>Can’t use SMS (text) response</a:t>
            </a:r>
          </a:p>
          <a:p>
            <a:r>
              <a:rPr lang="en-US" dirty="0" smtClean="0"/>
              <a:t>Might be best to hide results until the end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PE (NCC Map)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Please set-up your cell phone…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SMS (text) “short code” 37607.  Get confirmation text.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browser: </a:t>
            </a:r>
            <a:r>
              <a:rPr lang="en-US" dirty="0" smtClean="0">
                <a:hlinkClick r:id="rId2"/>
              </a:rPr>
              <a:t>www.pollev.com/grossman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app from iTunes or Google Play.</a:t>
            </a:r>
          </a:p>
          <a:p>
            <a:pPr marL="914400" lvl="1" indent="-514350">
              <a:buNone/>
            </a:pPr>
            <a:r>
              <a:rPr lang="en-US" dirty="0" smtClean="0"/>
              <a:t>  (Search for “Poll Everywhere” app.)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Who won? Radio vs. TV</a:t>
            </a:r>
            <a:endParaRPr lang="en-US" b="1" dirty="0"/>
          </a:p>
        </p:txBody>
      </p:sp>
      <p:pic>
        <p:nvPicPr>
          <p:cNvPr id="22532" name="Picture 4" descr="http://i1.wp.com/vigilantcitizen.com/wp-content/uploads/2014/07/kennedy2.jpg?resize=500%2C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684216" cy="230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Who won? Radio vs. TV</a:t>
            </a:r>
            <a:endParaRPr lang="en-US" b="1" dirty="0"/>
          </a:p>
        </p:txBody>
      </p:sp>
      <p:pic>
        <p:nvPicPr>
          <p:cNvPr id="22532" name="Picture 4" descr="http://i1.wp.com/vigilantcitizen.com/wp-content/uploads/2014/07/kennedy2.jpg?resize=500%2C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684216" cy="2307793"/>
          </a:xfrm>
          <a:prstGeom prst="rect">
            <a:avLst/>
          </a:prstGeom>
          <a:noFill/>
        </p:spPr>
      </p:pic>
      <p:pic>
        <p:nvPicPr>
          <p:cNvPr id="7170" name="Picture 2" descr="Male Silhouette Profile by snicklefritz-stock on deviant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5800" y="4114800"/>
            <a:ext cx="1554481" cy="2438401"/>
          </a:xfrm>
          <a:prstGeom prst="rect">
            <a:avLst/>
          </a:prstGeom>
          <a:noFill/>
        </p:spPr>
      </p:pic>
      <p:pic>
        <p:nvPicPr>
          <p:cNvPr id="5" name="Picture 2" descr="Male Silhouette Profile by snicklefritz-stock on deviant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743200" y="4114800"/>
            <a:ext cx="1554481" cy="243840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066800" y="4038600"/>
            <a:ext cx="67818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4876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Half face screen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876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Half face rear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PE </a:t>
            </a:r>
            <a:r>
              <a:rPr lang="en-US" dirty="0" smtClean="0"/>
              <a:t>(</a:t>
            </a:r>
            <a:r>
              <a:rPr lang="en-US" dirty="0" smtClean="0"/>
              <a:t>Clickable image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/>
          <a:lstStyle/>
          <a:p>
            <a:pPr algn="ctr"/>
            <a:r>
              <a:rPr lang="en-US" b="1" dirty="0" smtClean="0"/>
              <a:t>Discourse Poll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400" dirty="0" smtClean="0"/>
              <a:t>An open-ended poll where students submit responses, and can anonymously agree or disagree with other responses by </a:t>
            </a:r>
            <a:r>
              <a:rPr lang="en-US" sz="4400" dirty="0" err="1" smtClean="0"/>
              <a:t>upvoting</a:t>
            </a:r>
            <a:r>
              <a:rPr lang="en-US" sz="4400" dirty="0" smtClean="0"/>
              <a:t> or </a:t>
            </a:r>
            <a:r>
              <a:rPr lang="en-US" sz="4400" dirty="0" err="1" smtClean="0"/>
              <a:t>downvoting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384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Backchannel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i="1" dirty="0" smtClean="0"/>
              <a:t>noun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4800" dirty="0" smtClean="0"/>
              <a:t>	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4000" i="1" dirty="0" smtClean="0">
                <a:latin typeface="Courier New" pitchFamily="49" charset="0"/>
                <a:cs typeface="Courier New" pitchFamily="49" charset="0"/>
              </a:rPr>
              <a:t>“a secondary or covert route for the passage of information.”</a:t>
            </a:r>
            <a:endParaRPr lang="en-US" sz="40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Educational Resources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Nassau Community College</a:t>
            </a:r>
            <a:br>
              <a:rPr lang="en-US" sz="3100" dirty="0" smtClean="0"/>
            </a:br>
            <a:r>
              <a:rPr lang="en-US" sz="3100" dirty="0" smtClean="0"/>
              <a:t>ERC Day</a:t>
            </a:r>
            <a:br>
              <a:rPr lang="en-US" sz="3100" dirty="0" smtClean="0"/>
            </a:br>
            <a:r>
              <a:rPr lang="en-US" sz="3100" dirty="0" smtClean="0"/>
              <a:t>March 20, </a:t>
            </a:r>
            <a:r>
              <a:rPr lang="en-US" sz="3100" dirty="0" smtClean="0"/>
              <a:t>2015</a:t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“Teaching with Technology:</a:t>
            </a:r>
            <a:br>
              <a:rPr lang="en-US" i="1" dirty="0" smtClean="0"/>
            </a:br>
            <a:r>
              <a:rPr lang="en-US" i="1" dirty="0" smtClean="0"/>
              <a:t>The Basics and Beyond”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239000" cy="1752600"/>
          </a:xfrm>
        </p:spPr>
        <p:txBody>
          <a:bodyPr/>
          <a:lstStyle/>
          <a:p>
            <a:pPr algn="ctr"/>
            <a:r>
              <a:rPr lang="en-US" sz="2400" b="1" dirty="0" smtClean="0"/>
              <a:t>Prof. Mark J. Grossman</a:t>
            </a:r>
          </a:p>
          <a:p>
            <a:pPr algn="ctr"/>
            <a:r>
              <a:rPr lang="en-US" sz="2400" i="1" dirty="0" smtClean="0"/>
              <a:t>Using Web-Based Polling Systems in the </a:t>
            </a:r>
            <a:r>
              <a:rPr lang="en-US" sz="2400" i="1" dirty="0" smtClean="0"/>
              <a:t>Classroom</a:t>
            </a:r>
          </a:p>
          <a:p>
            <a:pPr algn="ctr"/>
            <a:r>
              <a:rPr lang="en-US" sz="2400" dirty="0" smtClean="0"/>
              <a:t>m</a:t>
            </a:r>
            <a:r>
              <a:rPr lang="en-US" sz="2400" dirty="0" smtClean="0"/>
              <a:t>ark.grossman@ncc.edu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farm5.staticflickr.com/4085/5189750209_0a7dc0343f_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7150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8400" cy="468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Battling Cell Phone Use?</a:t>
            </a:r>
            <a:endParaRPr lang="en-US" b="1" dirty="0"/>
          </a:p>
        </p:txBody>
      </p:sp>
      <p:pic>
        <p:nvPicPr>
          <p:cNvPr id="3074" name="Picture 2" descr="Battle: Teachers are facing a very difficult battle against pupils and parents regarding the intereference of the mobile phone"/>
          <p:cNvPicPr>
            <a:picLocks noChangeAspect="1" noChangeArrowheads="1"/>
          </p:cNvPicPr>
          <p:nvPr/>
        </p:nvPicPr>
        <p:blipFill>
          <a:blip r:embed="rId2" cstate="print"/>
          <a:srcRect b="3863"/>
          <a:stretch>
            <a:fillRect/>
          </a:stretch>
        </p:blipFill>
        <p:spPr bwMode="auto">
          <a:xfrm>
            <a:off x="914400" y="1752600"/>
            <a:ext cx="7250268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2986087" cy="62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Did you go to school in 60’s?</a:t>
            </a:r>
            <a:endParaRPr lang="en-US" b="1" dirty="0"/>
          </a:p>
        </p:txBody>
      </p:sp>
      <p:pic>
        <p:nvPicPr>
          <p:cNvPr id="1026" name="Picture 2" descr="http://www.wa2ise.com/radios/class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162550" cy="45815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Did you go to school in 60’s?</a:t>
            </a:r>
            <a:endParaRPr lang="en-US" b="1" dirty="0"/>
          </a:p>
        </p:txBody>
      </p:sp>
      <p:pic>
        <p:nvPicPr>
          <p:cNvPr id="26626" name="Picture 2" descr="Sharp experimental calculator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1648" t="1575" r="1099" b="744"/>
          <a:stretch>
            <a:fillRect/>
          </a:stretch>
        </p:blipFill>
        <p:spPr bwMode="auto">
          <a:xfrm>
            <a:off x="2971800" y="1524000"/>
            <a:ext cx="32766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Today’s technology of choice</a:t>
            </a:r>
            <a:endParaRPr lang="en-US" b="1" dirty="0"/>
          </a:p>
        </p:txBody>
      </p:sp>
      <p:pic>
        <p:nvPicPr>
          <p:cNvPr id="27652" name="Picture 4" descr="https://d3nevzfk7ii3be.cloudfront.net/igi/dF6DITZNDVYNEGR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coword.org/blogs/library/ico_nov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467100" cy="231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Web-Based Polling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a.k.a. Audience Response Systems</a:t>
            </a:r>
          </a:p>
          <a:p>
            <a:r>
              <a:rPr lang="en-US" dirty="0" smtClean="0"/>
              <a:t>Same technology voting systems used on TV shows : </a:t>
            </a:r>
            <a:r>
              <a:rPr lang="en-US" i="1" dirty="0" smtClean="0"/>
              <a:t>America’s Got Talent, </a:t>
            </a:r>
            <a:r>
              <a:rPr lang="en-US" dirty="0" smtClean="0"/>
              <a:t>Dancing with the Stars, etc.</a:t>
            </a:r>
          </a:p>
          <a:p>
            <a:r>
              <a:rPr lang="en-US" dirty="0" smtClean="0"/>
              <a:t>Systems are used in </a:t>
            </a:r>
            <a:br>
              <a:rPr lang="en-US" dirty="0" smtClean="0"/>
            </a:br>
            <a:r>
              <a:rPr lang="en-US" dirty="0" smtClean="0"/>
              <a:t>corporate and education</a:t>
            </a:r>
            <a:br>
              <a:rPr lang="en-US" dirty="0" smtClean="0"/>
            </a:br>
            <a:r>
              <a:rPr lang="en-US" dirty="0" smtClean="0"/>
              <a:t>settings, but can be </a:t>
            </a:r>
            <a:br>
              <a:rPr lang="en-US" dirty="0" smtClean="0"/>
            </a:br>
            <a:r>
              <a:rPr lang="en-US" dirty="0" smtClean="0"/>
              <a:t>costly.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b="1" i="1" dirty="0" smtClean="0"/>
              <a:t>Web-Based Polling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No cost (user limits placed on free plans)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Fully transportable</a:t>
            </a:r>
          </a:p>
          <a:p>
            <a:pPr lvl="2"/>
            <a:r>
              <a:rPr lang="en-US" dirty="0" smtClean="0"/>
              <a:t>Not restricted by location/classroom</a:t>
            </a:r>
          </a:p>
          <a:p>
            <a:pPr lvl="2"/>
            <a:r>
              <a:rPr lang="en-US" dirty="0" smtClean="0"/>
              <a:t>Adjunct-friendly</a:t>
            </a:r>
          </a:p>
          <a:p>
            <a:r>
              <a:rPr lang="en-US" b="1" dirty="0" smtClean="0"/>
              <a:t>Disadvantages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Requires internet access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Requires students to have a cell phone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Smartphone not needed (with most services)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Can allow multiple votes from same device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Repurpose an old </a:t>
            </a:r>
            <a:r>
              <a:rPr lang="en-US" dirty="0" err="1" smtClean="0"/>
              <a:t>smartphone</a:t>
            </a:r>
            <a:r>
              <a:rPr lang="en-US" dirty="0" smtClean="0"/>
              <a:t> with </a:t>
            </a:r>
            <a:r>
              <a:rPr lang="en-US" dirty="0" err="1" smtClean="0"/>
              <a:t>WiFi</a:t>
            </a:r>
            <a:r>
              <a:rPr lang="en-US" dirty="0" smtClean="0"/>
              <a:t> (Blackberry?)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Many Options Available</a:t>
            </a:r>
            <a:endParaRPr lang="en-US" b="1" dirty="0"/>
          </a:p>
        </p:txBody>
      </p:sp>
      <p:sp>
        <p:nvSpPr>
          <p:cNvPr id="1026" name="AutoShape 2" descr="EasyPolls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asyPolls.net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304800" y="2590800"/>
            <a:ext cx="2885871" cy="762000"/>
          </a:xfrm>
          <a:prstGeom prst="rect">
            <a:avLst/>
          </a:prstGeom>
          <a:noFill/>
        </p:spPr>
      </p:pic>
      <p:pic>
        <p:nvPicPr>
          <p:cNvPr id="1030" name="Picture 6" descr="QuizSnack - Surveys, polls &amp; personality quizz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4267200" cy="796544"/>
          </a:xfrm>
          <a:prstGeom prst="rect">
            <a:avLst/>
          </a:prstGeom>
          <a:noFill/>
        </p:spPr>
      </p:pic>
      <p:pic>
        <p:nvPicPr>
          <p:cNvPr id="1032" name="Picture 8" descr="Poll Mak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3817239" cy="819150"/>
          </a:xfrm>
          <a:prstGeom prst="rect">
            <a:avLst/>
          </a:prstGeom>
          <a:noFill/>
        </p:spPr>
      </p:pic>
      <p:pic>
        <p:nvPicPr>
          <p:cNvPr id="1034" name="Picture 10" descr="http://www.soteshop.com/media/products/40102540e777cba87d82b85ef559bbc4/images/thumbnail/big_polldaddy.jpg?lm=14014436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419599"/>
            <a:ext cx="2438400" cy="2438401"/>
          </a:xfrm>
          <a:prstGeom prst="rect">
            <a:avLst/>
          </a:prstGeom>
          <a:noFill/>
        </p:spPr>
      </p:pic>
      <p:pic>
        <p:nvPicPr>
          <p:cNvPr id="1036" name="Picture 12" descr="ProProfs Poll Mak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057400"/>
            <a:ext cx="3333750" cy="1066800"/>
          </a:xfrm>
          <a:prstGeom prst="rect">
            <a:avLst/>
          </a:prstGeom>
          <a:noFill/>
        </p:spPr>
      </p:pic>
      <p:pic>
        <p:nvPicPr>
          <p:cNvPr id="1038" name="Picture 14" descr="http://www.edutecher.net/link_images/pollcode.jpg"/>
          <p:cNvPicPr>
            <a:picLocks noChangeAspect="1" noChangeArrowheads="1"/>
          </p:cNvPicPr>
          <p:nvPr/>
        </p:nvPicPr>
        <p:blipFill>
          <a:blip r:embed="rId7" cstate="print"/>
          <a:srcRect t="26667" b="30667"/>
          <a:stretch>
            <a:fillRect/>
          </a:stretch>
        </p:blipFill>
        <p:spPr bwMode="auto">
          <a:xfrm>
            <a:off x="7239000" y="3810000"/>
            <a:ext cx="1428750" cy="609600"/>
          </a:xfrm>
          <a:prstGeom prst="rect">
            <a:avLst/>
          </a:prstGeom>
          <a:noFill/>
        </p:spPr>
      </p:pic>
      <p:pic>
        <p:nvPicPr>
          <p:cNvPr id="1040" name="Picture 16" descr="Free Online Surveys"/>
          <p:cNvPicPr>
            <a:picLocks noChangeAspect="1" noChangeArrowheads="1"/>
          </p:cNvPicPr>
          <p:nvPr/>
        </p:nvPicPr>
        <p:blipFill>
          <a:blip r:embed="rId8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676400" y="4191000"/>
            <a:ext cx="2781300" cy="485775"/>
          </a:xfrm>
          <a:prstGeom prst="rect">
            <a:avLst/>
          </a:prstGeom>
          <a:noFill/>
        </p:spPr>
      </p:pic>
      <p:pic>
        <p:nvPicPr>
          <p:cNvPr id="1042" name="Picture 18" descr="Flisti - Online Poll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572000"/>
            <a:ext cx="1905000" cy="800100"/>
          </a:xfrm>
          <a:prstGeom prst="rect">
            <a:avLst/>
          </a:prstGeom>
          <a:noFill/>
        </p:spPr>
      </p:pic>
      <p:pic>
        <p:nvPicPr>
          <p:cNvPr id="1044" name="Picture 20" descr="http://1.bp.blogspot.com/_TkhlSyyP58U/TQa4xxGqD_I/AAAAAAAAHsQ/6cTAxARhtoA/s1600/Screen+shot+2010-12-13+at+7.15.46+P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5943600"/>
            <a:ext cx="2876550" cy="704851"/>
          </a:xfrm>
          <a:prstGeom prst="rect">
            <a:avLst/>
          </a:prstGeom>
          <a:noFill/>
        </p:spPr>
      </p:pic>
      <p:pic>
        <p:nvPicPr>
          <p:cNvPr id="1046" name="Picture 22" descr="http://4.bp.blogspot.com/-1Rtqo8AWbyA/TbYK9QgqYhI/AAAAAAAAIK0/qY2o0EZpcsc/s200/kwik_survey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1905000"/>
            <a:ext cx="1905000" cy="447675"/>
          </a:xfrm>
          <a:prstGeom prst="rect">
            <a:avLst/>
          </a:prstGeom>
          <a:noFill/>
        </p:spPr>
      </p:pic>
      <p:pic>
        <p:nvPicPr>
          <p:cNvPr id="1048" name="Picture 24" descr="http://3.bp.blogspot.com/_TkhlSyyP58U/TExBEt_ai_I/AAAAAAAAHCw/OBDHWxkxAKE/s1600/Screen+shot+2010-07-25+at+9.46.34+A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412498"/>
            <a:ext cx="1981200" cy="706671"/>
          </a:xfrm>
          <a:prstGeom prst="rect">
            <a:avLst/>
          </a:prstGeom>
          <a:noFill/>
        </p:spPr>
      </p:pic>
      <p:pic>
        <p:nvPicPr>
          <p:cNvPr id="1050" name="Picture 26" descr="http://blogs.cofc.edu/tlttutorials/files/2013/09/Polleverywher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13716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560</TotalTime>
  <Words>370</Words>
  <Application>Microsoft Office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Educational Resources Committee Nassau Community College ERC Day March 20, 2015  “Teaching with Technology: The Basics and Beyond”</vt:lpstr>
      <vt:lpstr>Please set-up your cell phone…</vt:lpstr>
      <vt:lpstr>Battling Cell Phone Use?</vt:lpstr>
      <vt:lpstr>Did you go to school in 60’s?</vt:lpstr>
      <vt:lpstr>Did you go to school in 60’s?</vt:lpstr>
      <vt:lpstr>Today’s technology of choice</vt:lpstr>
      <vt:lpstr>Web-Based Polling Systems</vt:lpstr>
      <vt:lpstr>Web-Based Polling Systems</vt:lpstr>
      <vt:lpstr>Many Options Available</vt:lpstr>
      <vt:lpstr>www.polleverywhere.com</vt:lpstr>
      <vt:lpstr>Poll Everywhere</vt:lpstr>
      <vt:lpstr>Icebreaker Exercise</vt:lpstr>
      <vt:lpstr>Go to PE (Three Truths)</vt:lpstr>
      <vt:lpstr>Ideas for a quick daily poll?</vt:lpstr>
      <vt:lpstr>Types of Polls</vt:lpstr>
      <vt:lpstr>Benefits? </vt:lpstr>
      <vt:lpstr>Benefits? </vt:lpstr>
      <vt:lpstr>Clickable Image</vt:lpstr>
      <vt:lpstr>Go to PE (NCC Map)</vt:lpstr>
      <vt:lpstr>Who won? Radio vs. TV</vt:lpstr>
      <vt:lpstr>Who won? Radio vs. TV</vt:lpstr>
      <vt:lpstr>Go to PE (Clickable image)</vt:lpstr>
      <vt:lpstr>Discourse Poll</vt:lpstr>
      <vt:lpstr>Backchannel Communication</vt:lpstr>
      <vt:lpstr>Educational Resources Committee Nassau Community College ERC Day March 20, 2015  “Teaching with Technology: The Basics and Beyond”</vt:lpstr>
      <vt:lpstr>Slide 26</vt:lpstr>
      <vt:lpstr>Slide 27</vt:lpstr>
      <vt:lpstr>Slide 28</vt:lpstr>
      <vt:lpstr>Slide 29</vt:lpstr>
      <vt:lpstr>Slide 30</vt:lpstr>
    </vt:vector>
  </TitlesOfParts>
  <Company>SCCC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J Grossman</dc:creator>
  <cp:lastModifiedBy>Mark J Grossman</cp:lastModifiedBy>
  <cp:revision>66</cp:revision>
  <dcterms:created xsi:type="dcterms:W3CDTF">2015-03-17T21:23:14Z</dcterms:created>
  <dcterms:modified xsi:type="dcterms:W3CDTF">2015-03-20T11:49:17Z</dcterms:modified>
</cp:coreProperties>
</file>