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31"/>
  </p:notesMasterIdLst>
  <p:sldIdLst>
    <p:sldId id="257" r:id="rId2"/>
    <p:sldId id="258" r:id="rId3"/>
    <p:sldId id="259" r:id="rId4"/>
    <p:sldId id="260" r:id="rId5"/>
    <p:sldId id="261" r:id="rId6"/>
    <p:sldId id="262" r:id="rId7"/>
    <p:sldId id="263" r:id="rId8"/>
    <p:sldId id="284" r:id="rId9"/>
    <p:sldId id="285" r:id="rId10"/>
    <p:sldId id="264" r:id="rId11"/>
    <p:sldId id="265" r:id="rId12"/>
    <p:sldId id="266" r:id="rId13"/>
    <p:sldId id="267" r:id="rId14"/>
    <p:sldId id="268" r:id="rId15"/>
    <p:sldId id="283"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8126BE4-07BE-4CBF-A84B-332467C9E5A7}" type="datetimeFigureOut">
              <a:rPr lang="en-US" smtClean="0"/>
              <a:pPr/>
              <a:t>5/2/2013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F72B804-4938-4967-A3E8-FF5B4A1969D9}" type="slidenum">
              <a:rPr lang="en-US" smtClean="0"/>
              <a:pPr/>
              <a:t>‹#›</a:t>
            </a:fld>
            <a:endParaRPr lang="en-US"/>
          </a:p>
        </p:txBody>
      </p:sp>
    </p:spTree>
    <p:extLst>
      <p:ext uri="{BB962C8B-B14F-4D97-AF65-F5344CB8AC3E}">
        <p14:creationId xmlns:p14="http://schemas.microsoft.com/office/powerpoint/2010/main" xmlns="" val="19839655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6F60F4-B6EC-42C2-B008-AF9ADA6BCD10}" type="slidenum">
              <a:rPr lang="en-US" smtClean="0"/>
              <a:pPr/>
              <a:t>1</a:t>
            </a:fld>
            <a:endParaRPr lang="en-US" dirty="0"/>
          </a:p>
        </p:txBody>
      </p:sp>
    </p:spTree>
    <p:extLst>
      <p:ext uri="{BB962C8B-B14F-4D97-AF65-F5344CB8AC3E}">
        <p14:creationId xmlns:p14="http://schemas.microsoft.com/office/powerpoint/2010/main" xmlns="" val="16600439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10</a:t>
            </a:fld>
            <a:endParaRPr lang="en-US" dirty="0"/>
          </a:p>
        </p:txBody>
      </p:sp>
    </p:spTree>
    <p:extLst>
      <p:ext uri="{BB962C8B-B14F-4D97-AF65-F5344CB8AC3E}">
        <p14:creationId xmlns:p14="http://schemas.microsoft.com/office/powerpoint/2010/main" xmlns="" val="29097937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11</a:t>
            </a:fld>
            <a:endParaRPr lang="en-US" dirty="0"/>
          </a:p>
        </p:txBody>
      </p:sp>
    </p:spTree>
    <p:extLst>
      <p:ext uri="{BB962C8B-B14F-4D97-AF65-F5344CB8AC3E}">
        <p14:creationId xmlns:p14="http://schemas.microsoft.com/office/powerpoint/2010/main" xmlns="" val="29097937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12</a:t>
            </a:fld>
            <a:endParaRPr lang="en-US" dirty="0"/>
          </a:p>
        </p:txBody>
      </p:sp>
    </p:spTree>
    <p:extLst>
      <p:ext uri="{BB962C8B-B14F-4D97-AF65-F5344CB8AC3E}">
        <p14:creationId xmlns:p14="http://schemas.microsoft.com/office/powerpoint/2010/main" xmlns="" val="29097937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13</a:t>
            </a:fld>
            <a:endParaRPr lang="en-US" dirty="0"/>
          </a:p>
        </p:txBody>
      </p:sp>
    </p:spTree>
    <p:extLst>
      <p:ext uri="{BB962C8B-B14F-4D97-AF65-F5344CB8AC3E}">
        <p14:creationId xmlns:p14="http://schemas.microsoft.com/office/powerpoint/2010/main" xmlns="" val="29097937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14</a:t>
            </a:fld>
            <a:endParaRPr lang="en-US" dirty="0"/>
          </a:p>
        </p:txBody>
      </p:sp>
    </p:spTree>
    <p:extLst>
      <p:ext uri="{BB962C8B-B14F-4D97-AF65-F5344CB8AC3E}">
        <p14:creationId xmlns:p14="http://schemas.microsoft.com/office/powerpoint/2010/main" xmlns="" val="36292923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E7A469F-0EE6-4301-BB95-DEB715F4BB9B}" type="slidenum">
              <a:rPr lang="en-US" smtClean="0"/>
              <a:pPr>
                <a:defRPr/>
              </a:pPr>
              <a:t>15</a:t>
            </a:fld>
            <a:endParaRPr lang="en-US"/>
          </a:p>
        </p:txBody>
      </p:sp>
    </p:spTree>
    <p:extLst>
      <p:ext uri="{BB962C8B-B14F-4D97-AF65-F5344CB8AC3E}">
        <p14:creationId xmlns:p14="http://schemas.microsoft.com/office/powerpoint/2010/main" xmlns="" val="367632087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16</a:t>
            </a:fld>
            <a:endParaRPr lang="en-US" dirty="0"/>
          </a:p>
        </p:txBody>
      </p:sp>
    </p:spTree>
    <p:extLst>
      <p:ext uri="{BB962C8B-B14F-4D97-AF65-F5344CB8AC3E}">
        <p14:creationId xmlns:p14="http://schemas.microsoft.com/office/powerpoint/2010/main" xmlns="" val="225188430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17</a:t>
            </a:fld>
            <a:endParaRPr lang="en-US" dirty="0"/>
          </a:p>
        </p:txBody>
      </p:sp>
    </p:spTree>
    <p:extLst>
      <p:ext uri="{BB962C8B-B14F-4D97-AF65-F5344CB8AC3E}">
        <p14:creationId xmlns:p14="http://schemas.microsoft.com/office/powerpoint/2010/main" xmlns="" val="38961514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18</a:t>
            </a:fld>
            <a:endParaRPr lang="en-US" dirty="0"/>
          </a:p>
        </p:txBody>
      </p:sp>
    </p:spTree>
    <p:extLst>
      <p:ext uri="{BB962C8B-B14F-4D97-AF65-F5344CB8AC3E}">
        <p14:creationId xmlns:p14="http://schemas.microsoft.com/office/powerpoint/2010/main" xmlns="" val="302076243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19</a:t>
            </a:fld>
            <a:endParaRPr lang="en-US" dirty="0"/>
          </a:p>
        </p:txBody>
      </p:sp>
    </p:spTree>
    <p:extLst>
      <p:ext uri="{BB962C8B-B14F-4D97-AF65-F5344CB8AC3E}">
        <p14:creationId xmlns:p14="http://schemas.microsoft.com/office/powerpoint/2010/main" xmlns="" val="26928208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6F60F4-B6EC-42C2-B008-AF9ADA6BCD10}" type="slidenum">
              <a:rPr lang="en-US" smtClean="0"/>
              <a:pPr/>
              <a:t>2</a:t>
            </a:fld>
            <a:endParaRPr lang="en-US" dirty="0"/>
          </a:p>
        </p:txBody>
      </p:sp>
    </p:spTree>
    <p:extLst>
      <p:ext uri="{BB962C8B-B14F-4D97-AF65-F5344CB8AC3E}">
        <p14:creationId xmlns:p14="http://schemas.microsoft.com/office/powerpoint/2010/main" xmlns="" val="25080513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20</a:t>
            </a:fld>
            <a:endParaRPr lang="en-US" dirty="0"/>
          </a:p>
        </p:txBody>
      </p:sp>
    </p:spTree>
    <p:extLst>
      <p:ext uri="{BB962C8B-B14F-4D97-AF65-F5344CB8AC3E}">
        <p14:creationId xmlns:p14="http://schemas.microsoft.com/office/powerpoint/2010/main" xmlns="" val="166518735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21</a:t>
            </a:fld>
            <a:endParaRPr lang="en-US" dirty="0"/>
          </a:p>
        </p:txBody>
      </p:sp>
    </p:spTree>
    <p:extLst>
      <p:ext uri="{BB962C8B-B14F-4D97-AF65-F5344CB8AC3E}">
        <p14:creationId xmlns:p14="http://schemas.microsoft.com/office/powerpoint/2010/main" xmlns="" val="21918499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22</a:t>
            </a:fld>
            <a:endParaRPr lang="en-US" dirty="0"/>
          </a:p>
        </p:txBody>
      </p:sp>
    </p:spTree>
    <p:extLst>
      <p:ext uri="{BB962C8B-B14F-4D97-AF65-F5344CB8AC3E}">
        <p14:creationId xmlns:p14="http://schemas.microsoft.com/office/powerpoint/2010/main" xmlns="" val="336597524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23</a:t>
            </a:fld>
            <a:endParaRPr lang="en-US" dirty="0"/>
          </a:p>
        </p:txBody>
      </p:sp>
    </p:spTree>
    <p:extLst>
      <p:ext uri="{BB962C8B-B14F-4D97-AF65-F5344CB8AC3E}">
        <p14:creationId xmlns:p14="http://schemas.microsoft.com/office/powerpoint/2010/main" xmlns="" val="214093842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24</a:t>
            </a:fld>
            <a:endParaRPr lang="en-US" dirty="0"/>
          </a:p>
        </p:txBody>
      </p:sp>
    </p:spTree>
    <p:extLst>
      <p:ext uri="{BB962C8B-B14F-4D97-AF65-F5344CB8AC3E}">
        <p14:creationId xmlns:p14="http://schemas.microsoft.com/office/powerpoint/2010/main" xmlns="" val="34353958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25</a:t>
            </a:fld>
            <a:endParaRPr lang="en-US" dirty="0"/>
          </a:p>
        </p:txBody>
      </p:sp>
    </p:spTree>
    <p:extLst>
      <p:ext uri="{BB962C8B-B14F-4D97-AF65-F5344CB8AC3E}">
        <p14:creationId xmlns:p14="http://schemas.microsoft.com/office/powerpoint/2010/main" xmlns="" val="260804857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26</a:t>
            </a:fld>
            <a:endParaRPr lang="en-US" dirty="0"/>
          </a:p>
        </p:txBody>
      </p:sp>
    </p:spTree>
    <p:extLst>
      <p:ext uri="{BB962C8B-B14F-4D97-AF65-F5344CB8AC3E}">
        <p14:creationId xmlns:p14="http://schemas.microsoft.com/office/powerpoint/2010/main" xmlns="" val="178433738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27</a:t>
            </a:fld>
            <a:endParaRPr lang="en-US" dirty="0"/>
          </a:p>
        </p:txBody>
      </p:sp>
    </p:spTree>
    <p:extLst>
      <p:ext uri="{BB962C8B-B14F-4D97-AF65-F5344CB8AC3E}">
        <p14:creationId xmlns:p14="http://schemas.microsoft.com/office/powerpoint/2010/main" xmlns="" val="106339278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28</a:t>
            </a:fld>
            <a:endParaRPr lang="en-US" dirty="0"/>
          </a:p>
        </p:txBody>
      </p:sp>
    </p:spTree>
    <p:extLst>
      <p:ext uri="{BB962C8B-B14F-4D97-AF65-F5344CB8AC3E}">
        <p14:creationId xmlns:p14="http://schemas.microsoft.com/office/powerpoint/2010/main" xmlns="" val="391343818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2773172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3</a:t>
            </a:fld>
            <a:endParaRPr lang="en-US" dirty="0"/>
          </a:p>
        </p:txBody>
      </p:sp>
    </p:spTree>
    <p:extLst>
      <p:ext uri="{BB962C8B-B14F-4D97-AF65-F5344CB8AC3E}">
        <p14:creationId xmlns:p14="http://schemas.microsoft.com/office/powerpoint/2010/main" xmlns="" val="36994778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4</a:t>
            </a:fld>
            <a:endParaRPr lang="en-US" dirty="0"/>
          </a:p>
        </p:txBody>
      </p:sp>
    </p:spTree>
    <p:extLst>
      <p:ext uri="{BB962C8B-B14F-4D97-AF65-F5344CB8AC3E}">
        <p14:creationId xmlns:p14="http://schemas.microsoft.com/office/powerpoint/2010/main" xmlns="" val="25437104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5</a:t>
            </a:fld>
            <a:endParaRPr lang="en-US" dirty="0"/>
          </a:p>
        </p:txBody>
      </p:sp>
    </p:spTree>
    <p:extLst>
      <p:ext uri="{BB962C8B-B14F-4D97-AF65-F5344CB8AC3E}">
        <p14:creationId xmlns:p14="http://schemas.microsoft.com/office/powerpoint/2010/main" xmlns="" val="31111029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6</a:t>
            </a:fld>
            <a:endParaRPr lang="en-US" dirty="0"/>
          </a:p>
        </p:txBody>
      </p:sp>
    </p:spTree>
    <p:extLst>
      <p:ext uri="{BB962C8B-B14F-4D97-AF65-F5344CB8AC3E}">
        <p14:creationId xmlns:p14="http://schemas.microsoft.com/office/powerpoint/2010/main" xmlns="" val="31111029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7</a:t>
            </a:fld>
            <a:endParaRPr lang="en-US" dirty="0"/>
          </a:p>
        </p:txBody>
      </p:sp>
    </p:spTree>
    <p:extLst>
      <p:ext uri="{BB962C8B-B14F-4D97-AF65-F5344CB8AC3E}">
        <p14:creationId xmlns:p14="http://schemas.microsoft.com/office/powerpoint/2010/main" xmlns="" val="29097937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8</a:t>
            </a:fld>
            <a:endParaRPr lang="en-US" dirty="0"/>
          </a:p>
        </p:txBody>
      </p:sp>
    </p:spTree>
    <p:extLst>
      <p:ext uri="{BB962C8B-B14F-4D97-AF65-F5344CB8AC3E}">
        <p14:creationId xmlns:p14="http://schemas.microsoft.com/office/powerpoint/2010/main" xmlns="" val="29097937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9</a:t>
            </a:fld>
            <a:endParaRPr lang="en-US" dirty="0"/>
          </a:p>
        </p:txBody>
      </p:sp>
    </p:spTree>
    <p:extLst>
      <p:ext uri="{BB962C8B-B14F-4D97-AF65-F5344CB8AC3E}">
        <p14:creationId xmlns:p14="http://schemas.microsoft.com/office/powerpoint/2010/main" xmlns="" val="290979370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AF064E47-896A-4DFC-B22C-0C4F01C331A5}" type="datetimeFigureOut">
              <a:rPr lang="en-US" smtClean="0"/>
              <a:pPr/>
              <a:t>5/2/2013</a:t>
            </a:fld>
            <a:endParaRPr lang="en-US"/>
          </a:p>
        </p:txBody>
      </p:sp>
      <p:sp>
        <p:nvSpPr>
          <p:cNvPr id="17" name="Footer Placeholder 16"/>
          <p:cNvSpPr>
            <a:spLocks noGrp="1"/>
          </p:cNvSpPr>
          <p:nvPr>
            <p:ph type="ftr" sz="quarter" idx="11"/>
          </p:nvPr>
        </p:nvSpPr>
        <p:spPr>
          <a:xfrm>
            <a:off x="2898648" y="6355080"/>
            <a:ext cx="3474720" cy="365760"/>
          </a:xfr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1A88133E-E25A-4905-BF38-29C512887F77}" type="slidenum">
              <a:rPr lang="en-US" smtClean="0"/>
              <a:pPr/>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124097" y="228600"/>
            <a:ext cx="2711843" cy="3056273"/>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F064E47-896A-4DFC-B22C-0C4F01C331A5}" type="datetimeFigureOut">
              <a:rPr lang="en-US" smtClean="0"/>
              <a:pPr/>
              <a:t>5/2/2013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88133E-E25A-4905-BF38-29C512887F7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F064E47-896A-4DFC-B22C-0C4F01C331A5}" type="datetimeFigureOut">
              <a:rPr lang="en-US" smtClean="0"/>
              <a:pPr/>
              <a:t>5/2/2013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88133E-E25A-4905-BF38-29C512887F77}" type="slidenum">
              <a:rPr lang="en-US" smtClean="0"/>
              <a:pPr/>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AF064E47-896A-4DFC-B22C-0C4F01C331A5}" type="datetimeFigureOut">
              <a:rPr lang="en-US" smtClean="0"/>
              <a:pPr/>
              <a:t>5/2/2013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88133E-E25A-4905-BF38-29C512887F77}"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AF064E47-896A-4DFC-B22C-0C4F01C331A5}" type="datetimeFigureOut">
              <a:rPr lang="en-US" smtClean="0"/>
              <a:pPr/>
              <a:t>5/2/2013</a:t>
            </a:fld>
            <a:endParaRPr lang="en-US"/>
          </a:p>
        </p:txBody>
      </p:sp>
      <p:sp>
        <p:nvSpPr>
          <p:cNvPr id="5" name="Footer Placeholder 4"/>
          <p:cNvSpPr>
            <a:spLocks noGrp="1"/>
          </p:cNvSpPr>
          <p:nvPr>
            <p:ph type="ftr" sz="quarter" idx="11"/>
          </p:nvPr>
        </p:nvSpPr>
        <p:spPr>
          <a:xfrm>
            <a:off x="2898648" y="6355080"/>
            <a:ext cx="3474720" cy="365760"/>
          </a:xfrm>
        </p:spPr>
        <p:txBody>
          <a:bodyPr/>
          <a:lstStyle/>
          <a:p>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1A88133E-E25A-4905-BF38-29C512887F77}" type="slidenum">
              <a:rPr lang="en-US" smtClean="0"/>
              <a:pPr/>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AF064E47-896A-4DFC-B22C-0C4F01C331A5}" type="datetimeFigureOut">
              <a:rPr lang="en-US" smtClean="0"/>
              <a:pPr/>
              <a:t>5/2/2013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88133E-E25A-4905-BF38-29C512887F77}" type="slidenum">
              <a:rPr lang="en-US" smtClean="0"/>
              <a:pPr/>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AF064E47-896A-4DFC-B22C-0C4F01C331A5}" type="datetimeFigureOut">
              <a:rPr lang="en-US" smtClean="0"/>
              <a:pPr/>
              <a:t>5/2/2013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88133E-E25A-4905-BF38-29C512887F77}" type="slidenum">
              <a:rPr lang="en-US" smtClean="0"/>
              <a:pPr/>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F064E47-896A-4DFC-B22C-0C4F01C331A5}" type="datetimeFigureOut">
              <a:rPr lang="en-US" smtClean="0"/>
              <a:pPr/>
              <a:t>5/2/2013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88133E-E25A-4905-BF38-29C512887F77}" type="slidenum">
              <a:rPr lang="en-US" smtClean="0"/>
              <a:pPr/>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064E47-896A-4DFC-B22C-0C4F01C331A5}" type="datetimeFigureOut">
              <a:rPr lang="en-US" smtClean="0"/>
              <a:pPr/>
              <a:t>5/2/2013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88133E-E25A-4905-BF38-29C512887F77}" type="slidenum">
              <a:rPr lang="en-US" smtClean="0"/>
              <a:pPr/>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F064E47-896A-4DFC-B22C-0C4F01C331A5}" type="datetimeFigureOut">
              <a:rPr lang="en-US" smtClean="0"/>
              <a:pPr/>
              <a:t>5/2/2013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88133E-E25A-4905-BF38-29C512887F77}"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F064E47-896A-4DFC-B22C-0C4F01C331A5}" type="datetimeFigureOut">
              <a:rPr lang="en-US" smtClean="0"/>
              <a:pPr/>
              <a:t>5/2/2013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88133E-E25A-4905-BF38-29C512887F77}"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AF064E47-896A-4DFC-B22C-0C4F01C331A5}" type="datetimeFigureOut">
              <a:rPr lang="en-US" smtClean="0"/>
              <a:pPr/>
              <a:t>5/2/2013</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1A88133E-E25A-4905-BF38-29C512887F77}" type="slidenum">
              <a:rPr lang="en-US" smtClean="0"/>
              <a:pPr/>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Part I:  Evolution</a:t>
            </a:r>
            <a:endParaRPr lang="en-US" dirty="0"/>
          </a:p>
        </p:txBody>
      </p:sp>
      <p:sp>
        <p:nvSpPr>
          <p:cNvPr id="3" name="Subtitle 2"/>
          <p:cNvSpPr>
            <a:spLocks noGrp="1"/>
          </p:cNvSpPr>
          <p:nvPr>
            <p:ph type="subTitle" idx="1"/>
          </p:nvPr>
        </p:nvSpPr>
        <p:spPr/>
        <p:txBody>
          <a:bodyPr/>
          <a:lstStyle/>
          <a:p>
            <a:r>
              <a:rPr lang="en-US" dirty="0" smtClean="0"/>
              <a:t>Chapter 1: Defining Public Relations</a:t>
            </a:r>
            <a:endParaRPr lang="en-US" dirty="0"/>
          </a:p>
        </p:txBody>
      </p:sp>
      <p:sp>
        <p:nvSpPr>
          <p:cNvPr id="5" name="Footer Placeholder 1"/>
          <p:cNvSpPr>
            <a:spLocks noGrp="1"/>
          </p:cNvSpPr>
          <p:nvPr>
            <p:ph type="ftr" sz="quarter" idx="11"/>
          </p:nvPr>
        </p:nvSpPr>
        <p:spPr>
          <a:xfrm>
            <a:off x="1371600" y="6356350"/>
            <a:ext cx="6858000" cy="365760"/>
          </a:xfrm>
        </p:spPr>
        <p:txBody>
          <a:bodyPr/>
          <a:lstStyle/>
          <a:p>
            <a:pPr algn="ctr"/>
            <a:r>
              <a:rPr lang="en-US" dirty="0" smtClean="0"/>
              <a:t>Copyright ©2014 by Pearson Education, Inc. </a:t>
            </a:r>
            <a:r>
              <a:rPr lang="en-US" dirty="0" smtClean="0"/>
              <a:t> All </a:t>
            </a:r>
            <a:r>
              <a:rPr lang="en-US" dirty="0" smtClean="0"/>
              <a:t>rights reserved.</a:t>
            </a:r>
            <a:endParaRPr lang="en-US" dirty="0"/>
          </a:p>
        </p:txBody>
      </p:sp>
    </p:spTree>
    <p:extLst>
      <p:ext uri="{BB962C8B-B14F-4D97-AF65-F5344CB8AC3E}">
        <p14:creationId xmlns:p14="http://schemas.microsoft.com/office/powerpoint/2010/main" xmlns="" val="41823159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Planned Process to Influence Public Opinion</a:t>
            </a:r>
            <a:endParaRPr lang="en-US" dirty="0"/>
          </a:p>
        </p:txBody>
      </p:sp>
      <p:sp>
        <p:nvSpPr>
          <p:cNvPr id="4" name="Content Placeholder 3"/>
          <p:cNvSpPr>
            <a:spLocks noGrp="1"/>
          </p:cNvSpPr>
          <p:nvPr>
            <p:ph sz="quarter" idx="1"/>
          </p:nvPr>
        </p:nvSpPr>
        <p:spPr/>
        <p:txBody>
          <a:bodyPr/>
          <a:lstStyle/>
          <a:p>
            <a:r>
              <a:rPr lang="en-US" dirty="0" smtClean="0"/>
              <a:t>Marston’s R-A-C-E</a:t>
            </a:r>
          </a:p>
          <a:p>
            <a:pPr lvl="1"/>
            <a:r>
              <a:rPr lang="en-US" sz="2500" b="1" dirty="0" smtClean="0"/>
              <a:t>R</a:t>
            </a:r>
            <a:r>
              <a:rPr lang="en-US" sz="2500" dirty="0" smtClean="0"/>
              <a:t>esearch-</a:t>
            </a:r>
            <a:r>
              <a:rPr lang="en-US" sz="2400" b="1" dirty="0" smtClean="0"/>
              <a:t>A</a:t>
            </a:r>
            <a:r>
              <a:rPr lang="en-US" sz="2400" dirty="0" smtClean="0"/>
              <a:t>ction-</a:t>
            </a:r>
            <a:r>
              <a:rPr lang="en-US" sz="2400" b="1" dirty="0" smtClean="0"/>
              <a:t>C</a:t>
            </a:r>
            <a:r>
              <a:rPr lang="en-US" sz="2400" dirty="0" smtClean="0"/>
              <a:t>ommunication-</a:t>
            </a:r>
            <a:r>
              <a:rPr lang="en-US" sz="2400" b="1" dirty="0" smtClean="0"/>
              <a:t>E</a:t>
            </a:r>
            <a:r>
              <a:rPr lang="en-US" sz="2400" dirty="0" smtClean="0"/>
              <a:t>valuation</a:t>
            </a:r>
            <a:endParaRPr lang="en-US" sz="2400" dirty="0" smtClean="0"/>
          </a:p>
          <a:p>
            <a:pPr lvl="1"/>
            <a:r>
              <a:rPr lang="en-US" sz="2400" dirty="0" smtClean="0"/>
              <a:t>PR = Performance Recognition</a:t>
            </a:r>
          </a:p>
          <a:p>
            <a:r>
              <a:rPr lang="en-US" dirty="0" err="1" smtClean="0"/>
              <a:t>Crifasi’s</a:t>
            </a:r>
            <a:r>
              <a:rPr lang="en-US" dirty="0" smtClean="0"/>
              <a:t> R-O-S-I-E</a:t>
            </a:r>
          </a:p>
          <a:p>
            <a:pPr marL="274320" lvl="1" indent="0">
              <a:buNone/>
            </a:pPr>
            <a:r>
              <a:rPr lang="en-US" b="1" dirty="0" smtClean="0"/>
              <a:t>R</a:t>
            </a:r>
            <a:r>
              <a:rPr lang="en-US" dirty="0" smtClean="0"/>
              <a:t>esearch-</a:t>
            </a:r>
            <a:r>
              <a:rPr lang="en-US" b="1" dirty="0" smtClean="0"/>
              <a:t>O</a:t>
            </a:r>
            <a:r>
              <a:rPr lang="en-US" dirty="0" smtClean="0"/>
              <a:t>bjectives-</a:t>
            </a:r>
            <a:r>
              <a:rPr lang="en-US" b="1" dirty="0" smtClean="0"/>
              <a:t>S</a:t>
            </a:r>
            <a:r>
              <a:rPr lang="en-US" dirty="0" smtClean="0"/>
              <a:t>trategies-</a:t>
            </a:r>
            <a:r>
              <a:rPr lang="en-US" b="1" dirty="0" smtClean="0"/>
              <a:t>I</a:t>
            </a:r>
            <a:r>
              <a:rPr lang="en-US" dirty="0" smtClean="0"/>
              <a:t>mplementation-</a:t>
            </a:r>
            <a:r>
              <a:rPr lang="en-US" b="1" dirty="0" smtClean="0"/>
              <a:t>E</a:t>
            </a:r>
            <a:r>
              <a:rPr lang="en-US" dirty="0" smtClean="0"/>
              <a:t>valuation</a:t>
            </a:r>
            <a:endParaRPr lang="en-US" b="1" dirty="0" smtClean="0"/>
          </a:p>
          <a:p>
            <a:r>
              <a:rPr lang="en-US" dirty="0" smtClean="0"/>
              <a:t>R-P-I-E</a:t>
            </a:r>
          </a:p>
          <a:p>
            <a:pPr marL="274320" lvl="1" indent="0">
              <a:buNone/>
            </a:pPr>
            <a:r>
              <a:rPr lang="en-US" b="1" dirty="0" smtClean="0"/>
              <a:t>R</a:t>
            </a:r>
            <a:r>
              <a:rPr lang="en-US" dirty="0" smtClean="0"/>
              <a:t>esearch-</a:t>
            </a:r>
            <a:r>
              <a:rPr lang="en-US" b="1" dirty="0" smtClean="0"/>
              <a:t>P</a:t>
            </a:r>
            <a:r>
              <a:rPr lang="en-US" dirty="0" smtClean="0"/>
              <a:t>lanning-</a:t>
            </a:r>
            <a:r>
              <a:rPr lang="en-US" b="1" dirty="0" smtClean="0"/>
              <a:t>I</a:t>
            </a:r>
            <a:r>
              <a:rPr lang="en-US" dirty="0" smtClean="0"/>
              <a:t>mplementation-</a:t>
            </a:r>
            <a:r>
              <a:rPr lang="en-US" b="1" dirty="0" smtClean="0"/>
              <a:t>E</a:t>
            </a:r>
            <a:r>
              <a:rPr lang="en-US" dirty="0" smtClean="0"/>
              <a:t>valuation</a:t>
            </a:r>
            <a:endParaRPr lang="en-US" dirty="0" smtClean="0"/>
          </a:p>
          <a:p>
            <a:r>
              <a:rPr lang="en-US" b="1" dirty="0" smtClean="0"/>
              <a:t>What do the models have in common?  How do they differ?</a:t>
            </a:r>
            <a:endParaRPr lang="en-US" b="1" dirty="0"/>
          </a:p>
          <a:p>
            <a:r>
              <a:rPr lang="en-US" dirty="0" smtClean="0"/>
              <a:t>Management and Action</a:t>
            </a:r>
            <a:endParaRPr lang="en-US" dirty="0"/>
          </a:p>
        </p:txBody>
      </p:sp>
      <p:sp>
        <p:nvSpPr>
          <p:cNvPr id="5" name="Footer Placeholder 1"/>
          <p:cNvSpPr>
            <a:spLocks noGrp="1"/>
          </p:cNvSpPr>
          <p:nvPr>
            <p:ph type="ftr" sz="quarter" idx="11"/>
          </p:nvPr>
        </p:nvSpPr>
        <p:spPr>
          <a:xfrm>
            <a:off x="1371600" y="6356350"/>
            <a:ext cx="6858000" cy="365760"/>
          </a:xfrm>
        </p:spPr>
        <p:txBody>
          <a:bodyPr/>
          <a:lstStyle/>
          <a:p>
            <a:pPr algn="ctr"/>
            <a:r>
              <a:rPr lang="en-US" dirty="0" smtClean="0"/>
              <a:t>Copyright ©2014 by Pearson Education, Inc. </a:t>
            </a:r>
            <a:r>
              <a:rPr lang="en-US" dirty="0" smtClean="0"/>
              <a:t> All </a:t>
            </a:r>
            <a:r>
              <a:rPr lang="en-US" dirty="0" smtClean="0"/>
              <a:t>rights reserved.</a:t>
            </a:r>
            <a:endParaRPr lang="en-US" dirty="0"/>
          </a:p>
        </p:txBody>
      </p:sp>
    </p:spTree>
    <p:extLst>
      <p:ext uri="{BB962C8B-B14F-4D97-AF65-F5344CB8AC3E}">
        <p14:creationId xmlns:p14="http://schemas.microsoft.com/office/powerpoint/2010/main" xmlns="" val="16561467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Planned Process to Influence Public Opinion</a:t>
            </a:r>
            <a:endParaRPr lang="en-US" dirty="0"/>
          </a:p>
        </p:txBody>
      </p:sp>
      <p:sp>
        <p:nvSpPr>
          <p:cNvPr id="4" name="Content Placeholder 3"/>
          <p:cNvSpPr>
            <a:spLocks noGrp="1"/>
          </p:cNvSpPr>
          <p:nvPr>
            <p:ph sz="quarter" idx="1"/>
          </p:nvPr>
        </p:nvSpPr>
        <p:spPr/>
        <p:txBody>
          <a:bodyPr/>
          <a:lstStyle/>
          <a:p>
            <a:r>
              <a:rPr lang="en-US" dirty="0" smtClean="0"/>
              <a:t>Sharpe’s Five Principles</a:t>
            </a:r>
          </a:p>
          <a:p>
            <a:pPr lvl="1"/>
            <a:r>
              <a:rPr lang="en-US" dirty="0" smtClean="0"/>
              <a:t>Honest communication (credibility)</a:t>
            </a:r>
          </a:p>
          <a:p>
            <a:pPr lvl="1"/>
            <a:r>
              <a:rPr lang="en-US" dirty="0" smtClean="0"/>
              <a:t>Openness and consistency of actions (confidence)</a:t>
            </a:r>
          </a:p>
          <a:p>
            <a:pPr lvl="1"/>
            <a:r>
              <a:rPr lang="en-US" dirty="0" smtClean="0"/>
              <a:t>Fairness of actions </a:t>
            </a:r>
            <a:r>
              <a:rPr lang="en-US" dirty="0"/>
              <a:t>(</a:t>
            </a:r>
            <a:r>
              <a:rPr lang="en-US" dirty="0" smtClean="0"/>
              <a:t>reciprocity and goodwill)</a:t>
            </a:r>
          </a:p>
          <a:p>
            <a:pPr lvl="1"/>
            <a:r>
              <a:rPr lang="en-US" dirty="0" smtClean="0"/>
              <a:t>Continuous two-way communication (prevent alienation, build relationships)</a:t>
            </a:r>
          </a:p>
          <a:p>
            <a:pPr lvl="1"/>
            <a:r>
              <a:rPr lang="en-US" dirty="0" smtClean="0"/>
              <a:t>Environmental research and evaluation (determine actions or adjustments needed for social harmony)</a:t>
            </a:r>
          </a:p>
          <a:p>
            <a:r>
              <a:rPr lang="en-US" dirty="0" smtClean="0"/>
              <a:t>Jenny’s description:  “the management of communications between an organization and… its publics”</a:t>
            </a:r>
            <a:endParaRPr lang="en-US" dirty="0"/>
          </a:p>
        </p:txBody>
      </p:sp>
      <p:sp>
        <p:nvSpPr>
          <p:cNvPr id="5" name="Footer Placeholder 1"/>
          <p:cNvSpPr>
            <a:spLocks noGrp="1"/>
          </p:cNvSpPr>
          <p:nvPr>
            <p:ph type="ftr" sz="quarter" idx="11"/>
          </p:nvPr>
        </p:nvSpPr>
        <p:spPr>
          <a:xfrm>
            <a:off x="1371600" y="6356350"/>
            <a:ext cx="6858000" cy="365760"/>
          </a:xfrm>
        </p:spPr>
        <p:txBody>
          <a:bodyPr/>
          <a:lstStyle/>
          <a:p>
            <a:pPr algn="ctr"/>
            <a:r>
              <a:rPr lang="en-US" dirty="0" smtClean="0"/>
              <a:t>Copyright ©2014 by Pearson Education, Inc. </a:t>
            </a:r>
            <a:r>
              <a:rPr lang="en-US" dirty="0" smtClean="0"/>
              <a:t> All </a:t>
            </a:r>
            <a:r>
              <a:rPr lang="en-US" dirty="0" smtClean="0"/>
              <a:t>rights reserved.</a:t>
            </a:r>
            <a:endParaRPr lang="en-US" dirty="0"/>
          </a:p>
        </p:txBody>
      </p:sp>
    </p:spTree>
    <p:extLst>
      <p:ext uri="{BB962C8B-B14F-4D97-AF65-F5344CB8AC3E}">
        <p14:creationId xmlns:p14="http://schemas.microsoft.com/office/powerpoint/2010/main" xmlns="" val="67773908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Public Relations as Management Interpreter</a:t>
            </a:r>
            <a:endParaRPr lang="en-US" dirty="0"/>
          </a:p>
        </p:txBody>
      </p:sp>
      <p:sp>
        <p:nvSpPr>
          <p:cNvPr id="4" name="Content Placeholder 3"/>
          <p:cNvSpPr>
            <a:spLocks noGrp="1"/>
          </p:cNvSpPr>
          <p:nvPr>
            <p:ph sz="quarter" idx="1"/>
          </p:nvPr>
        </p:nvSpPr>
        <p:spPr/>
        <p:txBody>
          <a:bodyPr/>
          <a:lstStyle/>
          <a:p>
            <a:r>
              <a:rPr lang="en-US" dirty="0" smtClean="0"/>
              <a:t>Every organization has public relations</a:t>
            </a:r>
          </a:p>
          <a:p>
            <a:r>
              <a:rPr lang="en-US" dirty="0" smtClean="0"/>
              <a:t>Public relations professionals:</a:t>
            </a:r>
          </a:p>
          <a:p>
            <a:pPr lvl="1"/>
            <a:r>
              <a:rPr lang="en-US" dirty="0" smtClean="0"/>
              <a:t>Interpret philosophies, policies, programs, practices of management to public</a:t>
            </a:r>
          </a:p>
          <a:p>
            <a:pPr lvl="1"/>
            <a:r>
              <a:rPr lang="en-US" dirty="0" smtClean="0"/>
              <a:t>Convey attitudes of public to management</a:t>
            </a:r>
          </a:p>
          <a:p>
            <a:r>
              <a:rPr lang="en-US" dirty="0" smtClean="0"/>
              <a:t>Counsel Management</a:t>
            </a:r>
          </a:p>
          <a:p>
            <a:r>
              <a:rPr lang="en-US" dirty="0" smtClean="0"/>
              <a:t>Advise Management</a:t>
            </a:r>
          </a:p>
          <a:p>
            <a:r>
              <a:rPr lang="en-US" dirty="0" smtClean="0"/>
              <a:t>Recommend Action</a:t>
            </a:r>
            <a:endParaRPr lang="en-US" dirty="0"/>
          </a:p>
          <a:p>
            <a:endParaRPr lang="en-US" dirty="0"/>
          </a:p>
        </p:txBody>
      </p:sp>
      <p:sp>
        <p:nvSpPr>
          <p:cNvPr id="5" name="Footer Placeholder 1"/>
          <p:cNvSpPr>
            <a:spLocks noGrp="1"/>
          </p:cNvSpPr>
          <p:nvPr>
            <p:ph type="ftr" sz="quarter" idx="11"/>
          </p:nvPr>
        </p:nvSpPr>
        <p:spPr>
          <a:xfrm>
            <a:off x="1371600" y="6356350"/>
            <a:ext cx="6858000" cy="365760"/>
          </a:xfrm>
        </p:spPr>
        <p:txBody>
          <a:bodyPr/>
          <a:lstStyle/>
          <a:p>
            <a:pPr algn="ctr"/>
            <a:r>
              <a:rPr lang="en-US" dirty="0" smtClean="0"/>
              <a:t>Copyright ©2014 by Pearson Education, Inc. </a:t>
            </a:r>
            <a:r>
              <a:rPr lang="en-US" dirty="0" smtClean="0"/>
              <a:t> All </a:t>
            </a:r>
            <a:r>
              <a:rPr lang="en-US" dirty="0" smtClean="0"/>
              <a:t>rights reserved.</a:t>
            </a:r>
            <a:endParaRPr lang="en-US" dirty="0"/>
          </a:p>
        </p:txBody>
      </p:sp>
    </p:spTree>
    <p:extLst>
      <p:ext uri="{BB962C8B-B14F-4D97-AF65-F5344CB8AC3E}">
        <p14:creationId xmlns:p14="http://schemas.microsoft.com/office/powerpoint/2010/main" xmlns="" val="293338337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Public Relations as Public Interpreter</a:t>
            </a:r>
            <a:endParaRPr lang="en-US" dirty="0"/>
          </a:p>
        </p:txBody>
      </p:sp>
      <p:sp>
        <p:nvSpPr>
          <p:cNvPr id="4" name="Content Placeholder 3"/>
          <p:cNvSpPr>
            <a:spLocks noGrp="1"/>
          </p:cNvSpPr>
          <p:nvPr>
            <p:ph sz="quarter" idx="1"/>
          </p:nvPr>
        </p:nvSpPr>
        <p:spPr/>
        <p:txBody>
          <a:bodyPr/>
          <a:lstStyle/>
          <a:p>
            <a:r>
              <a:rPr lang="en-US" dirty="0" smtClean="0"/>
              <a:t>Learn about what public really thinks</a:t>
            </a:r>
          </a:p>
          <a:p>
            <a:r>
              <a:rPr lang="en-US" dirty="0" smtClean="0"/>
              <a:t>Let </a:t>
            </a:r>
            <a:r>
              <a:rPr lang="en-US" dirty="0"/>
              <a:t>management know</a:t>
            </a:r>
          </a:p>
          <a:p>
            <a:r>
              <a:rPr lang="en-US" dirty="0" smtClean="0"/>
              <a:t>Examples:</a:t>
            </a:r>
          </a:p>
          <a:p>
            <a:pPr lvl="1"/>
            <a:r>
              <a:rPr lang="en-US" dirty="0" smtClean="0"/>
              <a:t>GM’s </a:t>
            </a:r>
            <a:r>
              <a:rPr lang="en-US" dirty="0" err="1" smtClean="0"/>
              <a:t>Corvair</a:t>
            </a:r>
            <a:r>
              <a:rPr lang="en-US" dirty="0" smtClean="0"/>
              <a:t>, Ralph Nader</a:t>
            </a:r>
          </a:p>
          <a:p>
            <a:pPr lvl="1"/>
            <a:r>
              <a:rPr lang="en-US" dirty="0" smtClean="0"/>
              <a:t>Mobil Oil in the 1970’s</a:t>
            </a:r>
          </a:p>
          <a:p>
            <a:pPr lvl="1"/>
            <a:r>
              <a:rPr lang="en-US" dirty="0" smtClean="0"/>
              <a:t>Hurricane Katrina</a:t>
            </a:r>
          </a:p>
          <a:p>
            <a:pPr lvl="1"/>
            <a:r>
              <a:rPr lang="en-US" dirty="0" smtClean="0"/>
              <a:t>Economic crisis from financial companies</a:t>
            </a:r>
            <a:endParaRPr lang="en-US" dirty="0"/>
          </a:p>
        </p:txBody>
      </p:sp>
      <p:pic>
        <p:nvPicPr>
          <p:cNvPr id="6" name="Content Placeholder 5"/>
          <p:cNvPicPr>
            <a:picLocks noGrp="1" noChangeAspect="1"/>
          </p:cNvPicPr>
          <p:nvPr>
            <p:ph sz="quarter" idx="2"/>
          </p:nvPr>
        </p:nvPicPr>
        <p:blipFill>
          <a:blip r:embed="rId3" cstate="print">
            <a:extLst>
              <a:ext uri="{28A0092B-C50C-407E-A947-70E740481C1C}">
                <a14:useLocalDpi xmlns:a14="http://schemas.microsoft.com/office/drawing/2010/main" xmlns="" val="0"/>
              </a:ext>
            </a:extLst>
          </a:blip>
          <a:stretch>
            <a:fillRect/>
          </a:stretch>
        </p:blipFill>
        <p:spPr>
          <a:xfrm>
            <a:off x="4648200" y="1600200"/>
            <a:ext cx="4041775" cy="3489619"/>
          </a:xfrm>
        </p:spPr>
      </p:pic>
      <p:sp>
        <p:nvSpPr>
          <p:cNvPr id="7" name="Footer Placeholder 1"/>
          <p:cNvSpPr>
            <a:spLocks noGrp="1"/>
          </p:cNvSpPr>
          <p:nvPr>
            <p:ph type="ftr" sz="quarter" idx="11"/>
          </p:nvPr>
        </p:nvSpPr>
        <p:spPr>
          <a:xfrm>
            <a:off x="1371600" y="6356350"/>
            <a:ext cx="6858000" cy="365760"/>
          </a:xfrm>
        </p:spPr>
        <p:txBody>
          <a:bodyPr/>
          <a:lstStyle/>
          <a:p>
            <a:pPr algn="ctr"/>
            <a:r>
              <a:rPr lang="en-US" dirty="0" smtClean="0"/>
              <a:t>Copyright ©2014 by Pearson Education, Inc. </a:t>
            </a:r>
            <a:r>
              <a:rPr lang="en-US" dirty="0" smtClean="0"/>
              <a:t> All </a:t>
            </a:r>
            <a:r>
              <a:rPr lang="en-US" dirty="0" smtClean="0"/>
              <a:t>rights reserved.</a:t>
            </a:r>
            <a:endParaRPr lang="en-US" dirty="0"/>
          </a:p>
        </p:txBody>
      </p:sp>
    </p:spTree>
    <p:extLst>
      <p:ext uri="{BB962C8B-B14F-4D97-AF65-F5344CB8AC3E}">
        <p14:creationId xmlns:p14="http://schemas.microsoft.com/office/powerpoint/2010/main" xmlns="" val="36794636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 Ethics Mini-Case: Firing the Nazi in the House of Dior</a:t>
            </a:r>
            <a:endParaRPr lang="en-US" dirty="0"/>
          </a:p>
        </p:txBody>
      </p:sp>
      <p:sp>
        <p:nvSpPr>
          <p:cNvPr id="5" name="Content Placeholder 4"/>
          <p:cNvSpPr>
            <a:spLocks noGrp="1"/>
          </p:cNvSpPr>
          <p:nvPr>
            <p:ph sz="quarter" idx="1"/>
          </p:nvPr>
        </p:nvSpPr>
        <p:spPr/>
        <p:txBody>
          <a:bodyPr>
            <a:normAutofit/>
          </a:bodyPr>
          <a:lstStyle/>
          <a:p>
            <a:r>
              <a:rPr lang="en-US" dirty="0" smtClean="0"/>
              <a:t>John Galliano asked to leave Dior after anti-Semitic remarks hurt firm credibility (Page 10)</a:t>
            </a:r>
          </a:p>
          <a:p>
            <a:r>
              <a:rPr lang="en-US" dirty="0" smtClean="0"/>
              <a:t>What </a:t>
            </a:r>
            <a:r>
              <a:rPr lang="en-US" dirty="0"/>
              <a:t>other options did Dior have beyond firing Galliano?</a:t>
            </a:r>
          </a:p>
          <a:p>
            <a:r>
              <a:rPr lang="en-US" dirty="0" smtClean="0"/>
              <a:t>Do </a:t>
            </a:r>
            <a:r>
              <a:rPr lang="en-US" dirty="0"/>
              <a:t>you agree with the categorical decision made by </a:t>
            </a:r>
            <a:r>
              <a:rPr lang="en-US" dirty="0" smtClean="0"/>
              <a:t>the House </a:t>
            </a:r>
            <a:r>
              <a:rPr lang="en-US" dirty="0"/>
              <a:t>of Dior?</a:t>
            </a:r>
          </a:p>
        </p:txBody>
      </p:sp>
      <p:pic>
        <p:nvPicPr>
          <p:cNvPr id="7" name="Content Placeholder 6"/>
          <p:cNvPicPr>
            <a:picLocks noGrp="1" noChangeAspect="1"/>
          </p:cNvPicPr>
          <p:nvPr>
            <p:ph sz="quarter" idx="2"/>
          </p:nvPr>
        </p:nvPicPr>
        <p:blipFill>
          <a:blip r:embed="rId3" cstate="print">
            <a:extLst>
              <a:ext uri="{28A0092B-C50C-407E-A947-70E740481C1C}">
                <a14:useLocalDpi xmlns:a14="http://schemas.microsoft.com/office/drawing/2010/main" xmlns="" val="0"/>
              </a:ext>
            </a:extLst>
          </a:blip>
          <a:stretch>
            <a:fillRect/>
          </a:stretch>
        </p:blipFill>
        <p:spPr>
          <a:xfrm>
            <a:off x="4963719" y="1216025"/>
            <a:ext cx="3378986" cy="4937125"/>
          </a:xfrm>
        </p:spPr>
      </p:pic>
      <p:sp>
        <p:nvSpPr>
          <p:cNvPr id="8" name="Rectangle 7"/>
          <p:cNvSpPr/>
          <p:nvPr/>
        </p:nvSpPr>
        <p:spPr>
          <a:xfrm>
            <a:off x="5211761" y="6047601"/>
            <a:ext cx="2941639" cy="276999"/>
          </a:xfrm>
          <a:prstGeom prst="rect">
            <a:avLst/>
          </a:prstGeom>
        </p:spPr>
        <p:txBody>
          <a:bodyPr wrap="none">
            <a:spAutoFit/>
          </a:bodyPr>
          <a:lstStyle/>
          <a:p>
            <a:r>
              <a:rPr lang="en-US" sz="1200" i="1" dirty="0" smtClean="0"/>
              <a:t>Figure 1-4 (Photo</a:t>
            </a:r>
            <a:r>
              <a:rPr lang="en-US" sz="1200" i="1" dirty="0"/>
              <a:t>: MAYA VIDON/EPA/</a:t>
            </a:r>
            <a:r>
              <a:rPr lang="en-US" sz="1200" i="1" dirty="0" err="1"/>
              <a:t>Newscom</a:t>
            </a:r>
            <a:r>
              <a:rPr lang="en-US" sz="1200" i="1" dirty="0"/>
              <a:t>)</a:t>
            </a:r>
            <a:endParaRPr lang="en-US" sz="1200" dirty="0"/>
          </a:p>
        </p:txBody>
      </p:sp>
      <p:sp>
        <p:nvSpPr>
          <p:cNvPr id="9" name="Footer Placeholder 1"/>
          <p:cNvSpPr>
            <a:spLocks noGrp="1"/>
          </p:cNvSpPr>
          <p:nvPr>
            <p:ph type="ftr" sz="quarter" idx="11"/>
          </p:nvPr>
        </p:nvSpPr>
        <p:spPr>
          <a:xfrm>
            <a:off x="1371600" y="6356350"/>
            <a:ext cx="6858000" cy="365760"/>
          </a:xfrm>
        </p:spPr>
        <p:txBody>
          <a:bodyPr/>
          <a:lstStyle/>
          <a:p>
            <a:pPr algn="ctr"/>
            <a:r>
              <a:rPr lang="en-US" dirty="0" smtClean="0"/>
              <a:t>Copyright ©2014 by Pearson Education, Inc. </a:t>
            </a:r>
            <a:r>
              <a:rPr lang="en-US" dirty="0" smtClean="0"/>
              <a:t> All </a:t>
            </a:r>
            <a:r>
              <a:rPr lang="en-US" dirty="0" smtClean="0"/>
              <a:t>rights reserved.</a:t>
            </a:r>
            <a:endParaRPr lang="en-US" dirty="0"/>
          </a:p>
        </p:txBody>
      </p:sp>
    </p:spTree>
    <p:extLst>
      <p:ext uri="{BB962C8B-B14F-4D97-AF65-F5344CB8AC3E}">
        <p14:creationId xmlns:p14="http://schemas.microsoft.com/office/powerpoint/2010/main" xmlns="" val="40204338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a:xfrm rot="10800000" flipH="1" flipV="1">
            <a:off x="609600" y="2057400"/>
            <a:ext cx="8077200" cy="2819400"/>
          </a:xfrm>
        </p:spPr>
        <p:txBody>
          <a:bodyPr/>
          <a:lstStyle/>
          <a:p>
            <a:pPr eaLnBrk="1" fontAlgn="auto" hangingPunct="1">
              <a:spcAft>
                <a:spcPts val="0"/>
              </a:spcAft>
              <a:defRPr/>
            </a:pPr>
            <a:r>
              <a:rPr lang="en-US" sz="3200" b="0" dirty="0" smtClean="0">
                <a:solidFill>
                  <a:schemeClr val="tx1"/>
                </a:solidFill>
                <a:latin typeface="+mn-lt"/>
              </a:rPr>
              <a:t>Can </a:t>
            </a:r>
            <a:r>
              <a:rPr lang="en-US" sz="3200" b="0" dirty="0">
                <a:solidFill>
                  <a:schemeClr val="tx1"/>
                </a:solidFill>
                <a:latin typeface="+mn-lt"/>
              </a:rPr>
              <a:t>you think of </a:t>
            </a:r>
            <a:r>
              <a:rPr lang="en-US" sz="3200" b="0" dirty="0" smtClean="0">
                <a:solidFill>
                  <a:schemeClr val="tx1"/>
                </a:solidFill>
                <a:latin typeface="+mn-lt"/>
              </a:rPr>
              <a:t>a recent case in which an organization was not </a:t>
            </a:r>
            <a:r>
              <a:rPr lang="en-US" sz="3200" b="0" dirty="0">
                <a:solidFill>
                  <a:schemeClr val="tx1"/>
                </a:solidFill>
                <a:latin typeface="+mn-lt"/>
              </a:rPr>
              <a:t>correctly interpreting public views</a:t>
            </a:r>
            <a:r>
              <a:rPr lang="en-US" sz="3200" b="0" dirty="0" smtClean="0">
                <a:solidFill>
                  <a:schemeClr val="tx1"/>
                </a:solidFill>
                <a:latin typeface="+mn-lt"/>
              </a:rPr>
              <a:t>?</a:t>
            </a:r>
            <a:br>
              <a:rPr lang="en-US" sz="3200" b="0" dirty="0" smtClean="0">
                <a:solidFill>
                  <a:schemeClr val="tx1"/>
                </a:solidFill>
                <a:latin typeface="+mn-lt"/>
              </a:rPr>
            </a:br>
            <a:r>
              <a:rPr lang="en-US" sz="3200" b="0" dirty="0" smtClean="0">
                <a:solidFill>
                  <a:schemeClr val="tx1"/>
                </a:solidFill>
                <a:latin typeface="+mn-lt"/>
              </a:rPr>
              <a:t/>
            </a:r>
            <a:br>
              <a:rPr lang="en-US" sz="3200" b="0" dirty="0" smtClean="0">
                <a:solidFill>
                  <a:schemeClr val="tx1"/>
                </a:solidFill>
                <a:latin typeface="+mn-lt"/>
              </a:rPr>
            </a:br>
            <a:r>
              <a:rPr lang="en-US" sz="3200" b="0" dirty="0" smtClean="0">
                <a:solidFill>
                  <a:schemeClr val="tx1"/>
                </a:solidFill>
                <a:latin typeface="+mn-lt"/>
              </a:rPr>
              <a:t>What were the consequences?  </a:t>
            </a:r>
            <a:endParaRPr lang="en-US" sz="3200" b="0" dirty="0">
              <a:solidFill>
                <a:schemeClr val="tx1"/>
              </a:solidFill>
              <a:latin typeface="+mn-lt"/>
            </a:endParaRPr>
          </a:p>
        </p:txBody>
      </p:sp>
      <p:sp>
        <p:nvSpPr>
          <p:cNvPr id="5" name="Rectangle 4"/>
          <p:cNvSpPr/>
          <p:nvPr/>
        </p:nvSpPr>
        <p:spPr>
          <a:xfrm>
            <a:off x="381000" y="457200"/>
            <a:ext cx="8305800" cy="584775"/>
          </a:xfrm>
          <a:prstGeom prst="rect">
            <a:avLst/>
          </a:prstGeom>
        </p:spPr>
        <p:txBody>
          <a:bodyPr>
            <a:spAutoFit/>
          </a:bodyPr>
          <a:lstStyle/>
          <a:p>
            <a:pPr>
              <a:defRPr/>
            </a:pPr>
            <a:r>
              <a:rPr lang="en-US" sz="3200" i="1" dirty="0">
                <a:solidFill>
                  <a:schemeClr val="tx2"/>
                </a:solidFill>
                <a:latin typeface="+mj-lt"/>
                <a:ea typeface="+mj-ea"/>
                <a:cs typeface="+mj-cs"/>
              </a:rPr>
              <a:t>Now it’s your turn……</a:t>
            </a:r>
            <a:endParaRPr lang="en-US" sz="2900" i="1" dirty="0">
              <a:solidFill>
                <a:schemeClr val="tx2"/>
              </a:solidFill>
              <a:latin typeface="+mj-lt"/>
              <a:ea typeface="+mj-ea"/>
              <a:cs typeface="+mj-cs"/>
            </a:endParaRPr>
          </a:p>
        </p:txBody>
      </p:sp>
      <p:sp>
        <p:nvSpPr>
          <p:cNvPr id="6" name="Footer Placeholder 1"/>
          <p:cNvSpPr>
            <a:spLocks noGrp="1"/>
          </p:cNvSpPr>
          <p:nvPr>
            <p:ph type="ftr" sz="quarter" idx="11"/>
          </p:nvPr>
        </p:nvSpPr>
        <p:spPr>
          <a:xfrm>
            <a:off x="1371600" y="6356350"/>
            <a:ext cx="6858000" cy="365760"/>
          </a:xfrm>
        </p:spPr>
        <p:txBody>
          <a:bodyPr/>
          <a:lstStyle/>
          <a:p>
            <a:pPr algn="ctr"/>
            <a:r>
              <a:rPr lang="en-US" dirty="0" smtClean="0"/>
              <a:t>Copyright ©2014 by Pearson Education, Inc. </a:t>
            </a:r>
            <a:r>
              <a:rPr lang="en-US" dirty="0" smtClean="0"/>
              <a:t> All </a:t>
            </a:r>
            <a:r>
              <a:rPr lang="en-US" dirty="0" smtClean="0"/>
              <a:t>rights reserved.</a:t>
            </a:r>
            <a:endParaRPr lang="en-US" dirty="0"/>
          </a:p>
        </p:txBody>
      </p:sp>
    </p:spTree>
    <p:extLst>
      <p:ext uri="{BB962C8B-B14F-4D97-AF65-F5344CB8AC3E}">
        <p14:creationId xmlns:p14="http://schemas.microsoft.com/office/powerpoint/2010/main" xmlns="" val="394797691"/>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77826"/>
                                        </p:tgtEl>
                                        <p:attrNameLst>
                                          <p:attrName>style.visibility</p:attrName>
                                        </p:attrNameLst>
                                      </p:cBhvr>
                                      <p:to>
                                        <p:strVal val="visible"/>
                                      </p:to>
                                    </p:set>
                                    <p:animEffect transition="in" filter="fade">
                                      <p:cBhvr>
                                        <p:cTn id="7" dur="2000"/>
                                        <p:tgtEl>
                                          <p:spTgt spid="778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 2</a:t>
            </a:r>
            <a:endParaRPr lang="en-US" dirty="0"/>
          </a:p>
        </p:txBody>
      </p:sp>
      <p:sp>
        <p:nvSpPr>
          <p:cNvPr id="4" name="Content Placeholder 3"/>
          <p:cNvSpPr>
            <a:spLocks noGrp="1"/>
          </p:cNvSpPr>
          <p:nvPr>
            <p:ph sz="quarter" idx="1"/>
          </p:nvPr>
        </p:nvSpPr>
        <p:spPr/>
        <p:txBody>
          <a:bodyPr/>
          <a:lstStyle/>
          <a:p>
            <a:r>
              <a:rPr lang="en-US" dirty="0"/>
              <a:t>To explore the various publics of public relations, as well as the field’s most prominent functions.</a:t>
            </a:r>
          </a:p>
        </p:txBody>
      </p:sp>
      <p:sp>
        <p:nvSpPr>
          <p:cNvPr id="5" name="Footer Placeholder 1"/>
          <p:cNvSpPr>
            <a:spLocks noGrp="1"/>
          </p:cNvSpPr>
          <p:nvPr>
            <p:ph type="ftr" sz="quarter" idx="11"/>
          </p:nvPr>
        </p:nvSpPr>
        <p:spPr>
          <a:xfrm>
            <a:off x="1371600" y="6356350"/>
            <a:ext cx="6858000" cy="365760"/>
          </a:xfrm>
        </p:spPr>
        <p:txBody>
          <a:bodyPr/>
          <a:lstStyle/>
          <a:p>
            <a:pPr algn="ctr"/>
            <a:r>
              <a:rPr lang="en-US" dirty="0" smtClean="0"/>
              <a:t>Copyright ©2014 by Pearson Education, Inc. </a:t>
            </a:r>
            <a:r>
              <a:rPr lang="en-US" dirty="0" smtClean="0"/>
              <a:t> All </a:t>
            </a:r>
            <a:r>
              <a:rPr lang="en-US" dirty="0" smtClean="0"/>
              <a:t>rights reserved.</a:t>
            </a:r>
            <a:endParaRPr lang="en-US" dirty="0"/>
          </a:p>
        </p:txBody>
      </p:sp>
    </p:spTree>
    <p:extLst>
      <p:ext uri="{BB962C8B-B14F-4D97-AF65-F5344CB8AC3E}">
        <p14:creationId xmlns:p14="http://schemas.microsoft.com/office/powerpoint/2010/main" xmlns="" val="359652158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Publics of Public Relations</a:t>
            </a:r>
            <a:endParaRPr lang="en-US" dirty="0"/>
          </a:p>
        </p:txBody>
      </p:sp>
      <p:sp>
        <p:nvSpPr>
          <p:cNvPr id="4" name="Content Placeholder 3"/>
          <p:cNvSpPr>
            <a:spLocks noGrp="1"/>
          </p:cNvSpPr>
          <p:nvPr>
            <p:ph sz="quarter" idx="1"/>
          </p:nvPr>
        </p:nvSpPr>
        <p:spPr>
          <a:xfrm>
            <a:off x="457200" y="1219200"/>
            <a:ext cx="3048000" cy="4937760"/>
          </a:xfrm>
        </p:spPr>
        <p:txBody>
          <a:bodyPr>
            <a:normAutofit lnSpcReduction="10000"/>
          </a:bodyPr>
          <a:lstStyle/>
          <a:p>
            <a:r>
              <a:rPr lang="en-US" dirty="0" smtClean="0"/>
              <a:t>Public relations should be </a:t>
            </a:r>
            <a:r>
              <a:rPr lang="en-US" i="1" dirty="0" smtClean="0"/>
              <a:t>publics</a:t>
            </a:r>
            <a:r>
              <a:rPr lang="en-US" dirty="0" smtClean="0"/>
              <a:t> relations</a:t>
            </a:r>
          </a:p>
          <a:p>
            <a:r>
              <a:rPr lang="en-US" dirty="0" smtClean="0"/>
              <a:t>Internal and external</a:t>
            </a:r>
          </a:p>
          <a:p>
            <a:r>
              <a:rPr lang="en-US" dirty="0" smtClean="0"/>
              <a:t>Primary, secondary and marginal</a:t>
            </a:r>
          </a:p>
          <a:p>
            <a:r>
              <a:rPr lang="en-US" dirty="0" smtClean="0"/>
              <a:t>Traditional and future</a:t>
            </a:r>
          </a:p>
          <a:p>
            <a:r>
              <a:rPr lang="en-US" dirty="0" smtClean="0"/>
              <a:t>Proponents, opponents and uncommitted</a:t>
            </a:r>
            <a:endParaRPr lang="en-US" dirty="0"/>
          </a:p>
          <a:p>
            <a:endParaRPr lang="en-US" dirty="0"/>
          </a:p>
        </p:txBody>
      </p:sp>
      <p:pic>
        <p:nvPicPr>
          <p:cNvPr id="6" name="Content Placeholder 5"/>
          <p:cNvPicPr>
            <a:picLocks noGrp="1" noChangeAspect="1"/>
          </p:cNvPicPr>
          <p:nvPr>
            <p:ph sz="quarter" idx="2"/>
          </p:nvPr>
        </p:nvPicPr>
        <p:blipFill>
          <a:blip r:embed="rId3" cstate="print">
            <a:extLst>
              <a:ext uri="{28A0092B-C50C-407E-A947-70E740481C1C}">
                <a14:useLocalDpi xmlns:a14="http://schemas.microsoft.com/office/drawing/2010/main" xmlns="" val="0"/>
              </a:ext>
            </a:extLst>
          </a:blip>
          <a:stretch>
            <a:fillRect/>
          </a:stretch>
        </p:blipFill>
        <p:spPr>
          <a:xfrm>
            <a:off x="3670300" y="1219200"/>
            <a:ext cx="5473700" cy="4989802"/>
          </a:xfrm>
        </p:spPr>
      </p:pic>
      <p:sp>
        <p:nvSpPr>
          <p:cNvPr id="7" name="Footer Placeholder 1"/>
          <p:cNvSpPr>
            <a:spLocks noGrp="1"/>
          </p:cNvSpPr>
          <p:nvPr>
            <p:ph type="ftr" sz="quarter" idx="11"/>
          </p:nvPr>
        </p:nvSpPr>
        <p:spPr>
          <a:xfrm>
            <a:off x="1371600" y="6356350"/>
            <a:ext cx="6858000" cy="365760"/>
          </a:xfrm>
        </p:spPr>
        <p:txBody>
          <a:bodyPr/>
          <a:lstStyle/>
          <a:p>
            <a:pPr algn="ctr"/>
            <a:r>
              <a:rPr lang="en-US" dirty="0" smtClean="0"/>
              <a:t>Copyright ©2014 by Pearson Education, Inc. </a:t>
            </a:r>
            <a:r>
              <a:rPr lang="en-US" dirty="0" smtClean="0"/>
              <a:t> All </a:t>
            </a:r>
            <a:r>
              <a:rPr lang="en-US" dirty="0" smtClean="0"/>
              <a:t>rights reserved.</a:t>
            </a:r>
            <a:endParaRPr lang="en-US" dirty="0"/>
          </a:p>
        </p:txBody>
      </p:sp>
    </p:spTree>
    <p:extLst>
      <p:ext uri="{BB962C8B-B14F-4D97-AF65-F5344CB8AC3E}">
        <p14:creationId xmlns:p14="http://schemas.microsoft.com/office/powerpoint/2010/main" xmlns="" val="127043638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Functions of Public Relations</a:t>
            </a:r>
            <a:endParaRPr lang="en-US" dirty="0"/>
          </a:p>
        </p:txBody>
      </p:sp>
      <p:sp>
        <p:nvSpPr>
          <p:cNvPr id="4" name="Content Placeholder 3"/>
          <p:cNvSpPr>
            <a:spLocks noGrp="1"/>
          </p:cNvSpPr>
          <p:nvPr>
            <p:ph sz="quarter" idx="1"/>
          </p:nvPr>
        </p:nvSpPr>
        <p:spPr/>
        <p:txBody>
          <a:bodyPr>
            <a:normAutofit/>
          </a:bodyPr>
          <a:lstStyle/>
          <a:p>
            <a:r>
              <a:rPr lang="en-US" dirty="0" smtClean="0"/>
              <a:t>Writing</a:t>
            </a:r>
          </a:p>
          <a:p>
            <a:r>
              <a:rPr lang="en-US" dirty="0" smtClean="0"/>
              <a:t>Media relations</a:t>
            </a:r>
            <a:endParaRPr lang="en-US" dirty="0"/>
          </a:p>
          <a:p>
            <a:r>
              <a:rPr lang="en-US" dirty="0" smtClean="0"/>
              <a:t>Social </a:t>
            </a:r>
            <a:r>
              <a:rPr lang="en-US" dirty="0"/>
              <a:t>media </a:t>
            </a:r>
            <a:r>
              <a:rPr lang="en-US" dirty="0" smtClean="0"/>
              <a:t>interface</a:t>
            </a:r>
            <a:endParaRPr lang="en-US" dirty="0"/>
          </a:p>
          <a:p>
            <a:r>
              <a:rPr lang="en-US" dirty="0" smtClean="0"/>
              <a:t>Planning</a:t>
            </a:r>
          </a:p>
          <a:p>
            <a:r>
              <a:rPr lang="en-US" dirty="0" smtClean="0"/>
              <a:t>Counseling</a:t>
            </a:r>
          </a:p>
          <a:p>
            <a:r>
              <a:rPr lang="en-US" dirty="0" smtClean="0"/>
              <a:t>Researching</a:t>
            </a:r>
          </a:p>
          <a:p>
            <a:r>
              <a:rPr lang="en-US" dirty="0" smtClean="0"/>
              <a:t>Publicity</a:t>
            </a:r>
          </a:p>
          <a:p>
            <a:r>
              <a:rPr lang="en-US" dirty="0"/>
              <a:t>Marketing </a:t>
            </a:r>
            <a:r>
              <a:rPr lang="en-US" dirty="0" smtClean="0"/>
              <a:t>communications</a:t>
            </a:r>
            <a:endParaRPr lang="en-US" dirty="0"/>
          </a:p>
        </p:txBody>
      </p:sp>
      <p:sp>
        <p:nvSpPr>
          <p:cNvPr id="5" name="Content Placeholder 4"/>
          <p:cNvSpPr>
            <a:spLocks noGrp="1"/>
          </p:cNvSpPr>
          <p:nvPr>
            <p:ph sz="quarter" idx="2"/>
          </p:nvPr>
        </p:nvSpPr>
        <p:spPr/>
        <p:txBody>
          <a:bodyPr>
            <a:normAutofit/>
          </a:bodyPr>
          <a:lstStyle/>
          <a:p>
            <a:r>
              <a:rPr lang="en-US" dirty="0"/>
              <a:t>Community relations</a:t>
            </a:r>
          </a:p>
          <a:p>
            <a:r>
              <a:rPr lang="en-US" dirty="0" smtClean="0"/>
              <a:t>Consumer relations</a:t>
            </a:r>
            <a:endParaRPr lang="en-US" dirty="0"/>
          </a:p>
          <a:p>
            <a:r>
              <a:rPr lang="en-US" dirty="0" smtClean="0"/>
              <a:t>Employee relations</a:t>
            </a:r>
            <a:endParaRPr lang="en-US" dirty="0"/>
          </a:p>
          <a:p>
            <a:r>
              <a:rPr lang="en-US" dirty="0" smtClean="0"/>
              <a:t>Government affairs</a:t>
            </a:r>
          </a:p>
          <a:p>
            <a:r>
              <a:rPr lang="en-US" dirty="0" smtClean="0"/>
              <a:t>Investor relations</a:t>
            </a:r>
          </a:p>
          <a:p>
            <a:r>
              <a:rPr lang="en-US" dirty="0" smtClean="0"/>
              <a:t>Special </a:t>
            </a:r>
            <a:r>
              <a:rPr lang="en-US" dirty="0"/>
              <a:t>publics </a:t>
            </a:r>
            <a:r>
              <a:rPr lang="en-US" dirty="0" smtClean="0"/>
              <a:t>relations</a:t>
            </a:r>
          </a:p>
          <a:p>
            <a:r>
              <a:rPr lang="en-US" dirty="0" smtClean="0"/>
              <a:t>Public </a:t>
            </a:r>
            <a:r>
              <a:rPr lang="en-US" dirty="0"/>
              <a:t>affairs and </a:t>
            </a:r>
            <a:r>
              <a:rPr lang="en-US" dirty="0" smtClean="0"/>
              <a:t>issues</a:t>
            </a:r>
            <a:endParaRPr lang="en-US" dirty="0"/>
          </a:p>
          <a:p>
            <a:r>
              <a:rPr lang="en-US" dirty="0" smtClean="0"/>
              <a:t>Crisis communications</a:t>
            </a:r>
            <a:endParaRPr lang="en-US" dirty="0"/>
          </a:p>
        </p:txBody>
      </p:sp>
      <p:sp>
        <p:nvSpPr>
          <p:cNvPr id="6" name="Footer Placeholder 1"/>
          <p:cNvSpPr>
            <a:spLocks noGrp="1"/>
          </p:cNvSpPr>
          <p:nvPr>
            <p:ph type="ftr" sz="quarter" idx="11"/>
          </p:nvPr>
        </p:nvSpPr>
        <p:spPr>
          <a:xfrm>
            <a:off x="1371600" y="6356350"/>
            <a:ext cx="6858000" cy="365760"/>
          </a:xfrm>
        </p:spPr>
        <p:txBody>
          <a:bodyPr/>
          <a:lstStyle/>
          <a:p>
            <a:pPr algn="ctr"/>
            <a:r>
              <a:rPr lang="en-US" dirty="0" smtClean="0"/>
              <a:t>Copyright ©2014 by Pearson Education, Inc. </a:t>
            </a:r>
            <a:r>
              <a:rPr lang="en-US" dirty="0" smtClean="0"/>
              <a:t> All </a:t>
            </a:r>
            <a:r>
              <a:rPr lang="en-US" dirty="0" smtClean="0"/>
              <a:t>rights reserved.</a:t>
            </a:r>
            <a:endParaRPr lang="en-US" dirty="0"/>
          </a:p>
        </p:txBody>
      </p:sp>
    </p:spTree>
    <p:extLst>
      <p:ext uri="{BB962C8B-B14F-4D97-AF65-F5344CB8AC3E}">
        <p14:creationId xmlns:p14="http://schemas.microsoft.com/office/powerpoint/2010/main" xmlns="" val="34854770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Learning Objective 2 </a:t>
            </a:r>
            <a:br>
              <a:rPr lang="en-US" dirty="0" smtClean="0"/>
            </a:br>
            <a:r>
              <a:rPr lang="en-US" dirty="0" smtClean="0"/>
              <a:t>Discussion Question</a:t>
            </a:r>
            <a:endParaRPr lang="en-US" dirty="0"/>
          </a:p>
        </p:txBody>
      </p:sp>
      <p:sp>
        <p:nvSpPr>
          <p:cNvPr id="4" name="Content Placeholder 3"/>
          <p:cNvSpPr>
            <a:spLocks noGrp="1"/>
          </p:cNvSpPr>
          <p:nvPr>
            <p:ph sz="quarter" idx="1"/>
          </p:nvPr>
        </p:nvSpPr>
        <p:spPr/>
        <p:txBody>
          <a:bodyPr/>
          <a:lstStyle/>
          <a:p>
            <a:pPr marL="0" indent="0">
              <a:buNone/>
            </a:pPr>
            <a:r>
              <a:rPr lang="en-US" dirty="0"/>
              <a:t>If you were the public relations director of </a:t>
            </a:r>
            <a:r>
              <a:rPr lang="en-US" dirty="0" smtClean="0"/>
              <a:t>the local </a:t>
            </a:r>
            <a:r>
              <a:rPr lang="en-US" dirty="0"/>
              <a:t>United Way, whom would you </a:t>
            </a:r>
            <a:r>
              <a:rPr lang="en-US" dirty="0" smtClean="0"/>
              <a:t>consider your </a:t>
            </a:r>
            <a:r>
              <a:rPr lang="en-US" dirty="0"/>
              <a:t>most important “publics” to be?</a:t>
            </a:r>
          </a:p>
        </p:txBody>
      </p:sp>
      <p:pic>
        <p:nvPicPr>
          <p:cNvPr id="5" name="Picture 4"/>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3124200" y="2133600"/>
            <a:ext cx="4513843" cy="4114800"/>
          </a:xfrm>
          <a:prstGeom prst="rect">
            <a:avLst/>
          </a:prstGeom>
        </p:spPr>
      </p:pic>
      <p:sp>
        <p:nvSpPr>
          <p:cNvPr id="6" name="Footer Placeholder 1"/>
          <p:cNvSpPr>
            <a:spLocks noGrp="1"/>
          </p:cNvSpPr>
          <p:nvPr>
            <p:ph type="ftr" sz="quarter" idx="11"/>
          </p:nvPr>
        </p:nvSpPr>
        <p:spPr>
          <a:xfrm>
            <a:off x="1371600" y="6356350"/>
            <a:ext cx="6858000" cy="365760"/>
          </a:xfrm>
        </p:spPr>
        <p:txBody>
          <a:bodyPr/>
          <a:lstStyle/>
          <a:p>
            <a:pPr algn="ctr"/>
            <a:r>
              <a:rPr lang="en-US" dirty="0" smtClean="0"/>
              <a:t>Copyright ©2014 by Pearson Education, Inc. </a:t>
            </a:r>
            <a:r>
              <a:rPr lang="en-US" dirty="0" smtClean="0"/>
              <a:t> All </a:t>
            </a:r>
            <a:r>
              <a:rPr lang="en-US" dirty="0" smtClean="0"/>
              <a:t>rights reserved.</a:t>
            </a:r>
            <a:endParaRPr lang="en-US" dirty="0"/>
          </a:p>
        </p:txBody>
      </p:sp>
    </p:spTree>
    <p:extLst>
      <p:ext uri="{BB962C8B-B14F-4D97-AF65-F5344CB8AC3E}">
        <p14:creationId xmlns:p14="http://schemas.microsoft.com/office/powerpoint/2010/main" xmlns="" val="11331910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Objectives</a:t>
            </a:r>
            <a:endParaRPr lang="en-US" dirty="0"/>
          </a:p>
        </p:txBody>
      </p:sp>
      <p:sp>
        <p:nvSpPr>
          <p:cNvPr id="4" name="Content Placeholder 3"/>
          <p:cNvSpPr>
            <a:spLocks noGrp="1"/>
          </p:cNvSpPr>
          <p:nvPr>
            <p:ph sz="quarter" idx="1"/>
          </p:nvPr>
        </p:nvSpPr>
        <p:spPr/>
        <p:txBody>
          <a:bodyPr>
            <a:normAutofit/>
          </a:bodyPr>
          <a:lstStyle/>
          <a:p>
            <a:r>
              <a:rPr lang="en-US" dirty="0" smtClean="0"/>
              <a:t>To define </a:t>
            </a:r>
            <a:r>
              <a:rPr lang="en-US" dirty="0"/>
              <a:t>the practice of public relations </a:t>
            </a:r>
            <a:r>
              <a:rPr lang="en-US" dirty="0" smtClean="0"/>
              <a:t>and underscore </a:t>
            </a:r>
            <a:r>
              <a:rPr lang="en-US" dirty="0"/>
              <a:t>its importance as a valuable </a:t>
            </a:r>
            <a:r>
              <a:rPr lang="en-US" dirty="0" smtClean="0"/>
              <a:t>and powerful </a:t>
            </a:r>
            <a:r>
              <a:rPr lang="en-US" dirty="0"/>
              <a:t>societal force in the 21st century.</a:t>
            </a:r>
          </a:p>
          <a:p>
            <a:r>
              <a:rPr lang="en-US" dirty="0" smtClean="0"/>
              <a:t>To </a:t>
            </a:r>
            <a:r>
              <a:rPr lang="en-US" dirty="0"/>
              <a:t>explore the various publics of public </a:t>
            </a:r>
            <a:r>
              <a:rPr lang="en-US" dirty="0" smtClean="0"/>
              <a:t>relations, as </a:t>
            </a:r>
            <a:r>
              <a:rPr lang="en-US" dirty="0"/>
              <a:t>well as the field’s most prominent functions.</a:t>
            </a:r>
          </a:p>
          <a:p>
            <a:r>
              <a:rPr lang="en-US" dirty="0" smtClean="0"/>
              <a:t>To </a:t>
            </a:r>
            <a:r>
              <a:rPr lang="en-US" dirty="0"/>
              <a:t>underscore the ethical nature of the field and </a:t>
            </a:r>
            <a:r>
              <a:rPr lang="en-US" dirty="0" smtClean="0"/>
              <a:t>to reject </a:t>
            </a:r>
            <a:r>
              <a:rPr lang="en-US" dirty="0"/>
              <a:t>the notion that public relations </a:t>
            </a:r>
            <a:r>
              <a:rPr lang="en-US" dirty="0" smtClean="0"/>
              <a:t>practitioners are </a:t>
            </a:r>
            <a:r>
              <a:rPr lang="en-US" dirty="0"/>
              <a:t>employed in the practice of “spin.”</a:t>
            </a:r>
          </a:p>
          <a:p>
            <a:r>
              <a:rPr lang="en-US" dirty="0" smtClean="0"/>
              <a:t>To </a:t>
            </a:r>
            <a:r>
              <a:rPr lang="en-US" dirty="0"/>
              <a:t>examine the </a:t>
            </a:r>
            <a:r>
              <a:rPr lang="en-US" dirty="0" smtClean="0"/>
              <a:t>requisites - both </a:t>
            </a:r>
            <a:r>
              <a:rPr lang="en-US" dirty="0"/>
              <a:t>technical </a:t>
            </a:r>
            <a:r>
              <a:rPr lang="en-US" dirty="0" smtClean="0"/>
              <a:t>and attitudinal -  that </a:t>
            </a:r>
            <a:r>
              <a:rPr lang="en-US" dirty="0"/>
              <a:t>constitute an effective </a:t>
            </a:r>
            <a:r>
              <a:rPr lang="en-US" dirty="0" smtClean="0"/>
              <a:t>public relations</a:t>
            </a:r>
            <a:r>
              <a:rPr lang="en-US" dirty="0"/>
              <a:t> </a:t>
            </a:r>
            <a:r>
              <a:rPr lang="en-US" dirty="0" smtClean="0"/>
              <a:t>professional</a:t>
            </a:r>
            <a:r>
              <a:rPr lang="en-US" dirty="0"/>
              <a:t>.</a:t>
            </a:r>
          </a:p>
        </p:txBody>
      </p:sp>
      <p:sp>
        <p:nvSpPr>
          <p:cNvPr id="5" name="Footer Placeholder 1"/>
          <p:cNvSpPr>
            <a:spLocks noGrp="1"/>
          </p:cNvSpPr>
          <p:nvPr>
            <p:ph type="ftr" sz="quarter" idx="11"/>
          </p:nvPr>
        </p:nvSpPr>
        <p:spPr>
          <a:xfrm>
            <a:off x="1371600" y="6356350"/>
            <a:ext cx="6858000" cy="365760"/>
          </a:xfrm>
        </p:spPr>
        <p:txBody>
          <a:bodyPr/>
          <a:lstStyle/>
          <a:p>
            <a:pPr algn="ctr"/>
            <a:r>
              <a:rPr lang="en-US" dirty="0" smtClean="0"/>
              <a:t>Copyright ©2014 by Pearson Education, Inc. </a:t>
            </a:r>
            <a:r>
              <a:rPr lang="en-US" dirty="0" smtClean="0"/>
              <a:t> All </a:t>
            </a:r>
            <a:r>
              <a:rPr lang="en-US" dirty="0" smtClean="0"/>
              <a:t>rights reserved.</a:t>
            </a:r>
            <a:endParaRPr lang="en-US" dirty="0"/>
          </a:p>
        </p:txBody>
      </p:sp>
    </p:spTree>
    <p:extLst>
      <p:ext uri="{BB962C8B-B14F-4D97-AF65-F5344CB8AC3E}">
        <p14:creationId xmlns:p14="http://schemas.microsoft.com/office/powerpoint/2010/main" xmlns="" val="275784344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 3</a:t>
            </a:r>
            <a:endParaRPr lang="en-US" dirty="0"/>
          </a:p>
        </p:txBody>
      </p:sp>
      <p:sp>
        <p:nvSpPr>
          <p:cNvPr id="4" name="Content Placeholder 3"/>
          <p:cNvSpPr>
            <a:spLocks noGrp="1"/>
          </p:cNvSpPr>
          <p:nvPr>
            <p:ph sz="quarter" idx="1"/>
          </p:nvPr>
        </p:nvSpPr>
        <p:spPr/>
        <p:txBody>
          <a:bodyPr/>
          <a:lstStyle/>
          <a:p>
            <a:r>
              <a:rPr lang="en-US" dirty="0"/>
              <a:t>To underscore the ethical nature of the field and to reject the notion that public relations practitioners are employed in the practice of “spin.”</a:t>
            </a:r>
          </a:p>
        </p:txBody>
      </p:sp>
      <p:sp>
        <p:nvSpPr>
          <p:cNvPr id="5" name="Footer Placeholder 1"/>
          <p:cNvSpPr>
            <a:spLocks noGrp="1"/>
          </p:cNvSpPr>
          <p:nvPr>
            <p:ph type="ftr" sz="quarter" idx="11"/>
          </p:nvPr>
        </p:nvSpPr>
        <p:spPr>
          <a:xfrm>
            <a:off x="1371600" y="6356350"/>
            <a:ext cx="6858000" cy="365760"/>
          </a:xfrm>
        </p:spPr>
        <p:txBody>
          <a:bodyPr/>
          <a:lstStyle/>
          <a:p>
            <a:pPr algn="ctr"/>
            <a:r>
              <a:rPr lang="en-US" dirty="0" smtClean="0"/>
              <a:t>Copyright ©2014 by Pearson Education, Inc. </a:t>
            </a:r>
            <a:r>
              <a:rPr lang="en-US" dirty="0" smtClean="0"/>
              <a:t> All </a:t>
            </a:r>
            <a:r>
              <a:rPr lang="en-US" dirty="0" smtClean="0"/>
              <a:t>rights reserved.</a:t>
            </a:r>
            <a:endParaRPr lang="en-US" dirty="0"/>
          </a:p>
        </p:txBody>
      </p:sp>
    </p:spTree>
    <p:extLst>
      <p:ext uri="{BB962C8B-B14F-4D97-AF65-F5344CB8AC3E}">
        <p14:creationId xmlns:p14="http://schemas.microsoft.com/office/powerpoint/2010/main" xmlns="" val="32818106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Sin of Spin</a:t>
            </a:r>
            <a:endParaRPr lang="en-US" dirty="0"/>
          </a:p>
        </p:txBody>
      </p:sp>
      <p:sp>
        <p:nvSpPr>
          <p:cNvPr id="4" name="Content Placeholder 3"/>
          <p:cNvSpPr>
            <a:spLocks noGrp="1"/>
          </p:cNvSpPr>
          <p:nvPr>
            <p:ph sz="quarter" idx="1"/>
          </p:nvPr>
        </p:nvSpPr>
        <p:spPr/>
        <p:txBody>
          <a:bodyPr>
            <a:normAutofit/>
          </a:bodyPr>
          <a:lstStyle/>
          <a:p>
            <a:r>
              <a:rPr lang="en-US" dirty="0" smtClean="0"/>
              <a:t>Spin ≠ Public Relations</a:t>
            </a:r>
          </a:p>
          <a:p>
            <a:r>
              <a:rPr lang="en-US" dirty="0" smtClean="0"/>
              <a:t>Mild:  Interpret issue to sway public opinion (e.g. positive slant on negative story)</a:t>
            </a:r>
          </a:p>
          <a:p>
            <a:r>
              <a:rPr lang="en-US" dirty="0" smtClean="0"/>
              <a:t>Virulent:  Confusing, distorting, or obfuscating the issue or Lying</a:t>
            </a:r>
          </a:p>
          <a:p>
            <a:r>
              <a:rPr lang="en-US" dirty="0" smtClean="0"/>
              <a:t>Antithetical to proper practice of Public Relations</a:t>
            </a:r>
          </a:p>
          <a:p>
            <a:endParaRPr lang="en-US" dirty="0" smtClean="0"/>
          </a:p>
          <a:p>
            <a:r>
              <a:rPr lang="en-US" dirty="0" smtClean="0"/>
              <a:t>Public relations cardinal rule:  </a:t>
            </a:r>
            <a:r>
              <a:rPr lang="en-US" i="1" dirty="0" smtClean="0"/>
              <a:t>Never, ever lie.</a:t>
            </a:r>
          </a:p>
        </p:txBody>
      </p:sp>
      <p:sp>
        <p:nvSpPr>
          <p:cNvPr id="5" name="Footer Placeholder 1"/>
          <p:cNvSpPr>
            <a:spLocks noGrp="1"/>
          </p:cNvSpPr>
          <p:nvPr>
            <p:ph type="ftr" sz="quarter" idx="11"/>
          </p:nvPr>
        </p:nvSpPr>
        <p:spPr>
          <a:xfrm>
            <a:off x="1371600" y="6356350"/>
            <a:ext cx="6858000" cy="365760"/>
          </a:xfrm>
        </p:spPr>
        <p:txBody>
          <a:bodyPr/>
          <a:lstStyle/>
          <a:p>
            <a:pPr algn="ctr"/>
            <a:r>
              <a:rPr lang="en-US" dirty="0" smtClean="0"/>
              <a:t>Copyright ©2014 by Pearson Education, Inc. </a:t>
            </a:r>
            <a:r>
              <a:rPr lang="en-US" dirty="0" smtClean="0"/>
              <a:t> All </a:t>
            </a:r>
            <a:r>
              <a:rPr lang="en-US" dirty="0" smtClean="0"/>
              <a:t>rights reserved.</a:t>
            </a:r>
            <a:endParaRPr lang="en-US" dirty="0"/>
          </a:p>
        </p:txBody>
      </p:sp>
    </p:spTree>
    <p:extLst>
      <p:ext uri="{BB962C8B-B14F-4D97-AF65-F5344CB8AC3E}">
        <p14:creationId xmlns:p14="http://schemas.microsoft.com/office/powerpoint/2010/main" xmlns="" val="243827156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Learning Objective 3 </a:t>
            </a:r>
            <a:br>
              <a:rPr lang="en-US" dirty="0" smtClean="0"/>
            </a:br>
            <a:r>
              <a:rPr lang="en-US" dirty="0" smtClean="0"/>
              <a:t>Discussion Question</a:t>
            </a:r>
            <a:endParaRPr lang="en-US" dirty="0"/>
          </a:p>
        </p:txBody>
      </p:sp>
      <p:sp>
        <p:nvSpPr>
          <p:cNvPr id="4" name="Content Placeholder 3"/>
          <p:cNvSpPr>
            <a:spLocks noGrp="1"/>
          </p:cNvSpPr>
          <p:nvPr>
            <p:ph sz="quarter" idx="1"/>
          </p:nvPr>
        </p:nvSpPr>
        <p:spPr/>
        <p:txBody>
          <a:bodyPr/>
          <a:lstStyle/>
          <a:p>
            <a:pPr marL="0" indent="0">
              <a:buNone/>
            </a:pPr>
            <a:r>
              <a:rPr lang="en-US" dirty="0"/>
              <a:t>How do professional public relations </a:t>
            </a:r>
            <a:r>
              <a:rPr lang="en-US" dirty="0" smtClean="0"/>
              <a:t>people regard </a:t>
            </a:r>
            <a:r>
              <a:rPr lang="en-US" dirty="0"/>
              <a:t>the aspect of “spin” as part of </a:t>
            </a:r>
            <a:r>
              <a:rPr lang="en-US" dirty="0" smtClean="0"/>
              <a:t>what they </a:t>
            </a:r>
            <a:r>
              <a:rPr lang="en-US" dirty="0"/>
              <a:t>do?</a:t>
            </a:r>
          </a:p>
        </p:txBody>
      </p:sp>
      <p:sp>
        <p:nvSpPr>
          <p:cNvPr id="5" name="Footer Placeholder 1"/>
          <p:cNvSpPr>
            <a:spLocks noGrp="1"/>
          </p:cNvSpPr>
          <p:nvPr>
            <p:ph type="ftr" sz="quarter" idx="11"/>
          </p:nvPr>
        </p:nvSpPr>
        <p:spPr>
          <a:xfrm>
            <a:off x="1371600" y="6356350"/>
            <a:ext cx="6858000" cy="365760"/>
          </a:xfrm>
        </p:spPr>
        <p:txBody>
          <a:bodyPr/>
          <a:lstStyle/>
          <a:p>
            <a:pPr algn="ctr"/>
            <a:r>
              <a:rPr lang="en-US" dirty="0" smtClean="0"/>
              <a:t>Copyright ©2014 by Pearson Education, Inc. </a:t>
            </a:r>
            <a:r>
              <a:rPr lang="en-US" dirty="0" smtClean="0"/>
              <a:t> All </a:t>
            </a:r>
            <a:r>
              <a:rPr lang="en-US" dirty="0" smtClean="0"/>
              <a:t>rights reserved.</a:t>
            </a:r>
            <a:endParaRPr lang="en-US" dirty="0"/>
          </a:p>
        </p:txBody>
      </p:sp>
    </p:spTree>
    <p:extLst>
      <p:ext uri="{BB962C8B-B14F-4D97-AF65-F5344CB8AC3E}">
        <p14:creationId xmlns:p14="http://schemas.microsoft.com/office/powerpoint/2010/main" xmlns="" val="12117444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 4</a:t>
            </a:r>
            <a:endParaRPr lang="en-US" dirty="0"/>
          </a:p>
        </p:txBody>
      </p:sp>
      <p:sp>
        <p:nvSpPr>
          <p:cNvPr id="4" name="Content Placeholder 3"/>
          <p:cNvSpPr>
            <a:spLocks noGrp="1"/>
          </p:cNvSpPr>
          <p:nvPr>
            <p:ph sz="quarter" idx="1"/>
          </p:nvPr>
        </p:nvSpPr>
        <p:spPr/>
        <p:txBody>
          <a:bodyPr/>
          <a:lstStyle/>
          <a:p>
            <a:r>
              <a:rPr lang="en-US" dirty="0"/>
              <a:t>To examine the requisites - both technical and attitudinal -  that constitute an effective public relations professional.</a:t>
            </a:r>
          </a:p>
        </p:txBody>
      </p:sp>
      <p:sp>
        <p:nvSpPr>
          <p:cNvPr id="5" name="Footer Placeholder 1"/>
          <p:cNvSpPr>
            <a:spLocks noGrp="1"/>
          </p:cNvSpPr>
          <p:nvPr>
            <p:ph type="ftr" sz="quarter" idx="11"/>
          </p:nvPr>
        </p:nvSpPr>
        <p:spPr>
          <a:xfrm>
            <a:off x="1371600" y="6356350"/>
            <a:ext cx="6858000" cy="365760"/>
          </a:xfrm>
        </p:spPr>
        <p:txBody>
          <a:bodyPr/>
          <a:lstStyle/>
          <a:p>
            <a:pPr algn="ctr"/>
            <a:r>
              <a:rPr lang="en-US" dirty="0" smtClean="0"/>
              <a:t>Copyright ©2014 by Pearson Education, Inc. </a:t>
            </a:r>
            <a:r>
              <a:rPr lang="en-US" dirty="0" smtClean="0"/>
              <a:t> All </a:t>
            </a:r>
            <a:r>
              <a:rPr lang="en-US" dirty="0" smtClean="0"/>
              <a:t>rights reserved.</a:t>
            </a:r>
            <a:endParaRPr lang="en-US" dirty="0"/>
          </a:p>
        </p:txBody>
      </p:sp>
    </p:spTree>
    <p:extLst>
      <p:ext uri="{BB962C8B-B14F-4D97-AF65-F5344CB8AC3E}">
        <p14:creationId xmlns:p14="http://schemas.microsoft.com/office/powerpoint/2010/main" xmlns="" val="177180767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Seven Areas </a:t>
            </a:r>
            <a:r>
              <a:rPr lang="en-US" dirty="0" smtClean="0">
                <a:sym typeface="Wingdings" pitchFamily="2" charset="2"/>
              </a:rPr>
              <a:t> Successful PR Career</a:t>
            </a:r>
            <a:endParaRPr lang="en-US" dirty="0"/>
          </a:p>
        </p:txBody>
      </p:sp>
      <p:sp>
        <p:nvSpPr>
          <p:cNvPr id="4" name="Content Placeholder 3"/>
          <p:cNvSpPr>
            <a:spLocks noGrp="1"/>
          </p:cNvSpPr>
          <p:nvPr>
            <p:ph sz="quarter" idx="1"/>
          </p:nvPr>
        </p:nvSpPr>
        <p:spPr/>
        <p:txBody>
          <a:bodyPr/>
          <a:lstStyle/>
          <a:p>
            <a:r>
              <a:rPr lang="en-US" dirty="0" smtClean="0"/>
              <a:t>Diversity </a:t>
            </a:r>
            <a:r>
              <a:rPr lang="en-US" dirty="0"/>
              <a:t>of experience</a:t>
            </a:r>
          </a:p>
          <a:p>
            <a:r>
              <a:rPr lang="en-US" dirty="0" smtClean="0"/>
              <a:t>Performance</a:t>
            </a:r>
            <a:endParaRPr lang="en-US" dirty="0"/>
          </a:p>
          <a:p>
            <a:r>
              <a:rPr lang="en-US" dirty="0" smtClean="0"/>
              <a:t>Communications </a:t>
            </a:r>
            <a:r>
              <a:rPr lang="en-US" dirty="0"/>
              <a:t>skills</a:t>
            </a:r>
          </a:p>
          <a:p>
            <a:r>
              <a:rPr lang="en-US" dirty="0" smtClean="0"/>
              <a:t>Relationship </a:t>
            </a:r>
            <a:r>
              <a:rPr lang="en-US" dirty="0"/>
              <a:t>building</a:t>
            </a:r>
          </a:p>
          <a:p>
            <a:r>
              <a:rPr lang="en-US" dirty="0" smtClean="0"/>
              <a:t>Proactivity </a:t>
            </a:r>
            <a:r>
              <a:rPr lang="en-US" dirty="0"/>
              <a:t>and passion</a:t>
            </a:r>
          </a:p>
          <a:p>
            <a:r>
              <a:rPr lang="en-US" dirty="0" err="1" smtClean="0"/>
              <a:t>Teamliness</a:t>
            </a:r>
            <a:endParaRPr lang="en-US" dirty="0"/>
          </a:p>
          <a:p>
            <a:r>
              <a:rPr lang="en-US" dirty="0" smtClean="0"/>
              <a:t>Intangibles</a:t>
            </a:r>
            <a:r>
              <a:rPr lang="en-US" dirty="0"/>
              <a:t>, such as personality, likeability, and </a:t>
            </a:r>
            <a:r>
              <a:rPr lang="en-US" dirty="0" smtClean="0"/>
              <a:t>chemistry</a:t>
            </a:r>
            <a:endParaRPr lang="en-US" dirty="0"/>
          </a:p>
        </p:txBody>
      </p:sp>
      <p:sp>
        <p:nvSpPr>
          <p:cNvPr id="5" name="Footer Placeholder 1"/>
          <p:cNvSpPr>
            <a:spLocks noGrp="1"/>
          </p:cNvSpPr>
          <p:nvPr>
            <p:ph type="ftr" sz="quarter" idx="11"/>
          </p:nvPr>
        </p:nvSpPr>
        <p:spPr>
          <a:xfrm>
            <a:off x="1371600" y="6356350"/>
            <a:ext cx="6858000" cy="365760"/>
          </a:xfrm>
        </p:spPr>
        <p:txBody>
          <a:bodyPr/>
          <a:lstStyle/>
          <a:p>
            <a:pPr algn="ctr"/>
            <a:r>
              <a:rPr lang="en-US" dirty="0" smtClean="0"/>
              <a:t>Copyright ©2014 by Pearson Education, Inc. </a:t>
            </a:r>
            <a:r>
              <a:rPr lang="en-US" dirty="0" smtClean="0"/>
              <a:t> All </a:t>
            </a:r>
            <a:r>
              <a:rPr lang="en-US" dirty="0" smtClean="0"/>
              <a:t>rights reserved.</a:t>
            </a:r>
            <a:endParaRPr lang="en-US" dirty="0"/>
          </a:p>
        </p:txBody>
      </p:sp>
    </p:spTree>
    <p:extLst>
      <p:ext uri="{BB962C8B-B14F-4D97-AF65-F5344CB8AC3E}">
        <p14:creationId xmlns:p14="http://schemas.microsoft.com/office/powerpoint/2010/main" xmlns="" val="197900803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Desired Technical Skills</a:t>
            </a:r>
            <a:endParaRPr lang="en-US" dirty="0"/>
          </a:p>
        </p:txBody>
      </p:sp>
      <p:sp>
        <p:nvSpPr>
          <p:cNvPr id="4" name="Content Placeholder 3"/>
          <p:cNvSpPr>
            <a:spLocks noGrp="1"/>
          </p:cNvSpPr>
          <p:nvPr>
            <p:ph sz="quarter" idx="1"/>
          </p:nvPr>
        </p:nvSpPr>
        <p:spPr/>
        <p:txBody>
          <a:bodyPr>
            <a:normAutofit/>
          </a:bodyPr>
          <a:lstStyle/>
          <a:p>
            <a:r>
              <a:rPr lang="en-US" dirty="0" smtClean="0"/>
              <a:t>Knowledge </a:t>
            </a:r>
            <a:r>
              <a:rPr lang="en-US" dirty="0"/>
              <a:t>of the field. </a:t>
            </a:r>
            <a:endParaRPr lang="en-US" dirty="0" smtClean="0"/>
          </a:p>
          <a:p>
            <a:r>
              <a:rPr lang="en-US" dirty="0" smtClean="0"/>
              <a:t>Communications </a:t>
            </a:r>
            <a:r>
              <a:rPr lang="en-US" dirty="0"/>
              <a:t>knowledge. </a:t>
            </a:r>
            <a:endParaRPr lang="en-US" dirty="0" smtClean="0"/>
          </a:p>
          <a:p>
            <a:r>
              <a:rPr lang="en-US" dirty="0" smtClean="0"/>
              <a:t>Technological </a:t>
            </a:r>
            <a:r>
              <a:rPr lang="en-US" dirty="0"/>
              <a:t>knowledge. </a:t>
            </a:r>
            <a:endParaRPr lang="en-US" dirty="0" smtClean="0"/>
          </a:p>
          <a:p>
            <a:r>
              <a:rPr lang="en-US" dirty="0" smtClean="0"/>
              <a:t>Current </a:t>
            </a:r>
            <a:r>
              <a:rPr lang="en-US" dirty="0"/>
              <a:t>events knowledge. </a:t>
            </a:r>
            <a:endParaRPr lang="en-US" dirty="0" smtClean="0"/>
          </a:p>
          <a:p>
            <a:r>
              <a:rPr lang="en-US" dirty="0" smtClean="0"/>
              <a:t>Business </a:t>
            </a:r>
            <a:r>
              <a:rPr lang="en-US" dirty="0"/>
              <a:t>knowledge. </a:t>
            </a:r>
            <a:endParaRPr lang="en-US" dirty="0" smtClean="0"/>
          </a:p>
          <a:p>
            <a:r>
              <a:rPr lang="en-US" dirty="0" smtClean="0"/>
              <a:t>Management </a:t>
            </a:r>
            <a:r>
              <a:rPr lang="en-US" dirty="0"/>
              <a:t>knowledge. </a:t>
            </a:r>
          </a:p>
        </p:txBody>
      </p:sp>
      <p:sp>
        <p:nvSpPr>
          <p:cNvPr id="5" name="Footer Placeholder 1"/>
          <p:cNvSpPr>
            <a:spLocks noGrp="1"/>
          </p:cNvSpPr>
          <p:nvPr>
            <p:ph type="ftr" sz="quarter" idx="11"/>
          </p:nvPr>
        </p:nvSpPr>
        <p:spPr>
          <a:xfrm>
            <a:off x="1371600" y="6356350"/>
            <a:ext cx="6858000" cy="365760"/>
          </a:xfrm>
        </p:spPr>
        <p:txBody>
          <a:bodyPr/>
          <a:lstStyle/>
          <a:p>
            <a:pPr algn="ctr"/>
            <a:r>
              <a:rPr lang="en-US" dirty="0" smtClean="0"/>
              <a:t>Copyright ©2014 by Pearson Education, Inc. </a:t>
            </a:r>
            <a:r>
              <a:rPr lang="en-US" dirty="0" smtClean="0"/>
              <a:t> All </a:t>
            </a:r>
            <a:r>
              <a:rPr lang="en-US" dirty="0" smtClean="0"/>
              <a:t>rights reserved.</a:t>
            </a:r>
            <a:endParaRPr lang="en-US" dirty="0"/>
          </a:p>
        </p:txBody>
      </p:sp>
    </p:spTree>
    <p:extLst>
      <p:ext uri="{BB962C8B-B14F-4D97-AF65-F5344CB8AC3E}">
        <p14:creationId xmlns:p14="http://schemas.microsoft.com/office/powerpoint/2010/main" xmlns="" val="279358461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Desired Attitudinal Requisites</a:t>
            </a:r>
            <a:endParaRPr lang="en-US" dirty="0"/>
          </a:p>
        </p:txBody>
      </p:sp>
      <p:sp>
        <p:nvSpPr>
          <p:cNvPr id="4" name="Content Placeholder 3"/>
          <p:cNvSpPr>
            <a:spLocks noGrp="1"/>
          </p:cNvSpPr>
          <p:nvPr>
            <p:ph sz="quarter" idx="1"/>
          </p:nvPr>
        </p:nvSpPr>
        <p:spPr/>
        <p:txBody>
          <a:bodyPr>
            <a:normAutofit/>
          </a:bodyPr>
          <a:lstStyle/>
          <a:p>
            <a:r>
              <a:rPr lang="en-US" dirty="0" smtClean="0"/>
              <a:t>Pro communications. </a:t>
            </a:r>
          </a:p>
          <a:p>
            <a:r>
              <a:rPr lang="en-US" dirty="0" smtClean="0"/>
              <a:t>Advocacy. </a:t>
            </a:r>
          </a:p>
          <a:p>
            <a:r>
              <a:rPr lang="en-US" dirty="0" smtClean="0"/>
              <a:t>Counseling orientation. </a:t>
            </a:r>
          </a:p>
          <a:p>
            <a:r>
              <a:rPr lang="en-US" dirty="0" smtClean="0"/>
              <a:t>Ethics. </a:t>
            </a:r>
          </a:p>
          <a:p>
            <a:r>
              <a:rPr lang="en-US" dirty="0" smtClean="0"/>
              <a:t>Willingness to take risks. </a:t>
            </a:r>
          </a:p>
          <a:p>
            <a:r>
              <a:rPr lang="en-US" dirty="0" smtClean="0"/>
              <a:t>Positive outlook. </a:t>
            </a:r>
            <a:endParaRPr lang="en-US" dirty="0"/>
          </a:p>
        </p:txBody>
      </p:sp>
      <p:sp>
        <p:nvSpPr>
          <p:cNvPr id="5" name="Footer Placeholder 1"/>
          <p:cNvSpPr>
            <a:spLocks noGrp="1"/>
          </p:cNvSpPr>
          <p:nvPr>
            <p:ph type="ftr" sz="quarter" idx="11"/>
          </p:nvPr>
        </p:nvSpPr>
        <p:spPr>
          <a:xfrm>
            <a:off x="1371600" y="6356350"/>
            <a:ext cx="6858000" cy="365760"/>
          </a:xfrm>
        </p:spPr>
        <p:txBody>
          <a:bodyPr/>
          <a:lstStyle/>
          <a:p>
            <a:pPr algn="ctr"/>
            <a:r>
              <a:rPr lang="en-US" dirty="0" smtClean="0"/>
              <a:t>Copyright ©2014 by Pearson Education, Inc. </a:t>
            </a:r>
            <a:r>
              <a:rPr lang="en-US" dirty="0" smtClean="0"/>
              <a:t> All </a:t>
            </a:r>
            <a:r>
              <a:rPr lang="en-US" dirty="0" smtClean="0"/>
              <a:t>rights reserved.</a:t>
            </a:r>
            <a:endParaRPr lang="en-US" dirty="0"/>
          </a:p>
        </p:txBody>
      </p:sp>
    </p:spTree>
    <p:extLst>
      <p:ext uri="{BB962C8B-B14F-4D97-AF65-F5344CB8AC3E}">
        <p14:creationId xmlns:p14="http://schemas.microsoft.com/office/powerpoint/2010/main" xmlns="" val="393386278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Learning Objective 4</a:t>
            </a:r>
            <a:br>
              <a:rPr lang="en-US" dirty="0" smtClean="0"/>
            </a:br>
            <a:r>
              <a:rPr lang="en-US" dirty="0" smtClean="0"/>
              <a:t>Discussion Question</a:t>
            </a:r>
            <a:endParaRPr lang="en-US" dirty="0"/>
          </a:p>
        </p:txBody>
      </p:sp>
      <p:sp>
        <p:nvSpPr>
          <p:cNvPr id="4" name="Content Placeholder 3"/>
          <p:cNvSpPr>
            <a:spLocks noGrp="1"/>
          </p:cNvSpPr>
          <p:nvPr>
            <p:ph sz="quarter" idx="1"/>
          </p:nvPr>
        </p:nvSpPr>
        <p:spPr/>
        <p:txBody>
          <a:bodyPr/>
          <a:lstStyle/>
          <a:p>
            <a:pPr marL="0" indent="0">
              <a:buNone/>
            </a:pPr>
            <a:r>
              <a:rPr lang="en-US" dirty="0"/>
              <a:t>What are the technical and attitudinal </a:t>
            </a:r>
            <a:r>
              <a:rPr lang="en-US" dirty="0" smtClean="0"/>
              <a:t>requisites most </a:t>
            </a:r>
            <a:r>
              <a:rPr lang="en-US" dirty="0"/>
              <a:t>important for public relations success?</a:t>
            </a:r>
          </a:p>
        </p:txBody>
      </p:sp>
      <p:sp>
        <p:nvSpPr>
          <p:cNvPr id="5" name="Footer Placeholder 1"/>
          <p:cNvSpPr>
            <a:spLocks noGrp="1"/>
          </p:cNvSpPr>
          <p:nvPr>
            <p:ph type="ftr" sz="quarter" idx="11"/>
          </p:nvPr>
        </p:nvSpPr>
        <p:spPr>
          <a:xfrm>
            <a:off x="1371600" y="6356350"/>
            <a:ext cx="6858000" cy="365760"/>
          </a:xfrm>
        </p:spPr>
        <p:txBody>
          <a:bodyPr/>
          <a:lstStyle/>
          <a:p>
            <a:pPr algn="ctr"/>
            <a:r>
              <a:rPr lang="en-US" dirty="0" smtClean="0"/>
              <a:t>Copyright ©2014 by Pearson Education, Inc. </a:t>
            </a:r>
            <a:r>
              <a:rPr lang="en-US" dirty="0" smtClean="0"/>
              <a:t> All </a:t>
            </a:r>
            <a:r>
              <a:rPr lang="en-US" dirty="0" smtClean="0"/>
              <a:t>rights reserved.</a:t>
            </a:r>
            <a:endParaRPr lang="en-US" dirty="0"/>
          </a:p>
        </p:txBody>
      </p:sp>
    </p:spTree>
    <p:extLst>
      <p:ext uri="{BB962C8B-B14F-4D97-AF65-F5344CB8AC3E}">
        <p14:creationId xmlns:p14="http://schemas.microsoft.com/office/powerpoint/2010/main" xmlns="" val="16111500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Case Study: BP’s Loose Lips Sink Credibility Ship</a:t>
            </a:r>
            <a:endParaRPr lang="en-US" dirty="0"/>
          </a:p>
        </p:txBody>
      </p:sp>
      <p:sp>
        <p:nvSpPr>
          <p:cNvPr id="5" name="Content Placeholder 4"/>
          <p:cNvSpPr>
            <a:spLocks noGrp="1"/>
          </p:cNvSpPr>
          <p:nvPr>
            <p:ph sz="quarter" idx="1"/>
          </p:nvPr>
        </p:nvSpPr>
        <p:spPr/>
        <p:txBody>
          <a:bodyPr>
            <a:normAutofit fontScale="92500"/>
          </a:bodyPr>
          <a:lstStyle/>
          <a:p>
            <a:r>
              <a:rPr lang="en-US" dirty="0" smtClean="0"/>
              <a:t>Page 18</a:t>
            </a:r>
          </a:p>
          <a:p>
            <a:r>
              <a:rPr lang="en-US" dirty="0" smtClean="0"/>
              <a:t>How </a:t>
            </a:r>
            <a:r>
              <a:rPr lang="en-US" dirty="0"/>
              <a:t>would you assess BP’s response to the Gulf </a:t>
            </a:r>
            <a:r>
              <a:rPr lang="en-US"/>
              <a:t>of </a:t>
            </a:r>
            <a:r>
              <a:rPr lang="en-US" smtClean="0"/>
              <a:t>Mexico oil </a:t>
            </a:r>
            <a:r>
              <a:rPr lang="en-US" dirty="0"/>
              <a:t>spill?</a:t>
            </a:r>
          </a:p>
          <a:p>
            <a:r>
              <a:rPr lang="en-US" dirty="0" smtClean="0"/>
              <a:t>How </a:t>
            </a:r>
            <a:r>
              <a:rPr lang="en-US" dirty="0"/>
              <a:t>could BP have prevented the damage done by its </a:t>
            </a:r>
            <a:r>
              <a:rPr lang="en-US" dirty="0" smtClean="0"/>
              <a:t>CEO spokesperson?</a:t>
            </a:r>
          </a:p>
          <a:p>
            <a:r>
              <a:rPr lang="en-US" dirty="0"/>
              <a:t>Had you been advising Hayward, what would you </a:t>
            </a:r>
            <a:r>
              <a:rPr lang="en-US" dirty="0" smtClean="0"/>
              <a:t>have suggested </a:t>
            </a:r>
            <a:r>
              <a:rPr lang="en-US" dirty="0"/>
              <a:t>he say in response to the questions he </a:t>
            </a:r>
            <a:r>
              <a:rPr lang="en-US" dirty="0" smtClean="0"/>
              <a:t>was asked</a:t>
            </a:r>
            <a:r>
              <a:rPr lang="en-US" dirty="0"/>
              <a:t>?</a:t>
            </a:r>
          </a:p>
        </p:txBody>
      </p:sp>
      <p:pic>
        <p:nvPicPr>
          <p:cNvPr id="7" name="Content Placeholder 6"/>
          <p:cNvPicPr>
            <a:picLocks noGrp="1" noChangeAspect="1"/>
          </p:cNvPicPr>
          <p:nvPr>
            <p:ph sz="quarter" idx="2"/>
          </p:nvPr>
        </p:nvPicPr>
        <p:blipFill>
          <a:blip r:embed="rId3" cstate="print">
            <a:extLst>
              <a:ext uri="{28A0092B-C50C-407E-A947-70E740481C1C}">
                <a14:useLocalDpi xmlns:a14="http://schemas.microsoft.com/office/drawing/2010/main" xmlns="" val="0"/>
              </a:ext>
            </a:extLst>
          </a:blip>
          <a:stretch>
            <a:fillRect/>
          </a:stretch>
        </p:blipFill>
        <p:spPr>
          <a:xfrm>
            <a:off x="4632325" y="2309834"/>
            <a:ext cx="4041775" cy="2749506"/>
          </a:xfrm>
        </p:spPr>
      </p:pic>
      <p:sp>
        <p:nvSpPr>
          <p:cNvPr id="8" name="Rectangle 7"/>
          <p:cNvSpPr/>
          <p:nvPr/>
        </p:nvSpPr>
        <p:spPr>
          <a:xfrm>
            <a:off x="5638800" y="5054488"/>
            <a:ext cx="1847878" cy="276999"/>
          </a:xfrm>
          <a:prstGeom prst="rect">
            <a:avLst/>
          </a:prstGeom>
        </p:spPr>
        <p:txBody>
          <a:bodyPr wrap="none">
            <a:spAutoFit/>
          </a:bodyPr>
          <a:lstStyle/>
          <a:p>
            <a:r>
              <a:rPr lang="en-US" sz="1200" i="1" dirty="0" smtClean="0"/>
              <a:t>Figure 1-6 (Photo</a:t>
            </a:r>
            <a:r>
              <a:rPr lang="en-US" sz="1200" i="1" dirty="0"/>
              <a:t>: </a:t>
            </a:r>
            <a:r>
              <a:rPr lang="en-US" sz="1200" i="1" dirty="0" err="1"/>
              <a:t>Newscom</a:t>
            </a:r>
            <a:r>
              <a:rPr lang="en-US" sz="1200" i="1" dirty="0"/>
              <a:t>)</a:t>
            </a:r>
            <a:endParaRPr lang="en-US" sz="1200" dirty="0"/>
          </a:p>
        </p:txBody>
      </p:sp>
      <p:sp>
        <p:nvSpPr>
          <p:cNvPr id="9" name="Footer Placeholder 1"/>
          <p:cNvSpPr>
            <a:spLocks noGrp="1"/>
          </p:cNvSpPr>
          <p:nvPr>
            <p:ph type="ftr" sz="quarter" idx="11"/>
          </p:nvPr>
        </p:nvSpPr>
        <p:spPr>
          <a:xfrm>
            <a:off x="1371600" y="6356350"/>
            <a:ext cx="6858000" cy="365760"/>
          </a:xfrm>
        </p:spPr>
        <p:txBody>
          <a:bodyPr/>
          <a:lstStyle/>
          <a:p>
            <a:pPr algn="ctr"/>
            <a:r>
              <a:rPr lang="en-US" dirty="0" smtClean="0"/>
              <a:t>Copyright ©2014 by Pearson Education, Inc. </a:t>
            </a:r>
            <a:r>
              <a:rPr lang="en-US" dirty="0" smtClean="0"/>
              <a:t> All </a:t>
            </a:r>
            <a:r>
              <a:rPr lang="en-US" dirty="0" smtClean="0"/>
              <a:t>rights reserved.</a:t>
            </a:r>
            <a:endParaRPr lang="en-US" dirty="0"/>
          </a:p>
        </p:txBody>
      </p:sp>
    </p:spTree>
    <p:extLst>
      <p:ext uri="{BB962C8B-B14F-4D97-AF65-F5344CB8AC3E}">
        <p14:creationId xmlns:p14="http://schemas.microsoft.com/office/powerpoint/2010/main" xmlns="" val="114596978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106" name="Picture 1"/>
          <p:cNvPicPr>
            <a:picLocks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685800" y="1295400"/>
            <a:ext cx="8118475" cy="26479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7107" name="Rectangle 2"/>
          <p:cNvSpPr>
            <a:spLocks/>
          </p:cNvSpPr>
          <p:nvPr/>
        </p:nvSpPr>
        <p:spPr bwMode="auto">
          <a:xfrm>
            <a:off x="1143000" y="4114800"/>
            <a:ext cx="7708900" cy="1003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5400">
                <a:solidFill>
                  <a:srgbClr val="000000"/>
                </a:solidFill>
                <a:miter lim="800000"/>
                <a:headEnd/>
                <a:tailEnd/>
              </a14:hiddenLine>
            </a:ext>
          </a:extLst>
        </p:spPr>
        <p:txBody>
          <a:bodyPr lIns="0" tIns="0" rIns="40639" bIns="0" anchor="ctr"/>
          <a:lstStyle/>
          <a:p>
            <a:pPr marL="39688" algn="ctr"/>
            <a:r>
              <a:rPr lang="en-US" sz="1600" dirty="0">
                <a:solidFill>
                  <a:schemeClr val="tx1"/>
                </a:solidFill>
                <a:ea typeface="MS PGothic" pitchFamily="34" charset="-128"/>
              </a:rPr>
              <a:t>All rights reserved. No part of this publication may be reproduced, stored in a retrieval system, or transmitted, in any form or by any means, electronic, mechanical, photocopying, recording, or otherwise, without the prior written permission of the publisher. Printed in the United States of America.</a:t>
            </a:r>
          </a:p>
        </p:txBody>
      </p:sp>
      <p:sp>
        <p:nvSpPr>
          <p:cNvPr id="84995" name="Rectangle 3"/>
          <p:cNvSpPr>
            <a:spLocks/>
          </p:cNvSpPr>
          <p:nvPr/>
        </p:nvSpPr>
        <p:spPr bwMode="auto">
          <a:xfrm>
            <a:off x="1065213" y="4983163"/>
            <a:ext cx="7645400" cy="660400"/>
          </a:xfrm>
          <a:prstGeom prst="rect">
            <a:avLst/>
          </a:prstGeom>
          <a:noFill/>
          <a:ln>
            <a:noFill/>
          </a:ln>
          <a:extLst/>
        </p:spPr>
        <p:txBody>
          <a:bodyPr lIns="0" tIns="0" rIns="40639" bIns="0" anchor="b"/>
          <a:lstStyle/>
          <a:p>
            <a:pPr marL="39688" algn="ctr">
              <a:defRPr/>
            </a:pPr>
            <a:r>
              <a:rPr lang="en-US" dirty="0" smtClean="0">
                <a:effectLst>
                  <a:outerShdw blurRad="38100" dist="38100" dir="2700000" algn="tl">
                    <a:srgbClr val="C0C0C0"/>
                  </a:outerShdw>
                </a:effectLst>
                <a:latin typeface="Tahoma" pitchFamily="34" charset="0"/>
                <a:ea typeface="MS PGothic" pitchFamily="34" charset="-128"/>
                <a:sym typeface="Tahoma" pitchFamily="34" charset="0"/>
              </a:rPr>
              <a:t>Copyright ©2014 by Pearson Education, Inc. All rights reserved.</a:t>
            </a:r>
            <a:endParaRPr lang="en-US" sz="1800" dirty="0">
              <a:solidFill>
                <a:schemeClr val="tx1"/>
              </a:solidFill>
              <a:effectLst>
                <a:outerShdw blurRad="38100" dist="38100" dir="2700000" algn="tl">
                  <a:srgbClr val="C0C0C0"/>
                </a:outerShdw>
              </a:effectLst>
              <a:latin typeface="Tahoma" pitchFamily="34" charset="0"/>
              <a:ea typeface="MS PGothic" pitchFamily="34" charset="-128"/>
              <a:sym typeface="Tahoma" pitchFamily="34" charset="0"/>
            </a:endParaRPr>
          </a:p>
        </p:txBody>
      </p:sp>
      <p:sp>
        <p:nvSpPr>
          <p:cNvPr id="2" name="Footer Placeholder 1"/>
          <p:cNvSpPr>
            <a:spLocks noGrp="1"/>
          </p:cNvSpPr>
          <p:nvPr>
            <p:ph type="ftr" sz="quarter" idx="11"/>
          </p:nvPr>
        </p:nvSpPr>
        <p:spPr>
          <a:xfrm>
            <a:off x="1371600" y="6356350"/>
            <a:ext cx="6858000" cy="365760"/>
          </a:xfrm>
        </p:spPr>
        <p:txBody>
          <a:bodyPr/>
          <a:lstStyle/>
          <a:p>
            <a:pPr algn="ctr"/>
            <a:r>
              <a:rPr lang="en-US" dirty="0" smtClean="0"/>
              <a:t>Copyright ©2014 by Pearson Education, Inc. </a:t>
            </a:r>
            <a:r>
              <a:rPr lang="en-US" dirty="0" smtClean="0"/>
              <a:t> All </a:t>
            </a:r>
            <a:r>
              <a:rPr lang="en-US" dirty="0" smtClean="0"/>
              <a:t>rights reserved.</a:t>
            </a:r>
            <a:endParaRPr lang="en-US" dirty="0"/>
          </a:p>
        </p:txBody>
      </p:sp>
    </p:spTree>
    <p:extLst>
      <p:ext uri="{BB962C8B-B14F-4D97-AF65-F5344CB8AC3E}">
        <p14:creationId xmlns:p14="http://schemas.microsoft.com/office/powerpoint/2010/main" xmlns="" val="806637927"/>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Opening Example: Bin Laden’s Public Relations Concerns</a:t>
            </a:r>
            <a:endParaRPr lang="en-US" dirty="0"/>
          </a:p>
        </p:txBody>
      </p:sp>
      <p:sp>
        <p:nvSpPr>
          <p:cNvPr id="5" name="Content Placeholder 4"/>
          <p:cNvSpPr>
            <a:spLocks noGrp="1"/>
          </p:cNvSpPr>
          <p:nvPr>
            <p:ph sz="quarter" idx="1"/>
          </p:nvPr>
        </p:nvSpPr>
        <p:spPr/>
        <p:txBody>
          <a:bodyPr>
            <a:normAutofit/>
          </a:bodyPr>
          <a:lstStyle/>
          <a:p>
            <a:r>
              <a:rPr lang="en-US" dirty="0" smtClean="0"/>
              <a:t>Improve news media coverage </a:t>
            </a:r>
          </a:p>
          <a:p>
            <a:r>
              <a:rPr lang="en-US" dirty="0" smtClean="0"/>
              <a:t>The accuracy of his </a:t>
            </a:r>
            <a:r>
              <a:rPr lang="en-US" dirty="0"/>
              <a:t>place in </a:t>
            </a:r>
            <a:r>
              <a:rPr lang="en-US" dirty="0" smtClean="0"/>
              <a:t>history</a:t>
            </a:r>
          </a:p>
          <a:p>
            <a:r>
              <a:rPr lang="en-US" dirty="0" smtClean="0"/>
              <a:t>Al </a:t>
            </a:r>
            <a:r>
              <a:rPr lang="en-US" dirty="0"/>
              <a:t>Qaeda’s image </a:t>
            </a:r>
            <a:r>
              <a:rPr lang="en-US" dirty="0" smtClean="0"/>
              <a:t>(contemplated name change with religious ring)</a:t>
            </a:r>
            <a:endParaRPr lang="en-US" dirty="0"/>
          </a:p>
          <a:p>
            <a:r>
              <a:rPr lang="en-US" dirty="0" smtClean="0"/>
              <a:t>Al </a:t>
            </a:r>
            <a:r>
              <a:rPr lang="en-US" dirty="0"/>
              <a:t>Qaeda attacks on Muslims in Muslim </a:t>
            </a:r>
            <a:r>
              <a:rPr lang="en-US" dirty="0" smtClean="0"/>
              <a:t>countries</a:t>
            </a:r>
            <a:endParaRPr lang="en-US" dirty="0"/>
          </a:p>
        </p:txBody>
      </p:sp>
      <p:pic>
        <p:nvPicPr>
          <p:cNvPr id="9" name="Content Placeholder 8"/>
          <p:cNvPicPr>
            <a:picLocks noGrp="1" noChangeAspect="1"/>
          </p:cNvPicPr>
          <p:nvPr>
            <p:ph sz="quarter" idx="2"/>
          </p:nvPr>
        </p:nvPicPr>
        <p:blipFill>
          <a:blip r:embed="rId3" cstate="print">
            <a:extLst>
              <a:ext uri="{28A0092B-C50C-407E-A947-70E740481C1C}">
                <a14:useLocalDpi xmlns:a14="http://schemas.microsoft.com/office/drawing/2010/main" xmlns="" val="0"/>
              </a:ext>
            </a:extLst>
          </a:blip>
          <a:stretch>
            <a:fillRect/>
          </a:stretch>
        </p:blipFill>
        <p:spPr>
          <a:xfrm>
            <a:off x="4632325" y="1318584"/>
            <a:ext cx="4041775" cy="4732007"/>
          </a:xfrm>
        </p:spPr>
      </p:pic>
      <p:sp>
        <p:nvSpPr>
          <p:cNvPr id="6" name="Footer Placeholder 1"/>
          <p:cNvSpPr>
            <a:spLocks noGrp="1"/>
          </p:cNvSpPr>
          <p:nvPr>
            <p:ph type="ftr" sz="quarter" idx="11"/>
          </p:nvPr>
        </p:nvSpPr>
        <p:spPr>
          <a:xfrm>
            <a:off x="1371600" y="6356350"/>
            <a:ext cx="6858000" cy="365760"/>
          </a:xfrm>
        </p:spPr>
        <p:txBody>
          <a:bodyPr/>
          <a:lstStyle/>
          <a:p>
            <a:pPr algn="ctr"/>
            <a:r>
              <a:rPr lang="en-US" dirty="0" smtClean="0"/>
              <a:t>Copyright ©2014 by Pearson Education, Inc. </a:t>
            </a:r>
            <a:r>
              <a:rPr lang="en-US" dirty="0" smtClean="0"/>
              <a:t> All </a:t>
            </a:r>
            <a:r>
              <a:rPr lang="en-US" dirty="0" smtClean="0"/>
              <a:t>rights reserved.</a:t>
            </a:r>
            <a:endParaRPr lang="en-US" dirty="0"/>
          </a:p>
        </p:txBody>
      </p:sp>
    </p:spTree>
    <p:extLst>
      <p:ext uri="{BB962C8B-B14F-4D97-AF65-F5344CB8AC3E}">
        <p14:creationId xmlns:p14="http://schemas.microsoft.com/office/powerpoint/2010/main" xmlns="" val="3585813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 1</a:t>
            </a:r>
            <a:endParaRPr lang="en-US" dirty="0"/>
          </a:p>
        </p:txBody>
      </p:sp>
      <p:sp>
        <p:nvSpPr>
          <p:cNvPr id="4" name="Content Placeholder 3"/>
          <p:cNvSpPr>
            <a:spLocks noGrp="1"/>
          </p:cNvSpPr>
          <p:nvPr>
            <p:ph sz="quarter" idx="1"/>
          </p:nvPr>
        </p:nvSpPr>
        <p:spPr/>
        <p:txBody>
          <a:bodyPr/>
          <a:lstStyle/>
          <a:p>
            <a:r>
              <a:rPr lang="en-US" dirty="0"/>
              <a:t>To define the practice of public relations and underscore its importance as a valuable and powerful societal force in the 21st century.</a:t>
            </a:r>
          </a:p>
        </p:txBody>
      </p:sp>
      <p:sp>
        <p:nvSpPr>
          <p:cNvPr id="5" name="Footer Placeholder 1"/>
          <p:cNvSpPr>
            <a:spLocks noGrp="1"/>
          </p:cNvSpPr>
          <p:nvPr>
            <p:ph type="ftr" sz="quarter" idx="11"/>
          </p:nvPr>
        </p:nvSpPr>
        <p:spPr>
          <a:xfrm>
            <a:off x="1371600" y="6356350"/>
            <a:ext cx="6858000" cy="365760"/>
          </a:xfrm>
        </p:spPr>
        <p:txBody>
          <a:bodyPr/>
          <a:lstStyle/>
          <a:p>
            <a:pPr algn="ctr"/>
            <a:r>
              <a:rPr lang="en-US" dirty="0" smtClean="0"/>
              <a:t>Copyright ©2014 by Pearson Education, Inc. </a:t>
            </a:r>
            <a:r>
              <a:rPr lang="en-US" dirty="0" smtClean="0"/>
              <a:t> All </a:t>
            </a:r>
            <a:r>
              <a:rPr lang="en-US" dirty="0" smtClean="0"/>
              <a:t>rights reserved.</a:t>
            </a:r>
            <a:endParaRPr lang="en-US" dirty="0"/>
          </a:p>
        </p:txBody>
      </p:sp>
    </p:spTree>
    <p:extLst>
      <p:ext uri="{BB962C8B-B14F-4D97-AF65-F5344CB8AC3E}">
        <p14:creationId xmlns:p14="http://schemas.microsoft.com/office/powerpoint/2010/main" xmlns="" val="11832847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Prominence of Public Relations</a:t>
            </a:r>
            <a:endParaRPr lang="en-US" dirty="0"/>
          </a:p>
        </p:txBody>
      </p:sp>
      <p:sp>
        <p:nvSpPr>
          <p:cNvPr id="4" name="Content Placeholder 3"/>
          <p:cNvSpPr>
            <a:spLocks noGrp="1"/>
          </p:cNvSpPr>
          <p:nvPr>
            <p:ph sz="quarter" idx="1"/>
          </p:nvPr>
        </p:nvSpPr>
        <p:spPr/>
        <p:txBody>
          <a:bodyPr>
            <a:normAutofit/>
          </a:bodyPr>
          <a:lstStyle/>
          <a:p>
            <a:r>
              <a:rPr lang="en-US" dirty="0" smtClean="0"/>
              <a:t>Social </a:t>
            </a:r>
            <a:r>
              <a:rPr lang="en-US" dirty="0"/>
              <a:t>media and public </a:t>
            </a:r>
            <a:r>
              <a:rPr lang="en-US" dirty="0" smtClean="0"/>
              <a:t>relations have revolutionized communications with publics.</a:t>
            </a:r>
            <a:endParaRPr lang="en-US" dirty="0"/>
          </a:p>
          <a:p>
            <a:r>
              <a:rPr lang="en-US" dirty="0" smtClean="0"/>
              <a:t>Example: “Arab </a:t>
            </a:r>
            <a:r>
              <a:rPr lang="en-US" dirty="0"/>
              <a:t>Spring” of 2011 </a:t>
            </a:r>
            <a:endParaRPr lang="en-US" dirty="0" smtClean="0"/>
          </a:p>
        </p:txBody>
      </p:sp>
      <p:pic>
        <p:nvPicPr>
          <p:cNvPr id="7" name="Content Placeholder 6"/>
          <p:cNvPicPr>
            <a:picLocks noGrp="1" noChangeAspect="1"/>
          </p:cNvPicPr>
          <p:nvPr>
            <p:ph sz="quarter" idx="2"/>
          </p:nvPr>
        </p:nvPicPr>
        <p:blipFill>
          <a:blip r:embed="rId3" cstate="print">
            <a:extLst>
              <a:ext uri="{28A0092B-C50C-407E-A947-70E740481C1C}">
                <a14:useLocalDpi xmlns:a14="http://schemas.microsoft.com/office/drawing/2010/main" xmlns="" val="0"/>
              </a:ext>
            </a:extLst>
          </a:blip>
          <a:stretch>
            <a:fillRect/>
          </a:stretch>
        </p:blipFill>
        <p:spPr>
          <a:xfrm>
            <a:off x="4648200" y="1828800"/>
            <a:ext cx="4041775" cy="2694516"/>
          </a:xfrm>
        </p:spPr>
      </p:pic>
      <p:sp>
        <p:nvSpPr>
          <p:cNvPr id="8" name="Rectangle 7"/>
          <p:cNvSpPr/>
          <p:nvPr/>
        </p:nvSpPr>
        <p:spPr>
          <a:xfrm>
            <a:off x="5257800" y="4534932"/>
            <a:ext cx="3021276" cy="307777"/>
          </a:xfrm>
          <a:prstGeom prst="rect">
            <a:avLst/>
          </a:prstGeom>
        </p:spPr>
        <p:txBody>
          <a:bodyPr wrap="none">
            <a:spAutoFit/>
          </a:bodyPr>
          <a:lstStyle/>
          <a:p>
            <a:r>
              <a:rPr lang="en-US" sz="1400" i="1" dirty="0" smtClean="0"/>
              <a:t>Figure 1-2 (Photo</a:t>
            </a:r>
            <a:r>
              <a:rPr lang="en-US" sz="1400" i="1" dirty="0"/>
              <a:t>: ZUMA Press/</a:t>
            </a:r>
            <a:r>
              <a:rPr lang="en-US" sz="1400" i="1" dirty="0" err="1"/>
              <a:t>Newscom</a:t>
            </a:r>
            <a:r>
              <a:rPr lang="en-US" sz="1400" i="1" dirty="0"/>
              <a:t>)</a:t>
            </a:r>
            <a:endParaRPr lang="en-US" sz="1400" dirty="0"/>
          </a:p>
        </p:txBody>
      </p:sp>
      <p:sp>
        <p:nvSpPr>
          <p:cNvPr id="9" name="Footer Placeholder 1"/>
          <p:cNvSpPr>
            <a:spLocks noGrp="1"/>
          </p:cNvSpPr>
          <p:nvPr>
            <p:ph type="ftr" sz="quarter" idx="11"/>
          </p:nvPr>
        </p:nvSpPr>
        <p:spPr>
          <a:xfrm>
            <a:off x="1371600" y="6356350"/>
            <a:ext cx="6858000" cy="365760"/>
          </a:xfrm>
        </p:spPr>
        <p:txBody>
          <a:bodyPr/>
          <a:lstStyle/>
          <a:p>
            <a:pPr algn="ctr"/>
            <a:r>
              <a:rPr lang="en-US" dirty="0" smtClean="0"/>
              <a:t>Copyright ©2014 by Pearson Education, Inc. </a:t>
            </a:r>
            <a:r>
              <a:rPr lang="en-US" dirty="0" smtClean="0"/>
              <a:t> All </a:t>
            </a:r>
            <a:r>
              <a:rPr lang="en-US" dirty="0" smtClean="0"/>
              <a:t>rights reserved.</a:t>
            </a:r>
            <a:endParaRPr lang="en-US" dirty="0"/>
          </a:p>
        </p:txBody>
      </p:sp>
    </p:spTree>
    <p:extLst>
      <p:ext uri="{BB962C8B-B14F-4D97-AF65-F5344CB8AC3E}">
        <p14:creationId xmlns:p14="http://schemas.microsoft.com/office/powerpoint/2010/main" xmlns="" val="5386760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Prominence of Public Relations</a:t>
            </a:r>
            <a:endParaRPr lang="en-US" dirty="0"/>
          </a:p>
        </p:txBody>
      </p:sp>
      <p:sp>
        <p:nvSpPr>
          <p:cNvPr id="4" name="Content Placeholder 3"/>
          <p:cNvSpPr>
            <a:spLocks noGrp="1"/>
          </p:cNvSpPr>
          <p:nvPr>
            <p:ph sz="quarter" idx="1"/>
          </p:nvPr>
        </p:nvSpPr>
        <p:spPr/>
        <p:txBody>
          <a:bodyPr>
            <a:normAutofit/>
          </a:bodyPr>
          <a:lstStyle/>
          <a:p>
            <a:r>
              <a:rPr lang="en-US" dirty="0" smtClean="0"/>
              <a:t>Multibillion-dollar business in the United States</a:t>
            </a:r>
          </a:p>
          <a:p>
            <a:r>
              <a:rPr lang="en-US" dirty="0" smtClean="0"/>
              <a:t>320,000 professionals; 21% employment growth expected from 2010 to 2012</a:t>
            </a:r>
          </a:p>
          <a:p>
            <a:r>
              <a:rPr lang="en-US" dirty="0" smtClean="0"/>
              <a:t>International Public Relations Association – strong membership in 80+ countries</a:t>
            </a:r>
          </a:p>
          <a:p>
            <a:r>
              <a:rPr lang="en-US" dirty="0" smtClean="0"/>
              <a:t>250 U.S. colleges and universities offer public relations sequence/degree</a:t>
            </a:r>
          </a:p>
          <a:p>
            <a:r>
              <a:rPr lang="en-US" dirty="0" smtClean="0"/>
              <a:t>U.S. government has thousands of communications professionals</a:t>
            </a:r>
          </a:p>
          <a:p>
            <a:r>
              <a:rPr lang="en-US" dirty="0" smtClean="0"/>
              <a:t>Trade associations have strong membership</a:t>
            </a:r>
          </a:p>
        </p:txBody>
      </p:sp>
      <p:sp>
        <p:nvSpPr>
          <p:cNvPr id="5" name="Footer Placeholder 1"/>
          <p:cNvSpPr>
            <a:spLocks noGrp="1"/>
          </p:cNvSpPr>
          <p:nvPr>
            <p:ph type="ftr" sz="quarter" idx="11"/>
          </p:nvPr>
        </p:nvSpPr>
        <p:spPr>
          <a:xfrm>
            <a:off x="1371600" y="6356350"/>
            <a:ext cx="6858000" cy="365760"/>
          </a:xfrm>
        </p:spPr>
        <p:txBody>
          <a:bodyPr/>
          <a:lstStyle/>
          <a:p>
            <a:pPr algn="ctr"/>
            <a:r>
              <a:rPr lang="en-US" dirty="0" smtClean="0"/>
              <a:t>Copyright ©2014 by Pearson Education, Inc. </a:t>
            </a:r>
            <a:r>
              <a:rPr lang="en-US" dirty="0" smtClean="0"/>
              <a:t> All </a:t>
            </a:r>
            <a:r>
              <a:rPr lang="en-US" dirty="0" smtClean="0"/>
              <a:t>rights reserved.</a:t>
            </a:r>
            <a:endParaRPr lang="en-US" dirty="0"/>
          </a:p>
        </p:txBody>
      </p:sp>
    </p:spTree>
    <p:extLst>
      <p:ext uri="{BB962C8B-B14F-4D97-AF65-F5344CB8AC3E}">
        <p14:creationId xmlns:p14="http://schemas.microsoft.com/office/powerpoint/2010/main" xmlns="" val="25008613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Public Relations?</a:t>
            </a:r>
            <a:endParaRPr lang="en-US" dirty="0"/>
          </a:p>
        </p:txBody>
      </p:sp>
      <p:sp>
        <p:nvSpPr>
          <p:cNvPr id="4" name="Content Placeholder 3"/>
          <p:cNvSpPr>
            <a:spLocks noGrp="1"/>
          </p:cNvSpPr>
          <p:nvPr>
            <p:ph sz="quarter" idx="1"/>
          </p:nvPr>
        </p:nvSpPr>
        <p:spPr/>
        <p:txBody>
          <a:bodyPr/>
          <a:lstStyle/>
          <a:p>
            <a:pPr marL="0" indent="0">
              <a:buNone/>
            </a:pPr>
            <a:endParaRPr lang="en-US" dirty="0" smtClean="0"/>
          </a:p>
          <a:p>
            <a:pPr marL="0" indent="0">
              <a:buNone/>
            </a:pPr>
            <a:r>
              <a:rPr lang="en-US" dirty="0" smtClean="0"/>
              <a:t>PRSA’s </a:t>
            </a:r>
            <a:r>
              <a:rPr lang="en-US" dirty="0"/>
              <a:t>2012 </a:t>
            </a:r>
            <a:r>
              <a:rPr lang="en-US" dirty="0" smtClean="0"/>
              <a:t>definition</a:t>
            </a:r>
          </a:p>
          <a:p>
            <a:pPr marL="0" indent="0">
              <a:buNone/>
            </a:pPr>
            <a:endParaRPr lang="en-US" dirty="0"/>
          </a:p>
          <a:p>
            <a:pPr marL="0" indent="0">
              <a:buNone/>
            </a:pPr>
            <a:r>
              <a:rPr lang="en-US" dirty="0" smtClean="0"/>
              <a:t>“</a:t>
            </a:r>
            <a:r>
              <a:rPr lang="en-US" dirty="0"/>
              <a:t>Public relations is a </a:t>
            </a:r>
            <a:r>
              <a:rPr lang="en-US" u="sng" dirty="0"/>
              <a:t>strategic</a:t>
            </a:r>
            <a:r>
              <a:rPr lang="en-US" dirty="0"/>
              <a:t> </a:t>
            </a:r>
            <a:r>
              <a:rPr lang="en-US" u="sng" dirty="0"/>
              <a:t>communication</a:t>
            </a:r>
            <a:r>
              <a:rPr lang="en-US" dirty="0"/>
              <a:t> </a:t>
            </a:r>
            <a:r>
              <a:rPr lang="en-US" dirty="0" smtClean="0"/>
              <a:t>process that </a:t>
            </a:r>
            <a:r>
              <a:rPr lang="en-US" dirty="0"/>
              <a:t>builds mutually beneficial relationships between organizations and </a:t>
            </a:r>
            <a:r>
              <a:rPr lang="en-US" dirty="0" smtClean="0"/>
              <a:t>their publics”</a:t>
            </a:r>
          </a:p>
        </p:txBody>
      </p:sp>
      <p:sp>
        <p:nvSpPr>
          <p:cNvPr id="5" name="Footer Placeholder 1"/>
          <p:cNvSpPr>
            <a:spLocks noGrp="1"/>
          </p:cNvSpPr>
          <p:nvPr>
            <p:ph type="ftr" sz="quarter" idx="11"/>
          </p:nvPr>
        </p:nvSpPr>
        <p:spPr>
          <a:xfrm>
            <a:off x="1371600" y="6356350"/>
            <a:ext cx="6858000" cy="365760"/>
          </a:xfrm>
        </p:spPr>
        <p:txBody>
          <a:bodyPr/>
          <a:lstStyle/>
          <a:p>
            <a:pPr algn="ctr"/>
            <a:r>
              <a:rPr lang="en-US" dirty="0" smtClean="0"/>
              <a:t>Copyright ©2014 by Pearson Education, Inc. </a:t>
            </a:r>
            <a:r>
              <a:rPr lang="en-US" dirty="0" smtClean="0"/>
              <a:t> All </a:t>
            </a:r>
            <a:r>
              <a:rPr lang="en-US" dirty="0" smtClean="0"/>
              <a:t>rights reserved.</a:t>
            </a:r>
            <a:endParaRPr lang="en-US" dirty="0"/>
          </a:p>
        </p:txBody>
      </p:sp>
    </p:spTree>
    <p:extLst>
      <p:ext uri="{BB962C8B-B14F-4D97-AF65-F5344CB8AC3E}">
        <p14:creationId xmlns:p14="http://schemas.microsoft.com/office/powerpoint/2010/main" xmlns="" val="10565320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Public Relations?</a:t>
            </a:r>
            <a:endParaRPr lang="en-US" dirty="0"/>
          </a:p>
        </p:txBody>
      </p:sp>
      <p:sp>
        <p:nvSpPr>
          <p:cNvPr id="4" name="Content Placeholder 3"/>
          <p:cNvSpPr>
            <a:spLocks noGrp="1"/>
          </p:cNvSpPr>
          <p:nvPr>
            <p:ph sz="quarter" idx="1"/>
          </p:nvPr>
        </p:nvSpPr>
        <p:spPr/>
        <p:txBody>
          <a:bodyPr/>
          <a:lstStyle/>
          <a:p>
            <a:endParaRPr lang="en-US" dirty="0" smtClean="0"/>
          </a:p>
          <a:p>
            <a:pPr marL="0" indent="0">
              <a:buNone/>
            </a:pPr>
            <a:r>
              <a:rPr lang="en-US" dirty="0" err="1" smtClean="0"/>
              <a:t>Seitel’s</a:t>
            </a:r>
            <a:r>
              <a:rPr lang="en-US" dirty="0" smtClean="0"/>
              <a:t> definition </a:t>
            </a:r>
          </a:p>
          <a:p>
            <a:pPr marL="0" indent="0">
              <a:buNone/>
            </a:pPr>
            <a:endParaRPr lang="en-US" dirty="0"/>
          </a:p>
          <a:p>
            <a:pPr marL="0" indent="0">
              <a:buNone/>
            </a:pPr>
            <a:r>
              <a:rPr lang="en-US" dirty="0" smtClean="0"/>
              <a:t>“</a:t>
            </a:r>
            <a:r>
              <a:rPr lang="en-US" dirty="0"/>
              <a:t>Public relations is a planned process to </a:t>
            </a:r>
            <a:r>
              <a:rPr lang="en-US" dirty="0" smtClean="0"/>
              <a:t>influence public </a:t>
            </a:r>
            <a:r>
              <a:rPr lang="en-US" dirty="0"/>
              <a:t>opinion, through sound character and proper performance, based </a:t>
            </a:r>
            <a:r>
              <a:rPr lang="en-US" dirty="0" smtClean="0"/>
              <a:t>on mutually </a:t>
            </a:r>
            <a:r>
              <a:rPr lang="en-US" dirty="0"/>
              <a:t>satisfactory two-way communication</a:t>
            </a:r>
            <a:r>
              <a:rPr lang="en-US" dirty="0" smtClean="0"/>
              <a:t>.”</a:t>
            </a:r>
          </a:p>
        </p:txBody>
      </p:sp>
      <p:sp>
        <p:nvSpPr>
          <p:cNvPr id="5" name="Footer Placeholder 1"/>
          <p:cNvSpPr>
            <a:spLocks noGrp="1"/>
          </p:cNvSpPr>
          <p:nvPr>
            <p:ph type="ftr" sz="quarter" idx="11"/>
          </p:nvPr>
        </p:nvSpPr>
        <p:spPr>
          <a:xfrm>
            <a:off x="1371600" y="6356350"/>
            <a:ext cx="6858000" cy="365760"/>
          </a:xfrm>
        </p:spPr>
        <p:txBody>
          <a:bodyPr/>
          <a:lstStyle/>
          <a:p>
            <a:pPr algn="ctr"/>
            <a:r>
              <a:rPr lang="en-US" dirty="0" smtClean="0"/>
              <a:t>Copyright ©2014 by Pearson Education, Inc. </a:t>
            </a:r>
            <a:r>
              <a:rPr lang="en-US" dirty="0" smtClean="0"/>
              <a:t> All </a:t>
            </a:r>
            <a:r>
              <a:rPr lang="en-US" dirty="0" smtClean="0"/>
              <a:t>rights reserved.</a:t>
            </a:r>
            <a:endParaRPr lang="en-US" dirty="0"/>
          </a:p>
        </p:txBody>
      </p:sp>
    </p:spTree>
    <p:extLst>
      <p:ext uri="{BB962C8B-B14F-4D97-AF65-F5344CB8AC3E}">
        <p14:creationId xmlns:p14="http://schemas.microsoft.com/office/powerpoint/2010/main" xmlns="" val="7094804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Public Relations?</a:t>
            </a:r>
            <a:endParaRPr lang="en-US" dirty="0"/>
          </a:p>
        </p:txBody>
      </p:sp>
      <p:sp>
        <p:nvSpPr>
          <p:cNvPr id="4" name="Content Placeholder 3"/>
          <p:cNvSpPr>
            <a:spLocks noGrp="1"/>
          </p:cNvSpPr>
          <p:nvPr>
            <p:ph sz="quarter" idx="1"/>
          </p:nvPr>
        </p:nvSpPr>
        <p:spPr/>
        <p:txBody>
          <a:bodyPr/>
          <a:lstStyle/>
          <a:p>
            <a:endParaRPr lang="en-US" dirty="0" smtClean="0"/>
          </a:p>
          <a:p>
            <a:pPr marL="0" indent="0">
              <a:buNone/>
            </a:pPr>
            <a:r>
              <a:rPr lang="en-US" dirty="0" smtClean="0"/>
              <a:t>Research</a:t>
            </a:r>
            <a:r>
              <a:rPr lang="en-US" dirty="0"/>
              <a:t>, planning, communications </a:t>
            </a:r>
            <a:r>
              <a:rPr lang="en-US" dirty="0" smtClean="0"/>
              <a:t>dialogue, and </a:t>
            </a:r>
            <a:r>
              <a:rPr lang="en-US" dirty="0"/>
              <a:t>evaluation, </a:t>
            </a:r>
            <a:r>
              <a:rPr lang="en-US" dirty="0" smtClean="0"/>
              <a:t> are all </a:t>
            </a:r>
            <a:r>
              <a:rPr lang="en-US" dirty="0"/>
              <a:t>essential in the practice of public relations</a:t>
            </a:r>
          </a:p>
        </p:txBody>
      </p:sp>
      <p:sp>
        <p:nvSpPr>
          <p:cNvPr id="5" name="Footer Placeholder 1"/>
          <p:cNvSpPr>
            <a:spLocks noGrp="1"/>
          </p:cNvSpPr>
          <p:nvPr>
            <p:ph type="ftr" sz="quarter" idx="11"/>
          </p:nvPr>
        </p:nvSpPr>
        <p:spPr>
          <a:xfrm>
            <a:off x="1371600" y="6356350"/>
            <a:ext cx="6858000" cy="365760"/>
          </a:xfrm>
        </p:spPr>
        <p:txBody>
          <a:bodyPr/>
          <a:lstStyle/>
          <a:p>
            <a:pPr algn="ctr"/>
            <a:r>
              <a:rPr lang="en-US" dirty="0" smtClean="0"/>
              <a:t>Copyright ©2014 by Pearson Education, Inc. </a:t>
            </a:r>
            <a:r>
              <a:rPr lang="en-US" dirty="0" smtClean="0"/>
              <a:t> All </a:t>
            </a:r>
            <a:r>
              <a:rPr lang="en-US" dirty="0" smtClean="0"/>
              <a:t>rights reserved.</a:t>
            </a:r>
            <a:endParaRPr lang="en-US" dirty="0"/>
          </a:p>
        </p:txBody>
      </p:sp>
    </p:spTree>
    <p:extLst>
      <p:ext uri="{BB962C8B-B14F-4D97-AF65-F5344CB8AC3E}">
        <p14:creationId xmlns:p14="http://schemas.microsoft.com/office/powerpoint/2010/main" xmlns="" val="70948047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0</TotalTime>
  <Words>1463</Words>
  <Application>Microsoft Office PowerPoint</Application>
  <PresentationFormat>On-screen Show (4:3)</PresentationFormat>
  <Paragraphs>208</Paragraphs>
  <Slides>29</Slides>
  <Notes>29</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Origin</vt:lpstr>
      <vt:lpstr>Part I:  Evolution</vt:lpstr>
      <vt:lpstr>Learning Objectives</vt:lpstr>
      <vt:lpstr>Opening Example: Bin Laden’s Public Relations Concerns</vt:lpstr>
      <vt:lpstr>Learning Objective 1</vt:lpstr>
      <vt:lpstr>Prominence of Public Relations</vt:lpstr>
      <vt:lpstr>Prominence of Public Relations</vt:lpstr>
      <vt:lpstr>What is Public Relations?</vt:lpstr>
      <vt:lpstr>What is Public Relations?</vt:lpstr>
      <vt:lpstr>What is Public Relations?</vt:lpstr>
      <vt:lpstr>Planned Process to Influence Public Opinion</vt:lpstr>
      <vt:lpstr>Planned Process to Influence Public Opinion</vt:lpstr>
      <vt:lpstr>Public Relations as Management Interpreter</vt:lpstr>
      <vt:lpstr>Public Relations as Public Interpreter</vt:lpstr>
      <vt:lpstr>PR Ethics Mini-Case: Firing the Nazi in the House of Dior</vt:lpstr>
      <vt:lpstr>Can you think of a recent case in which an organization was not correctly interpreting public views?  What were the consequences?  </vt:lpstr>
      <vt:lpstr>Learning Objective 2</vt:lpstr>
      <vt:lpstr>The Publics of Public Relations</vt:lpstr>
      <vt:lpstr>The Functions of Public Relations</vt:lpstr>
      <vt:lpstr>Learning Objective 2  Discussion Question</vt:lpstr>
      <vt:lpstr>Learning Objective 3</vt:lpstr>
      <vt:lpstr>The Sin of Spin</vt:lpstr>
      <vt:lpstr>Learning Objective 3  Discussion Question</vt:lpstr>
      <vt:lpstr>Learning Objective 4</vt:lpstr>
      <vt:lpstr>Seven Areas  Successful PR Career</vt:lpstr>
      <vt:lpstr>Desired Technical Skills</vt:lpstr>
      <vt:lpstr>Desired Attitudinal Requisites</vt:lpstr>
      <vt:lpstr>Learning Objective 4 Discussion Question</vt:lpstr>
      <vt:lpstr>Case Study: BP’s Loose Lips Sink Credibility Ship</vt:lpstr>
      <vt:lpstr>Slide 29</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2013-04-18T00:57:42Z</dcterms:created>
  <dcterms:modified xsi:type="dcterms:W3CDTF">2013-05-02T14:12:55Z</dcterms:modified>
</cp:coreProperties>
</file>