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735F79-9A54-4D74-AA45-127F3850FC77}"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5969E2-2D4E-462D-AB2C-165F38E265A9}" type="slidenum">
              <a:rPr lang="en-US" smtClean="0"/>
              <a:pPr/>
              <a:t>‹#›</a:t>
            </a:fld>
            <a:endParaRPr lang="en-US"/>
          </a:p>
        </p:txBody>
      </p:sp>
    </p:spTree>
    <p:extLst>
      <p:ext uri="{BB962C8B-B14F-4D97-AF65-F5344CB8AC3E}">
        <p14:creationId xmlns:p14="http://schemas.microsoft.com/office/powerpoint/2010/main" xmlns="" val="803173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531667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24160348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40239959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4214646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8710154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20611376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16721521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6431115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12429115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14417936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521174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39868427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39992652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20769155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40626519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24</a:t>
            </a:fld>
            <a:endParaRPr lang="en-US" dirty="0"/>
          </a:p>
        </p:txBody>
      </p:sp>
    </p:spTree>
    <p:extLst>
      <p:ext uri="{BB962C8B-B14F-4D97-AF65-F5344CB8AC3E}">
        <p14:creationId xmlns:p14="http://schemas.microsoft.com/office/powerpoint/2010/main" xmlns="" val="8469076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25</a:t>
            </a:fld>
            <a:endParaRPr lang="en-US" dirty="0"/>
          </a:p>
        </p:txBody>
      </p:sp>
    </p:spTree>
    <p:extLst>
      <p:ext uri="{BB962C8B-B14F-4D97-AF65-F5344CB8AC3E}">
        <p14:creationId xmlns:p14="http://schemas.microsoft.com/office/powerpoint/2010/main" xmlns="" val="7553600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26</a:t>
            </a:fld>
            <a:endParaRPr lang="en-US" dirty="0"/>
          </a:p>
        </p:txBody>
      </p:sp>
    </p:spTree>
    <p:extLst>
      <p:ext uri="{BB962C8B-B14F-4D97-AF65-F5344CB8AC3E}">
        <p14:creationId xmlns:p14="http://schemas.microsoft.com/office/powerpoint/2010/main" xmlns="" val="12538400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27</a:t>
            </a:fld>
            <a:endParaRPr lang="en-US" dirty="0"/>
          </a:p>
        </p:txBody>
      </p:sp>
    </p:spTree>
    <p:extLst>
      <p:ext uri="{BB962C8B-B14F-4D97-AF65-F5344CB8AC3E}">
        <p14:creationId xmlns:p14="http://schemas.microsoft.com/office/powerpoint/2010/main" xmlns="" val="15037934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28</a:t>
            </a:fld>
            <a:endParaRPr lang="en-US" dirty="0"/>
          </a:p>
        </p:txBody>
      </p:sp>
    </p:spTree>
    <p:extLst>
      <p:ext uri="{BB962C8B-B14F-4D97-AF65-F5344CB8AC3E}">
        <p14:creationId xmlns:p14="http://schemas.microsoft.com/office/powerpoint/2010/main" xmlns="" val="14294080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29</a:t>
            </a:fld>
            <a:endParaRPr lang="en-US" dirty="0"/>
          </a:p>
        </p:txBody>
      </p:sp>
    </p:spTree>
    <p:extLst>
      <p:ext uri="{BB962C8B-B14F-4D97-AF65-F5344CB8AC3E}">
        <p14:creationId xmlns:p14="http://schemas.microsoft.com/office/powerpoint/2010/main" xmlns="" val="1244737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4124170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5969E2-2D4E-462D-AB2C-165F38E265A9}" type="slidenum">
              <a:rPr lang="en-US" smtClean="0"/>
              <a:pPr/>
              <a:t>30</a:t>
            </a:fld>
            <a:endParaRPr lang="en-US"/>
          </a:p>
        </p:txBody>
      </p:sp>
    </p:spTree>
    <p:extLst>
      <p:ext uri="{BB962C8B-B14F-4D97-AF65-F5344CB8AC3E}">
        <p14:creationId xmlns:p14="http://schemas.microsoft.com/office/powerpoint/2010/main" xmlns="" val="17009205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540784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2981732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3136953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4105969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2550390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37522569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87C72FE7-F325-4BDF-A2AB-D8209751FBE5}"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95D2095-CFE2-4B57-B3EA-FB9C7921D81E}"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C72FE7-F325-4BDF-A2AB-D8209751FBE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5D2095-CFE2-4B57-B3EA-FB9C7921D8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C72FE7-F325-4BDF-A2AB-D8209751FBE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5D2095-CFE2-4B57-B3EA-FB9C7921D81E}"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7C72FE7-F325-4BDF-A2AB-D8209751FBE5}"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5D2095-CFE2-4B57-B3EA-FB9C7921D81E}"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87C72FE7-F325-4BDF-A2AB-D8209751FBE5}"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95D2095-CFE2-4B57-B3EA-FB9C7921D81E}"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7C72FE7-F325-4BDF-A2AB-D8209751FBE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5D2095-CFE2-4B57-B3EA-FB9C7921D81E}"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7C72FE7-F325-4BDF-A2AB-D8209751FBE5}"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5D2095-CFE2-4B57-B3EA-FB9C7921D81E}"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C72FE7-F325-4BDF-A2AB-D8209751FBE5}"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5D2095-CFE2-4B57-B3EA-FB9C7921D81E}"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C72FE7-F325-4BDF-A2AB-D8209751FBE5}"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5D2095-CFE2-4B57-B3EA-FB9C7921D81E}"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C72FE7-F325-4BDF-A2AB-D8209751FBE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5D2095-CFE2-4B57-B3EA-FB9C7921D81E}"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C72FE7-F325-4BDF-A2AB-D8209751FBE5}"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5D2095-CFE2-4B57-B3EA-FB9C7921D81E}"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7C72FE7-F325-4BDF-A2AB-D8209751FBE5}"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95D2095-CFE2-4B57-B3EA-FB9C7921D81E}"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III:  The Publics</a:t>
            </a:r>
            <a:endParaRPr lang="en-US" dirty="0"/>
          </a:p>
        </p:txBody>
      </p:sp>
      <p:sp>
        <p:nvSpPr>
          <p:cNvPr id="3" name="Subtitle 2"/>
          <p:cNvSpPr>
            <a:spLocks noGrp="1"/>
          </p:cNvSpPr>
          <p:nvPr>
            <p:ph type="subTitle" idx="1"/>
          </p:nvPr>
        </p:nvSpPr>
        <p:spPr/>
        <p:txBody>
          <a:bodyPr>
            <a:normAutofit/>
          </a:bodyPr>
          <a:lstStyle/>
          <a:p>
            <a:r>
              <a:rPr lang="en-US" dirty="0" smtClean="0"/>
              <a:t>Chapter 10: Social Media</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010844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Websites </a:t>
            </a:r>
            <a:endParaRPr lang="en-US" dirty="0"/>
          </a:p>
        </p:txBody>
      </p:sp>
      <p:sp>
        <p:nvSpPr>
          <p:cNvPr id="4" name="Content Placeholder 3"/>
          <p:cNvSpPr>
            <a:spLocks noGrp="1"/>
          </p:cNvSpPr>
          <p:nvPr>
            <p:ph sz="quarter" idx="1"/>
          </p:nvPr>
        </p:nvSpPr>
        <p:spPr/>
        <p:txBody>
          <a:bodyPr/>
          <a:lstStyle/>
          <a:p>
            <a:r>
              <a:rPr lang="en-US" dirty="0" smtClean="0"/>
              <a:t>“First face” of organization to public</a:t>
            </a:r>
          </a:p>
          <a:p>
            <a:r>
              <a:rPr lang="en-US" dirty="0" smtClean="0"/>
              <a:t>Serve multiple functions (e.g. find information, conduct business)</a:t>
            </a:r>
          </a:p>
          <a:p>
            <a:r>
              <a:rPr lang="en-US" dirty="0" smtClean="0"/>
              <a:t>Permit organization to speak in its own voice</a:t>
            </a:r>
          </a:p>
          <a:p>
            <a:r>
              <a:rPr lang="en-US" dirty="0" smtClean="0"/>
              <a:t>Make </a:t>
            </a:r>
            <a:r>
              <a:rPr lang="en-US" dirty="0" smtClean="0"/>
              <a:t>websites </a:t>
            </a:r>
            <a:r>
              <a:rPr lang="en-US" dirty="0" smtClean="0"/>
              <a:t>as navigable as possible</a:t>
            </a:r>
          </a:p>
          <a:p>
            <a:r>
              <a:rPr lang="en-US" dirty="0" smtClean="0"/>
              <a:t>Have a clearly identifiable “Media” icon and organized subsections</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05073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Developing a Winning Website</a:t>
            </a:r>
            <a:br>
              <a:rPr lang="en-US" dirty="0" smtClean="0"/>
            </a:br>
            <a:r>
              <a:rPr lang="en-US" dirty="0" smtClean="0"/>
              <a:t>Answer Strategic Questions</a:t>
            </a:r>
            <a:endParaRPr lang="en-US" dirty="0"/>
          </a:p>
        </p:txBody>
      </p:sp>
      <p:sp>
        <p:nvSpPr>
          <p:cNvPr id="4" name="Content Placeholder 3"/>
          <p:cNvSpPr>
            <a:spLocks noGrp="1"/>
          </p:cNvSpPr>
          <p:nvPr>
            <p:ph sz="quarter" idx="1"/>
          </p:nvPr>
        </p:nvSpPr>
        <p:spPr/>
        <p:txBody>
          <a:bodyPr/>
          <a:lstStyle/>
          <a:p>
            <a:r>
              <a:rPr lang="en-US" dirty="0" smtClean="0"/>
              <a:t>What is your goal?</a:t>
            </a:r>
          </a:p>
          <a:p>
            <a:r>
              <a:rPr lang="en-US" dirty="0" smtClean="0"/>
              <a:t>What content will we include?</a:t>
            </a:r>
          </a:p>
          <a:p>
            <a:r>
              <a:rPr lang="en-US" dirty="0" smtClean="0"/>
              <a:t>How often will we edit?</a:t>
            </a:r>
          </a:p>
          <a:p>
            <a:r>
              <a:rPr lang="en-US" dirty="0" smtClean="0"/>
              <a:t>How will we enhance design?</a:t>
            </a:r>
          </a:p>
          <a:p>
            <a:r>
              <a:rPr lang="en-US" dirty="0" smtClean="0"/>
              <a:t>How interactive will it be?</a:t>
            </a:r>
          </a:p>
          <a:p>
            <a:r>
              <a:rPr lang="en-US" dirty="0" smtClean="0"/>
              <a:t>How will we track use?</a:t>
            </a:r>
          </a:p>
          <a:p>
            <a:r>
              <a:rPr lang="en-US" dirty="0" smtClean="0"/>
              <a:t>Who will be responsible?</a:t>
            </a:r>
          </a:p>
          <a:p>
            <a:endParaRPr lang="en-US" dirty="0"/>
          </a:p>
          <a:p>
            <a:r>
              <a:rPr lang="en-US" dirty="0" smtClean="0"/>
              <a:t>Search Engine Optimization</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072845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a:t>
            </a:r>
            <a:endParaRPr lang="en-US" dirty="0"/>
          </a:p>
        </p:txBody>
      </p:sp>
      <p:sp>
        <p:nvSpPr>
          <p:cNvPr id="4" name="Content Placeholder 3"/>
          <p:cNvSpPr>
            <a:spLocks noGrp="1"/>
          </p:cNvSpPr>
          <p:nvPr>
            <p:ph sz="quarter" idx="1"/>
          </p:nvPr>
        </p:nvSpPr>
        <p:spPr/>
        <p:txBody>
          <a:bodyPr/>
          <a:lstStyle/>
          <a:p>
            <a:r>
              <a:rPr lang="en-US" dirty="0" smtClean="0"/>
              <a:t>90% of adult Internet users surveyed regularly use email</a:t>
            </a:r>
          </a:p>
          <a:p>
            <a:r>
              <a:rPr lang="en-US" dirty="0" smtClean="0"/>
              <a:t>Teens prefer text messaging, instant messaging, and social network site messaging</a:t>
            </a:r>
          </a:p>
          <a:p>
            <a:r>
              <a:rPr lang="en-US" dirty="0" smtClean="0"/>
              <a:t>Pervasive internal communications vehicle</a:t>
            </a:r>
          </a:p>
          <a:p>
            <a:r>
              <a:rPr lang="en-US" dirty="0" smtClean="0"/>
              <a:t>Face-to-face best; email viable alternative</a:t>
            </a:r>
          </a:p>
          <a:p>
            <a:r>
              <a:rPr lang="en-US" dirty="0" smtClean="0"/>
              <a:t>Email newsletters replaced print newsletters</a:t>
            </a:r>
          </a:p>
          <a:p>
            <a:pPr lvl="1"/>
            <a:r>
              <a:rPr lang="en-US" dirty="0" smtClean="0"/>
              <a:t>More immediate and interactive than print</a:t>
            </a:r>
          </a:p>
          <a:p>
            <a:pPr lvl="1"/>
            <a:r>
              <a:rPr lang="en-US" dirty="0" smtClean="0"/>
              <a:t>Allow for feedback</a:t>
            </a:r>
          </a:p>
          <a:p>
            <a:pPr lvl="1"/>
            <a:r>
              <a:rPr lang="en-US" dirty="0" smtClean="0"/>
              <a:t>Internal or external use</a:t>
            </a:r>
          </a:p>
          <a:p>
            <a:pPr lvl="1"/>
            <a:r>
              <a:rPr lang="en-US" dirty="0" smtClean="0"/>
              <a:t>One page, relevant information, link content, disseminate regularly</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207647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Instant Messaging (IM) and Texting</a:t>
            </a:r>
            <a:endParaRPr lang="en-US" dirty="0"/>
          </a:p>
        </p:txBody>
      </p:sp>
      <p:sp>
        <p:nvSpPr>
          <p:cNvPr id="4" name="Content Placeholder 3"/>
          <p:cNvSpPr>
            <a:spLocks noGrp="1"/>
          </p:cNvSpPr>
          <p:nvPr>
            <p:ph sz="quarter" idx="1"/>
          </p:nvPr>
        </p:nvSpPr>
        <p:spPr/>
        <p:txBody>
          <a:bodyPr/>
          <a:lstStyle/>
          <a:p>
            <a:r>
              <a:rPr lang="en-US" dirty="0" smtClean="0"/>
              <a:t>IM is closely relate to conversation</a:t>
            </a:r>
          </a:p>
          <a:p>
            <a:r>
              <a:rPr lang="en-US" dirty="0" smtClean="0"/>
              <a:t>Texting is sending 160 characters or fewer messages from cell phones using Short Message Service (SMS)</a:t>
            </a:r>
          </a:p>
          <a:p>
            <a:r>
              <a:rPr lang="en-US" dirty="0" smtClean="0"/>
              <a:t>Person-to-person messaging most common</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164758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Blogs and CEO Blogs</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Bloggers recognized as bona fide news source</a:t>
            </a:r>
          </a:p>
          <a:p>
            <a:r>
              <a:rPr lang="en-US" dirty="0" smtClean="0"/>
              <a:t>Embraced by professional communicators, print and broadcast media; encourage dialogue</a:t>
            </a:r>
          </a:p>
          <a:p>
            <a:r>
              <a:rPr lang="en-US" dirty="0" smtClean="0"/>
              <a:t>Corporate blogs are 8% of the blogosphere</a:t>
            </a:r>
          </a:p>
          <a:p>
            <a:r>
              <a:rPr lang="en-US" dirty="0" smtClean="0"/>
              <a:t>People turn to blogs for information</a:t>
            </a:r>
          </a:p>
          <a:p>
            <a:r>
              <a:rPr lang="en-US" dirty="0" smtClean="0"/>
              <a:t>Blogs gain respect through “sneezers” – early adopters in a social group</a:t>
            </a:r>
          </a:p>
          <a:p>
            <a:r>
              <a:rPr lang="en-US" dirty="0" smtClean="0"/>
              <a:t>Some blogs are required reading for journalists</a:t>
            </a:r>
          </a:p>
          <a:p>
            <a:r>
              <a:rPr lang="en-US" dirty="0" smtClean="0"/>
              <a:t>CEO blogs have gotten mixed reviews</a:t>
            </a:r>
          </a:p>
          <a:p>
            <a:r>
              <a:rPr lang="en-US" dirty="0" smtClean="0"/>
              <a:t>CEO blogs should not read like warmed-over press releases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883369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Blogger Backlash Crushes ConAgra Conclave</a:t>
            </a:r>
            <a:endParaRPr lang="en-US" dirty="0"/>
          </a:p>
        </p:txBody>
      </p:sp>
      <p:sp>
        <p:nvSpPr>
          <p:cNvPr id="4" name="Content Placeholder 3"/>
          <p:cNvSpPr>
            <a:spLocks noGrp="1"/>
          </p:cNvSpPr>
          <p:nvPr>
            <p:ph sz="quarter" idx="1"/>
          </p:nvPr>
        </p:nvSpPr>
        <p:spPr/>
        <p:txBody>
          <a:bodyPr/>
          <a:lstStyle/>
          <a:p>
            <a:r>
              <a:rPr lang="en-US" dirty="0" smtClean="0"/>
              <a:t>Page 209</a:t>
            </a:r>
          </a:p>
          <a:p>
            <a:r>
              <a:rPr lang="en-US" dirty="0" smtClean="0"/>
              <a:t>Had </a:t>
            </a:r>
            <a:r>
              <a:rPr lang="en-US" dirty="0"/>
              <a:t>you been Ketchum, what would you have </a:t>
            </a:r>
            <a:r>
              <a:rPr lang="en-US" dirty="0" smtClean="0"/>
              <a:t>advised client </a:t>
            </a:r>
            <a:r>
              <a:rPr lang="en-US" dirty="0"/>
              <a:t>ConAgra relative to its idea?</a:t>
            </a:r>
          </a:p>
          <a:p>
            <a:r>
              <a:rPr lang="en-US" dirty="0" smtClean="0"/>
              <a:t>How </a:t>
            </a:r>
            <a:r>
              <a:rPr lang="en-US" dirty="0"/>
              <a:t>would you have structured the invitation </a:t>
            </a:r>
            <a:r>
              <a:rPr lang="en-US" dirty="0" smtClean="0"/>
              <a:t>to bloggers</a:t>
            </a:r>
            <a:r>
              <a:rPr lang="en-US" dirty="0"/>
              <a:t>?</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48200" y="1295400"/>
            <a:ext cx="4041775" cy="3122362"/>
          </a:xfrm>
        </p:spPr>
      </p:pic>
      <p:sp>
        <p:nvSpPr>
          <p:cNvPr id="7" name="Rectangle 6"/>
          <p:cNvSpPr/>
          <p:nvPr/>
        </p:nvSpPr>
        <p:spPr>
          <a:xfrm>
            <a:off x="4648200" y="4495800"/>
            <a:ext cx="4114800" cy="276999"/>
          </a:xfrm>
          <a:prstGeom prst="rect">
            <a:avLst/>
          </a:prstGeom>
        </p:spPr>
        <p:txBody>
          <a:bodyPr wrap="square">
            <a:spAutoFit/>
          </a:bodyPr>
          <a:lstStyle/>
          <a:p>
            <a:r>
              <a:rPr lang="en-US" sz="1200" i="1" dirty="0" smtClean="0"/>
              <a:t>Figure 10-5 (Photo</a:t>
            </a:r>
            <a:r>
              <a:rPr lang="en-US" sz="1200" i="1" dirty="0"/>
              <a:t>: Dan </a:t>
            </a:r>
            <a:r>
              <a:rPr lang="en-US" sz="1200" i="1" dirty="0" err="1"/>
              <a:t>Barba</a:t>
            </a:r>
            <a:r>
              <a:rPr lang="en-US" sz="1200" i="1" dirty="0"/>
              <a:t> </a:t>
            </a:r>
            <a:r>
              <a:rPr lang="en-US" sz="1200" i="1" dirty="0" smtClean="0"/>
              <a:t>Stock Connection </a:t>
            </a:r>
            <a:r>
              <a:rPr lang="en-US" sz="1200" i="1" dirty="0"/>
              <a:t>USA/</a:t>
            </a:r>
            <a:r>
              <a:rPr lang="en-US" sz="1200" i="1" dirty="0" err="1"/>
              <a:t>Newscom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368717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2</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How has email changed the way people </a:t>
            </a:r>
            <a:r>
              <a:rPr lang="en-US" dirty="0" smtClean="0"/>
              <a:t>and organizations </a:t>
            </a:r>
            <a:r>
              <a:rPr lang="en-US" dirty="0"/>
              <a:t>communicate?</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52654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the four primary social media vehicles of Facebook, Twitter, LinkedIn, and YouTube and how public relations professionals use them.</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096558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Networks</a:t>
            </a:r>
            <a:endParaRPr lang="en-US" dirty="0"/>
          </a:p>
        </p:txBody>
      </p:sp>
      <p:sp>
        <p:nvSpPr>
          <p:cNvPr id="4" name="Content Placeholder 3"/>
          <p:cNvSpPr>
            <a:spLocks noGrp="1"/>
          </p:cNvSpPr>
          <p:nvPr>
            <p:ph sz="quarter" idx="1"/>
          </p:nvPr>
        </p:nvSpPr>
        <p:spPr/>
        <p:txBody>
          <a:bodyPr/>
          <a:lstStyle/>
          <a:p>
            <a:r>
              <a:rPr lang="en-US" dirty="0" smtClean="0"/>
              <a:t>Social networks attract a variety of age groups and interests</a:t>
            </a:r>
          </a:p>
          <a:p>
            <a:r>
              <a:rPr lang="en-US" dirty="0" smtClean="0"/>
              <a:t>Expanding opportunities for public relations practice</a:t>
            </a:r>
          </a:p>
          <a:p>
            <a:r>
              <a:rPr lang="en-US" dirty="0" smtClean="0"/>
              <a:t>Public relations professionals must be conversant and proficient in using Facebook, Twitter, LinkedIn, and YouTube</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53017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Facebook</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Biggest social networking service, one billion members</a:t>
            </a:r>
            <a:endParaRPr lang="en-US" dirty="0"/>
          </a:p>
          <a:p>
            <a:r>
              <a:rPr lang="en-US" dirty="0" smtClean="0"/>
              <a:t>Ideal for sharing news, photos, videos, playing games, supporting causes and connecting with people with common interests</a:t>
            </a:r>
          </a:p>
          <a:p>
            <a:r>
              <a:rPr lang="en-US" dirty="0" smtClean="0"/>
              <a:t>Facebook serves community-building purposes for public relations:</a:t>
            </a:r>
          </a:p>
          <a:p>
            <a:pPr lvl="1"/>
            <a:r>
              <a:rPr lang="en-US" dirty="0" smtClean="0"/>
              <a:t>Attract attention</a:t>
            </a:r>
          </a:p>
          <a:p>
            <a:pPr lvl="1"/>
            <a:r>
              <a:rPr lang="en-US" dirty="0" smtClean="0"/>
              <a:t>Two-way communication</a:t>
            </a:r>
          </a:p>
          <a:p>
            <a:pPr lvl="1"/>
            <a:r>
              <a:rPr lang="en-US" dirty="0" smtClean="0"/>
              <a:t>Conversation monitor</a:t>
            </a:r>
          </a:p>
          <a:p>
            <a:pPr lvl="1"/>
            <a:r>
              <a:rPr lang="en-US" dirty="0" smtClean="0"/>
              <a:t>Interactive activities</a:t>
            </a:r>
          </a:p>
          <a:p>
            <a:pPr lvl="1"/>
            <a:r>
              <a:rPr lang="en-US" dirty="0" smtClean="0"/>
              <a:t>Internal communication</a:t>
            </a:r>
          </a:p>
          <a:p>
            <a:pPr lvl="1"/>
            <a:r>
              <a:rPr lang="en-US" dirty="0" smtClean="0"/>
              <a:t>Halo effect</a:t>
            </a:r>
          </a:p>
          <a:p>
            <a:pPr lvl="1"/>
            <a:r>
              <a:rPr lang="en-US" dirty="0" smtClean="0"/>
              <a:t>Network with media</a:t>
            </a:r>
          </a:p>
          <a:p>
            <a:pPr lvl="1"/>
            <a:r>
              <a:rPr lang="en-US" dirty="0" smtClean="0"/>
              <a:t>Crisis management</a:t>
            </a:r>
          </a:p>
          <a:p>
            <a:pPr lvl="1"/>
            <a:r>
              <a:rPr lang="en-US" dirty="0" smtClean="0"/>
              <a:t>Link to other materials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76769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the phenomenon of </a:t>
            </a:r>
            <a:r>
              <a:rPr lang="en-US" dirty="0" smtClean="0"/>
              <a:t>social media </a:t>
            </a:r>
            <a:r>
              <a:rPr lang="en-US" dirty="0"/>
              <a:t>and its lasting impact on the </a:t>
            </a:r>
            <a:r>
              <a:rPr lang="en-US" dirty="0" smtClean="0"/>
              <a:t>practice of </a:t>
            </a:r>
            <a:r>
              <a:rPr lang="en-US" dirty="0"/>
              <a:t>public relations.</a:t>
            </a:r>
          </a:p>
          <a:p>
            <a:r>
              <a:rPr lang="en-US" dirty="0" smtClean="0"/>
              <a:t>To </a:t>
            </a:r>
            <a:r>
              <a:rPr lang="en-US" dirty="0"/>
              <a:t>explore the general parameters </a:t>
            </a:r>
            <a:r>
              <a:rPr lang="en-US" dirty="0" smtClean="0"/>
              <a:t>of public </a:t>
            </a:r>
            <a:r>
              <a:rPr lang="en-US" dirty="0"/>
              <a:t>relations and the Internet.</a:t>
            </a:r>
          </a:p>
          <a:p>
            <a:r>
              <a:rPr lang="en-US" dirty="0" smtClean="0"/>
              <a:t>To </a:t>
            </a:r>
            <a:r>
              <a:rPr lang="en-US" dirty="0"/>
              <a:t>discuss the four primary social </a:t>
            </a:r>
            <a:r>
              <a:rPr lang="en-US" dirty="0" smtClean="0"/>
              <a:t>media vehicles </a:t>
            </a:r>
            <a:r>
              <a:rPr lang="en-US" dirty="0"/>
              <a:t>of Facebook, Twitter, </a:t>
            </a:r>
            <a:r>
              <a:rPr lang="en-US" dirty="0" smtClean="0"/>
              <a:t>LinkedIn, and </a:t>
            </a:r>
            <a:r>
              <a:rPr lang="en-US" dirty="0"/>
              <a:t>YouTube and how public </a:t>
            </a:r>
            <a:r>
              <a:rPr lang="en-US" dirty="0" smtClean="0"/>
              <a:t>relations professionals </a:t>
            </a:r>
            <a:r>
              <a:rPr lang="en-US" dirty="0"/>
              <a:t>use them.</a:t>
            </a:r>
          </a:p>
          <a:p>
            <a:r>
              <a:rPr lang="en-US" dirty="0" smtClean="0"/>
              <a:t>To </a:t>
            </a:r>
            <a:r>
              <a:rPr lang="en-US" dirty="0"/>
              <a:t>examine the pros and cons of </a:t>
            </a:r>
            <a:r>
              <a:rPr lang="en-US" dirty="0" smtClean="0"/>
              <a:t>dealing with </a:t>
            </a:r>
            <a:r>
              <a:rPr lang="en-US" dirty="0"/>
              <a:t>bloggers and the new journalists </a:t>
            </a:r>
            <a:r>
              <a:rPr lang="en-US" dirty="0" smtClean="0"/>
              <a:t>who populate </a:t>
            </a:r>
            <a:r>
              <a:rPr lang="en-US" dirty="0"/>
              <a:t>the Internet.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93317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Twitter</a:t>
            </a:r>
            <a:endParaRPr lang="en-US" dirty="0"/>
          </a:p>
        </p:txBody>
      </p:sp>
      <p:sp>
        <p:nvSpPr>
          <p:cNvPr id="4" name="Content Placeholder 3"/>
          <p:cNvSpPr>
            <a:spLocks noGrp="1"/>
          </p:cNvSpPr>
          <p:nvPr>
            <p:ph sz="quarter" idx="1"/>
          </p:nvPr>
        </p:nvSpPr>
        <p:spPr/>
        <p:txBody>
          <a:bodyPr/>
          <a:lstStyle/>
          <a:p>
            <a:r>
              <a:rPr lang="en-US" dirty="0" smtClean="0"/>
              <a:t>Micro-blogging – tweet &lt; 140 characters to alert friends and followers</a:t>
            </a:r>
          </a:p>
          <a:p>
            <a:r>
              <a:rPr lang="en-US" dirty="0" smtClean="0"/>
              <a:t>Multi-person text message service</a:t>
            </a:r>
          </a:p>
          <a:p>
            <a:r>
              <a:rPr lang="en-US" dirty="0" smtClean="0"/>
              <a:t>Tool for public relations:</a:t>
            </a:r>
          </a:p>
          <a:p>
            <a:pPr lvl="1"/>
            <a:r>
              <a:rPr lang="en-US" dirty="0" smtClean="0"/>
              <a:t>Finding your “</a:t>
            </a:r>
            <a:r>
              <a:rPr lang="en-US" dirty="0" err="1" smtClean="0"/>
              <a:t>Tweeple</a:t>
            </a:r>
            <a:r>
              <a:rPr lang="en-US" dirty="0" smtClean="0"/>
              <a:t>” – and what they think are important</a:t>
            </a:r>
          </a:p>
          <a:p>
            <a:pPr lvl="1"/>
            <a:r>
              <a:rPr lang="en-US" dirty="0" smtClean="0"/>
              <a:t>Finding the “</a:t>
            </a:r>
            <a:r>
              <a:rPr lang="en-US" dirty="0" err="1" smtClean="0"/>
              <a:t>Tweetfluentials</a:t>
            </a:r>
            <a:r>
              <a:rPr lang="en-US" dirty="0" smtClean="0"/>
              <a:t>” who might be influential in speaking about brand</a:t>
            </a:r>
          </a:p>
          <a:p>
            <a:pPr lvl="1"/>
            <a:r>
              <a:rPr lang="en-US" dirty="0" smtClean="0"/>
              <a:t>As a news sources – used to break news or pitch stories</a:t>
            </a:r>
          </a:p>
          <a:p>
            <a:pPr lvl="1"/>
            <a:r>
              <a:rPr lang="en-US" dirty="0" smtClean="0"/>
              <a:t>Providing valuable content – tips and insights</a:t>
            </a:r>
          </a:p>
          <a:p>
            <a:pPr lvl="1"/>
            <a:r>
              <a:rPr lang="en-US" dirty="0" smtClean="0"/>
              <a:t>Building a community – tweet daily to engage followers</a:t>
            </a:r>
          </a:p>
          <a:p>
            <a:pPr lvl="1"/>
            <a:r>
              <a:rPr lang="en-US" dirty="0" smtClean="0"/>
              <a:t>Crisis management – issue statements and post updates</a:t>
            </a:r>
          </a:p>
        </p:txBody>
      </p:sp>
    </p:spTree>
    <p:extLst>
      <p:ext uri="{BB962C8B-B14F-4D97-AF65-F5344CB8AC3E}">
        <p14:creationId xmlns:p14="http://schemas.microsoft.com/office/powerpoint/2010/main" xmlns="" val="3841164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LinkedIn</a:t>
            </a:r>
            <a:endParaRPr lang="en-US" dirty="0"/>
          </a:p>
        </p:txBody>
      </p:sp>
      <p:sp>
        <p:nvSpPr>
          <p:cNvPr id="4" name="Content Placeholder 3"/>
          <p:cNvSpPr>
            <a:spLocks noGrp="1"/>
          </p:cNvSpPr>
          <p:nvPr>
            <p:ph sz="quarter" idx="1"/>
          </p:nvPr>
        </p:nvSpPr>
        <p:spPr/>
        <p:txBody>
          <a:bodyPr>
            <a:normAutofit fontScale="85000" lnSpcReduction="20000"/>
          </a:bodyPr>
          <a:lstStyle/>
          <a:p>
            <a:r>
              <a:rPr lang="en-US" dirty="0" smtClean="0"/>
              <a:t>Facebook for the professional set</a:t>
            </a:r>
          </a:p>
          <a:p>
            <a:r>
              <a:rPr lang="en-US" dirty="0" smtClean="0"/>
              <a:t>Connect with like-minded professionals</a:t>
            </a:r>
          </a:p>
          <a:p>
            <a:r>
              <a:rPr lang="en-US" dirty="0" smtClean="0"/>
              <a:t>Discover business or employment opportunities</a:t>
            </a:r>
          </a:p>
          <a:p>
            <a:r>
              <a:rPr lang="en-US" dirty="0" smtClean="0"/>
              <a:t>Develop network of contacts</a:t>
            </a:r>
          </a:p>
          <a:p>
            <a:r>
              <a:rPr lang="en-US" dirty="0" smtClean="0"/>
              <a:t>Public relations functions:</a:t>
            </a:r>
          </a:p>
          <a:p>
            <a:pPr lvl="1"/>
            <a:r>
              <a:rPr lang="en-US" dirty="0" smtClean="0"/>
              <a:t>Notes – notify others of events, job openings, recommendations</a:t>
            </a:r>
          </a:p>
          <a:p>
            <a:pPr lvl="1"/>
            <a:r>
              <a:rPr lang="en-US" dirty="0" smtClean="0"/>
              <a:t>Groups – forums, alumni groups, conferences</a:t>
            </a:r>
          </a:p>
          <a:p>
            <a:pPr lvl="1"/>
            <a:r>
              <a:rPr lang="en-US" dirty="0" smtClean="0"/>
              <a:t>Answer Forum – advice from professionals</a:t>
            </a:r>
          </a:p>
          <a:p>
            <a:pPr lvl="1"/>
            <a:r>
              <a:rPr lang="en-US" dirty="0" smtClean="0"/>
              <a:t>Polls and Card Munch</a:t>
            </a:r>
          </a:p>
          <a:p>
            <a:pPr lvl="1"/>
            <a:r>
              <a:rPr lang="en-US" dirty="0" smtClean="0"/>
              <a:t>Job Openings</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397119"/>
            <a:ext cx="4041775" cy="2574937"/>
          </a:xfrm>
        </p:spPr>
      </p:pic>
      <p:sp>
        <p:nvSpPr>
          <p:cNvPr id="7"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656274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YouTube</a:t>
            </a:r>
            <a:endParaRPr lang="en-US" dirty="0"/>
          </a:p>
        </p:txBody>
      </p:sp>
      <p:sp>
        <p:nvSpPr>
          <p:cNvPr id="4" name="Content Placeholder 3"/>
          <p:cNvSpPr>
            <a:spLocks noGrp="1"/>
          </p:cNvSpPr>
          <p:nvPr>
            <p:ph sz="quarter" idx="1"/>
          </p:nvPr>
        </p:nvSpPr>
        <p:spPr/>
        <p:txBody>
          <a:bodyPr/>
          <a:lstStyle/>
          <a:p>
            <a:r>
              <a:rPr lang="en-US" dirty="0" smtClean="0"/>
              <a:t>15 minutes of fame</a:t>
            </a:r>
          </a:p>
          <a:p>
            <a:r>
              <a:rPr lang="en-US" dirty="0" smtClean="0"/>
              <a:t>Organizations use for marketing purposes</a:t>
            </a:r>
          </a:p>
          <a:p>
            <a:pPr lvl="1"/>
            <a:r>
              <a:rPr lang="en-US" dirty="0" smtClean="0"/>
              <a:t>Target specific user groups</a:t>
            </a:r>
          </a:p>
          <a:p>
            <a:pPr lvl="1"/>
            <a:r>
              <a:rPr lang="en-US" dirty="0" smtClean="0"/>
              <a:t>Messages must be short and simple</a:t>
            </a:r>
          </a:p>
          <a:p>
            <a:r>
              <a:rPr lang="en-US" dirty="0" smtClean="0"/>
              <a:t>Some organizations have gotten into trouble because of YouTube posts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665484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Contenders: </a:t>
            </a:r>
            <a:r>
              <a:rPr lang="en-US" dirty="0" err="1" smtClean="0"/>
              <a:t>Pinterest</a:t>
            </a:r>
            <a:r>
              <a:rPr lang="en-US" dirty="0" smtClean="0"/>
              <a:t> and others</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Pin pictures on a virtual bulletin board</a:t>
            </a:r>
          </a:p>
          <a:p>
            <a:r>
              <a:rPr lang="en-US" dirty="0" smtClean="0"/>
              <a:t>Use site as canvas to create “ideal self”</a:t>
            </a:r>
          </a:p>
          <a:p>
            <a:r>
              <a:rPr lang="en-US" dirty="0" smtClean="0"/>
              <a:t>Public relations uses:</a:t>
            </a:r>
          </a:p>
          <a:p>
            <a:pPr lvl="1"/>
            <a:r>
              <a:rPr lang="en-US" dirty="0" smtClean="0"/>
              <a:t>Visual stories</a:t>
            </a:r>
          </a:p>
          <a:p>
            <a:pPr lvl="1"/>
            <a:r>
              <a:rPr lang="en-US" dirty="0" smtClean="0"/>
              <a:t>Industry stories</a:t>
            </a:r>
          </a:p>
          <a:p>
            <a:pPr lvl="1"/>
            <a:r>
              <a:rPr lang="en-US" dirty="0" smtClean="0"/>
              <a:t>Videos</a:t>
            </a:r>
          </a:p>
          <a:p>
            <a:pPr lvl="1"/>
            <a:r>
              <a:rPr lang="en-US" dirty="0" smtClean="0"/>
              <a:t>Employee participation</a:t>
            </a:r>
          </a:p>
          <a:p>
            <a:pPr lvl="1"/>
            <a:r>
              <a:rPr lang="en-US" dirty="0" smtClean="0"/>
              <a:t>Sharing</a:t>
            </a:r>
          </a:p>
          <a:p>
            <a:r>
              <a:rPr lang="en-US" dirty="0" err="1" smtClean="0"/>
              <a:t>Instagram</a:t>
            </a:r>
            <a:r>
              <a:rPr lang="en-US" dirty="0" smtClean="0"/>
              <a:t> photo sharing bolsters brands</a:t>
            </a:r>
          </a:p>
          <a:p>
            <a:r>
              <a:rPr lang="en-US" dirty="0" smtClean="0"/>
              <a:t>Foursquare check-ins – businesses can offer products and incentives</a:t>
            </a:r>
          </a:p>
          <a:p>
            <a:r>
              <a:rPr lang="en-US" dirty="0" smtClean="0"/>
              <a:t>Yelp – customer reviews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09470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Analytics</a:t>
            </a:r>
            <a:endParaRPr lang="en-US" dirty="0"/>
          </a:p>
        </p:txBody>
      </p:sp>
      <p:sp>
        <p:nvSpPr>
          <p:cNvPr id="4" name="Content Placeholder 3"/>
          <p:cNvSpPr>
            <a:spLocks noGrp="1"/>
          </p:cNvSpPr>
          <p:nvPr>
            <p:ph sz="quarter" idx="1"/>
          </p:nvPr>
        </p:nvSpPr>
        <p:spPr/>
        <p:txBody>
          <a:bodyPr/>
          <a:lstStyle/>
          <a:p>
            <a:r>
              <a:rPr lang="en-US" dirty="0" smtClean="0"/>
              <a:t>Content sourcing and methods – standardize evaluations</a:t>
            </a:r>
          </a:p>
          <a:p>
            <a:r>
              <a:rPr lang="en-US" dirty="0" smtClean="0"/>
              <a:t>Reach and impressions more difficult to come by in social media</a:t>
            </a:r>
          </a:p>
          <a:p>
            <a:r>
              <a:rPr lang="en-US" dirty="0" smtClean="0"/>
              <a:t>Engagement – business outcomes like sales; other outcomes like blog posts, video comments, </a:t>
            </a:r>
            <a:r>
              <a:rPr lang="en-US" dirty="0" err="1" smtClean="0"/>
              <a:t>retweets</a:t>
            </a:r>
            <a:endParaRPr lang="en-US" dirty="0" smtClean="0"/>
          </a:p>
          <a:p>
            <a:r>
              <a:rPr lang="en-US" dirty="0" smtClean="0"/>
              <a:t>Influence and relevance – subjective human research</a:t>
            </a:r>
          </a:p>
          <a:p>
            <a:r>
              <a:rPr lang="en-US" dirty="0" smtClean="0"/>
              <a:t>Opinion and advocacy – qualitative measure</a:t>
            </a:r>
          </a:p>
          <a:p>
            <a:r>
              <a:rPr lang="en-US" dirty="0" smtClean="0"/>
              <a:t>Impact and value – financial results and reputation impact</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790980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Questions</a:t>
            </a:r>
            <a:endParaRPr lang="en-US" dirty="0"/>
          </a:p>
        </p:txBody>
      </p:sp>
      <p:sp>
        <p:nvSpPr>
          <p:cNvPr id="4" name="Content Placeholder 3"/>
          <p:cNvSpPr>
            <a:spLocks noGrp="1"/>
          </p:cNvSpPr>
          <p:nvPr>
            <p:ph sz="quarter" idx="1"/>
          </p:nvPr>
        </p:nvSpPr>
        <p:spPr/>
        <p:txBody>
          <a:bodyPr/>
          <a:lstStyle/>
          <a:p>
            <a:r>
              <a:rPr lang="en-US" dirty="0" smtClean="0"/>
              <a:t>What </a:t>
            </a:r>
            <a:r>
              <a:rPr lang="en-US" dirty="0"/>
              <a:t>is the significance of Facebook relative </a:t>
            </a:r>
            <a:r>
              <a:rPr lang="en-US" dirty="0" smtClean="0"/>
              <a:t>to public </a:t>
            </a:r>
            <a:r>
              <a:rPr lang="en-US" dirty="0"/>
              <a:t>relations practice?</a:t>
            </a:r>
          </a:p>
          <a:p>
            <a:r>
              <a:rPr lang="en-US" dirty="0" smtClean="0"/>
              <a:t>What </a:t>
            </a:r>
            <a:r>
              <a:rPr lang="en-US" dirty="0"/>
              <a:t>is the significance of Twitter relative </a:t>
            </a:r>
            <a:r>
              <a:rPr lang="en-US" dirty="0" smtClean="0"/>
              <a:t>to public </a:t>
            </a:r>
            <a:r>
              <a:rPr lang="en-US" dirty="0"/>
              <a:t>relations practice?</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97049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examine the pros and cons of dealing with bloggers and the new journalists who populate the Internet.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401003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Web-Based Communication Vehicles</a:t>
            </a:r>
            <a:endParaRPr lang="en-US" dirty="0"/>
          </a:p>
        </p:txBody>
      </p:sp>
      <p:sp>
        <p:nvSpPr>
          <p:cNvPr id="4" name="Content Placeholder 3"/>
          <p:cNvSpPr>
            <a:spLocks noGrp="1"/>
          </p:cNvSpPr>
          <p:nvPr>
            <p:ph sz="quarter" idx="1"/>
          </p:nvPr>
        </p:nvSpPr>
        <p:spPr/>
        <p:txBody>
          <a:bodyPr/>
          <a:lstStyle/>
          <a:p>
            <a:r>
              <a:rPr lang="en-US" dirty="0" smtClean="0"/>
              <a:t>Intranets</a:t>
            </a:r>
          </a:p>
          <a:p>
            <a:r>
              <a:rPr lang="en-US" dirty="0" smtClean="0"/>
              <a:t>Extranets</a:t>
            </a:r>
          </a:p>
          <a:p>
            <a:r>
              <a:rPr lang="en-US" dirty="0" smtClean="0"/>
              <a:t>Wikis</a:t>
            </a:r>
          </a:p>
          <a:p>
            <a:r>
              <a:rPr lang="en-US" dirty="0" smtClean="0"/>
              <a:t>Podcasting</a:t>
            </a:r>
          </a:p>
          <a:p>
            <a:r>
              <a:rPr lang="en-US" dirty="0" smtClean="0"/>
              <a:t>RSS </a:t>
            </a:r>
          </a:p>
          <a:p>
            <a:r>
              <a:rPr lang="en-US" dirty="0" smtClean="0"/>
              <a:t>QR Codes and LBS</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1589178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Dark Side of Online Communications</a:t>
            </a:r>
            <a:endParaRPr lang="en-US" dirty="0"/>
          </a:p>
        </p:txBody>
      </p:sp>
      <p:sp>
        <p:nvSpPr>
          <p:cNvPr id="4" name="Content Placeholder 3"/>
          <p:cNvSpPr>
            <a:spLocks noGrp="1"/>
          </p:cNvSpPr>
          <p:nvPr>
            <p:ph sz="quarter" idx="1"/>
          </p:nvPr>
        </p:nvSpPr>
        <p:spPr/>
        <p:txBody>
          <a:bodyPr>
            <a:normAutofit fontScale="85000" lnSpcReduction="10000"/>
          </a:bodyPr>
          <a:lstStyle/>
          <a:p>
            <a:r>
              <a:rPr lang="en-US" dirty="0" smtClean="0"/>
              <a:t>Internet sabotage: no organization is immune</a:t>
            </a:r>
          </a:p>
          <a:p>
            <a:r>
              <a:rPr lang="en-US" dirty="0" smtClean="0"/>
              <a:t>Monitoring the Internet is important</a:t>
            </a:r>
          </a:p>
          <a:p>
            <a:r>
              <a:rPr lang="en-US" dirty="0" smtClean="0"/>
              <a:t>Easy for customers to complain on blogs, start rogue </a:t>
            </a:r>
            <a:r>
              <a:rPr lang="en-US" dirty="0" smtClean="0"/>
              <a:t>websites</a:t>
            </a:r>
            <a:r>
              <a:rPr lang="en-US" dirty="0" smtClean="0"/>
              <a:t>, spread urban legends</a:t>
            </a:r>
          </a:p>
          <a:p>
            <a:r>
              <a:rPr lang="en-US" dirty="0" smtClean="0"/>
              <a:t>Public relations professionals adopt “inoculation strategies”</a:t>
            </a:r>
          </a:p>
          <a:p>
            <a:pPr lvl="1"/>
            <a:r>
              <a:rPr lang="en-US" dirty="0" smtClean="0"/>
              <a:t>Clear communications channels</a:t>
            </a:r>
          </a:p>
          <a:p>
            <a:pPr lvl="1"/>
            <a:r>
              <a:rPr lang="en-US" dirty="0" smtClean="0"/>
              <a:t>Relay concerns privately before frustrations mount</a:t>
            </a:r>
          </a:p>
          <a:p>
            <a:r>
              <a:rPr lang="en-US" dirty="0" smtClean="0"/>
              <a:t>Monitor and beware of the </a:t>
            </a:r>
            <a:r>
              <a:rPr lang="en-US" dirty="0" smtClean="0"/>
              <a:t>web</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48200" y="1371600"/>
            <a:ext cx="4041775" cy="2311135"/>
          </a:xfrm>
        </p:spPr>
      </p:pic>
      <p:sp>
        <p:nvSpPr>
          <p:cNvPr id="7"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901282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How should organizations protect </a:t>
            </a:r>
            <a:r>
              <a:rPr lang="en-US" dirty="0" smtClean="0"/>
              <a:t>themselves from </a:t>
            </a:r>
            <a:r>
              <a:rPr lang="en-US" dirty="0"/>
              <a:t>online attack?</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196448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a:t>
            </a:r>
            <a:br>
              <a:rPr lang="en-US" dirty="0" smtClean="0"/>
            </a:br>
            <a:r>
              <a:rPr lang="en-US" dirty="0" smtClean="0"/>
              <a:t>Daniel Tosh’s Rape Joke</a:t>
            </a:r>
            <a:endParaRPr lang="en-US" dirty="0"/>
          </a:p>
        </p:txBody>
      </p:sp>
      <p:sp>
        <p:nvSpPr>
          <p:cNvPr id="5" name="Content Placeholder 4"/>
          <p:cNvSpPr>
            <a:spLocks noGrp="1"/>
          </p:cNvSpPr>
          <p:nvPr>
            <p:ph sz="quarter" idx="1"/>
          </p:nvPr>
        </p:nvSpPr>
        <p:spPr/>
        <p:txBody>
          <a:bodyPr>
            <a:normAutofit/>
          </a:bodyPr>
          <a:lstStyle/>
          <a:p>
            <a:r>
              <a:rPr lang="en-US" dirty="0" smtClean="0"/>
              <a:t>Daniel Tosh became a sensation because of the Internet</a:t>
            </a:r>
          </a:p>
          <a:p>
            <a:r>
              <a:rPr lang="en-US" dirty="0" smtClean="0"/>
              <a:t>Tosh directed a “gang rape joke” at an L. A. audience member who left</a:t>
            </a:r>
          </a:p>
          <a:p>
            <a:r>
              <a:rPr lang="en-US" dirty="0" smtClean="0"/>
              <a:t>Joke and exit were tweeted, blogged about, </a:t>
            </a:r>
            <a:r>
              <a:rPr lang="en-US" dirty="0" err="1" smtClean="0"/>
              <a:t>retweeted</a:t>
            </a:r>
            <a:r>
              <a:rPr lang="en-US" dirty="0" smtClean="0"/>
              <a:t> and </a:t>
            </a:r>
            <a:r>
              <a:rPr lang="en-US" dirty="0" err="1" smtClean="0"/>
              <a:t>reblogged</a:t>
            </a:r>
            <a:endParaRPr lang="en-US" dirty="0" smtClean="0"/>
          </a:p>
          <a:p>
            <a:r>
              <a:rPr lang="en-US" dirty="0" smtClean="0"/>
              <a:t>Tosh gave weak apology</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346815"/>
            <a:ext cx="4041775" cy="4675544"/>
          </a:xfrm>
        </p:spPr>
      </p:pic>
      <p:sp>
        <p:nvSpPr>
          <p:cNvPr id="8" name="Rectangle 7"/>
          <p:cNvSpPr/>
          <p:nvPr/>
        </p:nvSpPr>
        <p:spPr>
          <a:xfrm>
            <a:off x="5105400" y="6019800"/>
            <a:ext cx="2929007" cy="261610"/>
          </a:xfrm>
          <a:prstGeom prst="rect">
            <a:avLst/>
          </a:prstGeom>
        </p:spPr>
        <p:txBody>
          <a:bodyPr wrap="none">
            <a:spAutoFit/>
          </a:bodyPr>
          <a:lstStyle/>
          <a:p>
            <a:r>
              <a:rPr lang="en-US" sz="1100" i="1" dirty="0" smtClean="0"/>
              <a:t>Figure 10-1 (Photo</a:t>
            </a:r>
            <a:r>
              <a:rPr lang="en-US" sz="1100" i="1" dirty="0"/>
              <a:t>: MZ1 WENN Photos/</a:t>
            </a:r>
            <a:r>
              <a:rPr lang="en-US" sz="1100" i="1" dirty="0" err="1"/>
              <a:t>Newscom</a:t>
            </a:r>
            <a:r>
              <a:rPr lang="en-US" sz="1100" i="1" dirty="0"/>
              <a:t>)</a:t>
            </a:r>
            <a:endParaRPr lang="en-US" sz="11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9045824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Study: Ronald McDonald’s Brush with Antisocial Media</a:t>
            </a:r>
            <a:endParaRPr lang="en-US" dirty="0"/>
          </a:p>
        </p:txBody>
      </p:sp>
      <p:sp>
        <p:nvSpPr>
          <p:cNvPr id="5" name="Content Placeholder 4"/>
          <p:cNvSpPr>
            <a:spLocks noGrp="1"/>
          </p:cNvSpPr>
          <p:nvPr>
            <p:ph sz="quarter" idx="1"/>
          </p:nvPr>
        </p:nvSpPr>
        <p:spPr/>
        <p:txBody>
          <a:bodyPr>
            <a:normAutofit lnSpcReduction="10000"/>
          </a:bodyPr>
          <a:lstStyle/>
          <a:p>
            <a:r>
              <a:rPr lang="en-US" dirty="0" smtClean="0"/>
              <a:t>Page 222</a:t>
            </a:r>
          </a:p>
          <a:p>
            <a:r>
              <a:rPr lang="en-US" dirty="0" smtClean="0"/>
              <a:t>What </a:t>
            </a:r>
            <a:r>
              <a:rPr lang="en-US" dirty="0"/>
              <a:t>do you think of McDonald’s social media strategy </a:t>
            </a:r>
            <a:r>
              <a:rPr lang="en-US" dirty="0" smtClean="0"/>
              <a:t>in general</a:t>
            </a:r>
            <a:r>
              <a:rPr lang="en-US" dirty="0"/>
              <a:t>?</a:t>
            </a:r>
          </a:p>
          <a:p>
            <a:r>
              <a:rPr lang="en-US" dirty="0" smtClean="0"/>
              <a:t>How </a:t>
            </a:r>
            <a:r>
              <a:rPr lang="en-US" dirty="0"/>
              <a:t>would you characterize McDonald’s handling of the </a:t>
            </a:r>
            <a:r>
              <a:rPr lang="en-US" dirty="0" smtClean="0"/>
              <a:t>racist tweet?</a:t>
            </a:r>
          </a:p>
          <a:p>
            <a:r>
              <a:rPr lang="en-US" dirty="0" smtClean="0"/>
              <a:t>What </a:t>
            </a:r>
            <a:r>
              <a:rPr lang="en-US" dirty="0"/>
              <a:t>would you have done differently relative to </a:t>
            </a:r>
            <a:r>
              <a:rPr lang="en-US" dirty="0" smtClean="0"/>
              <a:t>the #</a:t>
            </a:r>
            <a:r>
              <a:rPr lang="en-US" dirty="0" err="1" smtClean="0"/>
              <a:t>McDStories</a:t>
            </a:r>
            <a:r>
              <a:rPr lang="en-US" dirty="0" smtClean="0"/>
              <a:t> </a:t>
            </a:r>
            <a:r>
              <a:rPr lang="en-US" dirty="0"/>
              <a:t>controversy?</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078704"/>
            <a:ext cx="4041775" cy="3211767"/>
          </a:xfrm>
        </p:spPr>
      </p:pic>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212244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2954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40386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56523048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discuss the phenomenon of social media and its lasting impact on the practice of public relations.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16432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Dominance</a:t>
            </a:r>
            <a:endParaRPr lang="en-US" dirty="0"/>
          </a:p>
        </p:txBody>
      </p:sp>
      <p:sp>
        <p:nvSpPr>
          <p:cNvPr id="4" name="Content Placeholder 3"/>
          <p:cNvSpPr>
            <a:spLocks noGrp="1"/>
          </p:cNvSpPr>
          <p:nvPr>
            <p:ph sz="quarter" idx="1"/>
          </p:nvPr>
        </p:nvSpPr>
        <p:spPr/>
        <p:txBody>
          <a:bodyPr/>
          <a:lstStyle/>
          <a:p>
            <a:r>
              <a:rPr lang="en-US" dirty="0" smtClean="0"/>
              <a:t>White House Director of New Media in 2009</a:t>
            </a:r>
          </a:p>
          <a:p>
            <a:r>
              <a:rPr lang="en-US" dirty="0" smtClean="0"/>
              <a:t>News is tweeted first</a:t>
            </a:r>
            <a:endParaRPr lang="en-US" dirty="0"/>
          </a:p>
          <a:p>
            <a:r>
              <a:rPr lang="en-US" dirty="0" smtClean="0"/>
              <a:t>Facebook’s $104 billion value</a:t>
            </a:r>
          </a:p>
          <a:p>
            <a:r>
              <a:rPr lang="en-US" dirty="0" smtClean="0"/>
              <a:t>Opportunities and pitfalls</a:t>
            </a:r>
          </a:p>
          <a:p>
            <a:pPr lvl="1"/>
            <a:r>
              <a:rPr lang="en-US" dirty="0" smtClean="0"/>
              <a:t>Immediate and pervasive</a:t>
            </a:r>
          </a:p>
          <a:p>
            <a:pPr lvl="1"/>
            <a:r>
              <a:rPr lang="en-US" dirty="0" smtClean="0"/>
              <a:t>Has not replaced human relationships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777715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History of the Internet</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ARPANET during Cold  War (1969)</a:t>
            </a:r>
          </a:p>
          <a:p>
            <a:r>
              <a:rPr lang="en-US" dirty="0" smtClean="0"/>
              <a:t>World Wide Web in1989</a:t>
            </a:r>
          </a:p>
          <a:p>
            <a:r>
              <a:rPr lang="en-US" dirty="0" smtClean="0"/>
              <a:t>Worldwide </a:t>
            </a:r>
            <a:r>
              <a:rPr lang="en-US" dirty="0"/>
              <a:t>u</a:t>
            </a:r>
            <a:r>
              <a:rPr lang="en-US" dirty="0" smtClean="0"/>
              <a:t>sers in 2012 = 2.27 billion</a:t>
            </a:r>
          </a:p>
          <a:p>
            <a:pPr lvl="1"/>
            <a:r>
              <a:rPr lang="en-US" dirty="0" smtClean="0"/>
              <a:t>Africa rose from 34 million in 2007 to 140 million in 2012</a:t>
            </a:r>
          </a:p>
          <a:p>
            <a:pPr lvl="1"/>
            <a:r>
              <a:rPr lang="en-US" dirty="0" smtClean="0"/>
              <a:t>Asia rose from 418 million in 2007 to over 1 billion in 2012</a:t>
            </a:r>
          </a:p>
          <a:p>
            <a:pPr lvl="1"/>
            <a:r>
              <a:rPr lang="en-US" dirty="0" smtClean="0"/>
              <a:t>Europe rose from 322 million in 2007 to 501 million in 2012</a:t>
            </a:r>
          </a:p>
          <a:p>
            <a:pPr lvl="1"/>
            <a:r>
              <a:rPr lang="en-US" dirty="0" smtClean="0"/>
              <a:t>The Middle East rose from 20 million to 77 million</a:t>
            </a:r>
          </a:p>
          <a:p>
            <a:pPr lvl="1"/>
            <a:r>
              <a:rPr lang="en-US" dirty="0" smtClean="0"/>
              <a:t>North America rose from 233 million to 273 million</a:t>
            </a:r>
          </a:p>
          <a:p>
            <a:pPr lvl="1"/>
            <a:r>
              <a:rPr lang="en-US" dirty="0" smtClean="0"/>
              <a:t>Latin America rose from 100 million to 236 million</a:t>
            </a:r>
          </a:p>
          <a:p>
            <a:pPr lvl="1"/>
            <a:r>
              <a:rPr lang="en-US" dirty="0" smtClean="0"/>
              <a:t>Oceania rose from 19 million to 24 million</a:t>
            </a:r>
          </a:p>
          <a:p>
            <a:r>
              <a:rPr lang="en-US" dirty="0" smtClean="0"/>
              <a:t>Digital divide between haves and </a:t>
            </a:r>
            <a:r>
              <a:rPr lang="en-US" dirty="0" smtClean="0"/>
              <a:t>have-nots </a:t>
            </a:r>
            <a:r>
              <a:rPr lang="en-US" dirty="0" smtClean="0"/>
              <a:t>was closing</a:t>
            </a:r>
          </a:p>
          <a:p>
            <a:r>
              <a:rPr lang="en-US" dirty="0" smtClean="0"/>
              <a:t>Some early ventures failed; others are thriving</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84747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is the status of the Internet and </a:t>
            </a:r>
            <a:r>
              <a:rPr lang="en-US" dirty="0" smtClean="0"/>
              <a:t>World Wide </a:t>
            </a:r>
            <a:r>
              <a:rPr lang="en-US" dirty="0"/>
              <a:t>Web in public relations today?</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734494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the general parameters of public relations and the Internet.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78733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 and the Internet</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Public relations department have interactive specialists</a:t>
            </a:r>
          </a:p>
          <a:p>
            <a:r>
              <a:rPr lang="en-US" dirty="0" smtClean="0"/>
              <a:t>Journalists embraced the Internet as primary source for research and reporting</a:t>
            </a:r>
          </a:p>
          <a:p>
            <a:r>
              <a:rPr lang="en-US" dirty="0" smtClean="0"/>
              <a:t>Personal contact with a journalist via a relationship is still the best way to get your message heard</a:t>
            </a:r>
          </a:p>
          <a:p>
            <a:r>
              <a:rPr lang="en-US" dirty="0" smtClean="0"/>
              <a:t>Practitioner Internet usage growth predicted due to</a:t>
            </a:r>
          </a:p>
          <a:p>
            <a:pPr lvl="1"/>
            <a:r>
              <a:rPr lang="en-US" dirty="0" smtClean="0"/>
              <a:t>Demand for being education vs. sold</a:t>
            </a:r>
          </a:p>
          <a:p>
            <a:pPr lvl="1"/>
            <a:r>
              <a:rPr lang="en-US" dirty="0" smtClean="0"/>
              <a:t>Quest for conversation</a:t>
            </a:r>
          </a:p>
          <a:p>
            <a:pPr lvl="1"/>
            <a:r>
              <a:rPr lang="en-US" dirty="0" smtClean="0"/>
              <a:t>Need for real-time performance</a:t>
            </a:r>
            <a:endParaRPr lang="en-US" dirty="0"/>
          </a:p>
          <a:p>
            <a:pPr lvl="1"/>
            <a:r>
              <a:rPr lang="en-US" dirty="0" smtClean="0"/>
              <a:t>Need for customization</a:t>
            </a:r>
          </a:p>
          <a:p>
            <a:r>
              <a:rPr lang="en-US" dirty="0" smtClean="0"/>
              <a:t>Familiarity with Internet and its use are requisites for practice</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1841343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1806</Words>
  <Application>Microsoft Office PowerPoint</Application>
  <PresentationFormat>On-screen Show (4:3)</PresentationFormat>
  <Paragraphs>249</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Origin</vt:lpstr>
      <vt:lpstr>Part III:  The Publics</vt:lpstr>
      <vt:lpstr>Learning Objectives</vt:lpstr>
      <vt:lpstr>Opening Example: Daniel Tosh’s Rape Joke</vt:lpstr>
      <vt:lpstr>Learning Objective 1</vt:lpstr>
      <vt:lpstr>Social Media Dominance</vt:lpstr>
      <vt:lpstr>Brief History of the Internet</vt:lpstr>
      <vt:lpstr>Learning Objective 1 Discussion Question</vt:lpstr>
      <vt:lpstr>Learning Objective 2</vt:lpstr>
      <vt:lpstr>Public Relations and the Internet</vt:lpstr>
      <vt:lpstr>Websites </vt:lpstr>
      <vt:lpstr>Developing a Winning Website Answer Strategic Questions</vt:lpstr>
      <vt:lpstr>Email</vt:lpstr>
      <vt:lpstr>Instant Messaging (IM) and Texting</vt:lpstr>
      <vt:lpstr>Blogs and CEO Blogs</vt:lpstr>
      <vt:lpstr>PR Ethics Mini-Case:  Blogger Backlash Crushes ConAgra Conclave</vt:lpstr>
      <vt:lpstr>Learning Objective 2 Discussion Question</vt:lpstr>
      <vt:lpstr>Learning Objective 3</vt:lpstr>
      <vt:lpstr>Social Networks</vt:lpstr>
      <vt:lpstr>Facebook</vt:lpstr>
      <vt:lpstr>Twitter</vt:lpstr>
      <vt:lpstr>LinkedIn</vt:lpstr>
      <vt:lpstr>YouTube</vt:lpstr>
      <vt:lpstr>Contenders: Pinterest and others</vt:lpstr>
      <vt:lpstr>Social Media Analytics</vt:lpstr>
      <vt:lpstr>Learning Objective 3 Discussion Questions</vt:lpstr>
      <vt:lpstr>Learning Objective 4</vt:lpstr>
      <vt:lpstr>Web-Based Communication Vehicles</vt:lpstr>
      <vt:lpstr>Dark Side of Online Communications</vt:lpstr>
      <vt:lpstr>Learning Objective 4 Discussion Question</vt:lpstr>
      <vt:lpstr>Case Study: Ronald McDonald’s Brush with Antisocial Media</vt:lpstr>
      <vt:lpstr>Slide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2013-04-18T01:24:41Z</dcterms:created>
  <dcterms:modified xsi:type="dcterms:W3CDTF">2013-05-02T16:02:05Z</dcterms:modified>
</cp:coreProperties>
</file>