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1"/>
  </p:notesMasterIdLst>
  <p:sldIdLst>
    <p:sldId id="257" r:id="rId2"/>
    <p:sldId id="258" r:id="rId3"/>
    <p:sldId id="259" r:id="rId4"/>
    <p:sldId id="260" r:id="rId5"/>
    <p:sldId id="261" r:id="rId6"/>
    <p:sldId id="262" r:id="rId7"/>
    <p:sldId id="285"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2E0AF7-0971-459A-9CBE-5F752548A67B}"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5ABFD8-CA02-43B3-BCD3-CE3AC5674C8E}" type="slidenum">
              <a:rPr lang="en-US" smtClean="0"/>
              <a:pPr/>
              <a:t>‹#›</a:t>
            </a:fld>
            <a:endParaRPr lang="en-US"/>
          </a:p>
        </p:txBody>
      </p:sp>
    </p:spTree>
    <p:extLst>
      <p:ext uri="{BB962C8B-B14F-4D97-AF65-F5344CB8AC3E}">
        <p14:creationId xmlns:p14="http://schemas.microsoft.com/office/powerpoint/2010/main" xmlns="" val="136215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1531667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25438556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3051253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12121140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4252931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11529272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15403316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3199323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35871114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16379302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1814928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35847201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31914121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34957184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25694639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202664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32221201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39359141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18575055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27</a:t>
            </a:fld>
            <a:endParaRPr lang="en-US" dirty="0"/>
          </a:p>
        </p:txBody>
      </p:sp>
    </p:spTree>
    <p:extLst>
      <p:ext uri="{BB962C8B-B14F-4D97-AF65-F5344CB8AC3E}">
        <p14:creationId xmlns:p14="http://schemas.microsoft.com/office/powerpoint/2010/main" xmlns="" val="38160862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28</a:t>
            </a:fld>
            <a:endParaRPr lang="en-US" dirty="0"/>
          </a:p>
        </p:txBody>
      </p:sp>
    </p:spTree>
    <p:extLst>
      <p:ext uri="{BB962C8B-B14F-4D97-AF65-F5344CB8AC3E}">
        <p14:creationId xmlns:p14="http://schemas.microsoft.com/office/powerpoint/2010/main" xmlns="" val="42721515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996076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273577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250340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1286174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1286174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3520063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23666705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A7BEE9E-E803-4C9C-B427-B6A117D3C0D2}"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5438C572-A6EB-4C63-A269-F68430921857}"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7BEE9E-E803-4C9C-B427-B6A117D3C0D2}"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8C572-A6EB-4C63-A269-F6843092185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7BEE9E-E803-4C9C-B427-B6A117D3C0D2}"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8C572-A6EB-4C63-A269-F68430921857}"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A7BEE9E-E803-4C9C-B427-B6A117D3C0D2}"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38C572-A6EB-4C63-A269-F68430921857}"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BA7BEE9E-E803-4C9C-B427-B6A117D3C0D2}"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5438C572-A6EB-4C63-A269-F68430921857}"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A7BEE9E-E803-4C9C-B427-B6A117D3C0D2}"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38C572-A6EB-4C63-A269-F68430921857}"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A7BEE9E-E803-4C9C-B427-B6A117D3C0D2}"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38C572-A6EB-4C63-A269-F68430921857}"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A7BEE9E-E803-4C9C-B427-B6A117D3C0D2}"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38C572-A6EB-4C63-A269-F68430921857}"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BEE9E-E803-4C9C-B427-B6A117D3C0D2}"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38C572-A6EB-4C63-A269-F68430921857}"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7BEE9E-E803-4C9C-B427-B6A117D3C0D2}"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38C572-A6EB-4C63-A269-F68430921857}"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A7BEE9E-E803-4C9C-B427-B6A117D3C0D2}"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38C572-A6EB-4C63-A269-F68430921857}"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BA7BEE9E-E803-4C9C-B427-B6A117D3C0D2}"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438C572-A6EB-4C63-A269-F68430921857}"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III:  The Publics</a:t>
            </a:r>
            <a:endParaRPr lang="en-US" dirty="0"/>
          </a:p>
        </p:txBody>
      </p:sp>
      <p:sp>
        <p:nvSpPr>
          <p:cNvPr id="3" name="Subtitle 2"/>
          <p:cNvSpPr>
            <a:spLocks noGrp="1"/>
          </p:cNvSpPr>
          <p:nvPr>
            <p:ph type="subTitle" idx="1"/>
          </p:nvPr>
        </p:nvSpPr>
        <p:spPr/>
        <p:txBody>
          <a:bodyPr>
            <a:normAutofit/>
          </a:bodyPr>
          <a:lstStyle/>
          <a:p>
            <a:r>
              <a:rPr lang="en-US" dirty="0" smtClean="0"/>
              <a:t>Chapter 11: Employee Relations</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33060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societal factors have caused internal </a:t>
            </a:r>
            <a:r>
              <a:rPr lang="en-US" dirty="0" smtClean="0"/>
              <a:t>communications to </a:t>
            </a:r>
            <a:r>
              <a:rPr lang="en-US" dirty="0"/>
              <a:t>become more important </a:t>
            </a:r>
            <a:r>
              <a:rPr lang="en-US" dirty="0" smtClean="0"/>
              <a:t>today than </a:t>
            </a:r>
            <a:r>
              <a:rPr lang="en-US" dirty="0"/>
              <a:t>in the past?</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153820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the philosophy of dealing with employees in an era of layoffs and meager job growth.</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02750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the Employee Public</a:t>
            </a:r>
            <a:endParaRPr lang="en-US" dirty="0"/>
          </a:p>
        </p:txBody>
      </p:sp>
      <p:sp>
        <p:nvSpPr>
          <p:cNvPr id="4" name="Content Placeholder 3"/>
          <p:cNvSpPr>
            <a:spLocks noGrp="1"/>
          </p:cNvSpPr>
          <p:nvPr>
            <p:ph sz="quarter" idx="1"/>
          </p:nvPr>
        </p:nvSpPr>
        <p:spPr/>
        <p:txBody>
          <a:bodyPr/>
          <a:lstStyle/>
          <a:p>
            <a:r>
              <a:rPr lang="en-US" dirty="0" smtClean="0"/>
              <a:t>Numerous subgroups:</a:t>
            </a:r>
          </a:p>
          <a:p>
            <a:pPr lvl="1"/>
            <a:r>
              <a:rPr lang="en-US" dirty="0" smtClean="0"/>
              <a:t>Senior managers</a:t>
            </a:r>
          </a:p>
          <a:p>
            <a:pPr lvl="1"/>
            <a:r>
              <a:rPr lang="en-US" dirty="0" smtClean="0"/>
              <a:t>First-line supervisors</a:t>
            </a:r>
          </a:p>
          <a:p>
            <a:pPr lvl="1"/>
            <a:r>
              <a:rPr lang="en-US" dirty="0" smtClean="0"/>
              <a:t>Staff and line employees</a:t>
            </a:r>
          </a:p>
          <a:p>
            <a:pPr lvl="1"/>
            <a:r>
              <a:rPr lang="en-US" dirty="0" smtClean="0"/>
              <a:t>Union laborers</a:t>
            </a:r>
          </a:p>
          <a:p>
            <a:pPr lvl="1"/>
            <a:r>
              <a:rPr lang="en-US" dirty="0" smtClean="0"/>
              <a:t>Per diem employees</a:t>
            </a:r>
          </a:p>
          <a:p>
            <a:pPr lvl="1"/>
            <a:r>
              <a:rPr lang="en-US" dirty="0" smtClean="0"/>
              <a:t>Contract workers</a:t>
            </a:r>
          </a:p>
          <a:p>
            <a:r>
              <a:rPr lang="en-US" dirty="0" smtClean="0"/>
              <a:t>Each group has different interests and concerns</a:t>
            </a:r>
          </a:p>
          <a:p>
            <a:r>
              <a:rPr lang="en-US" dirty="0" smtClean="0"/>
              <a:t>Smart organizations differentiate messages and communications for each segment</a:t>
            </a:r>
            <a:endParaRPr lang="en-US" dirty="0"/>
          </a:p>
          <a:p>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29880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you convey knowledge to staff?</a:t>
            </a:r>
            <a:endParaRPr lang="en-US" dirty="0"/>
          </a:p>
        </p:txBody>
      </p:sp>
      <p:sp>
        <p:nvSpPr>
          <p:cNvPr id="4" name="Content Placeholder 3"/>
          <p:cNvSpPr>
            <a:spLocks noGrp="1"/>
          </p:cNvSpPr>
          <p:nvPr>
            <p:ph sz="quarter" idx="1"/>
          </p:nvPr>
        </p:nvSpPr>
        <p:spPr/>
        <p:txBody>
          <a:bodyPr/>
          <a:lstStyle/>
          <a:p>
            <a:r>
              <a:rPr lang="en-US" dirty="0" smtClean="0"/>
              <a:t>Younger, increasingly female, more diverse, ambitious, career oriented, less complacent, less loyal</a:t>
            </a:r>
          </a:p>
          <a:p>
            <a:r>
              <a:rPr lang="en-US" dirty="0" smtClean="0"/>
              <a:t>Questions to ask</a:t>
            </a:r>
          </a:p>
          <a:p>
            <a:pPr lvl="1"/>
            <a:r>
              <a:rPr lang="en-US" dirty="0" smtClean="0"/>
              <a:t>Is management able to communicate effectively with employees?</a:t>
            </a:r>
          </a:p>
          <a:p>
            <a:pPr lvl="1"/>
            <a:r>
              <a:rPr lang="en-US" dirty="0" smtClean="0"/>
              <a:t>Is communication trusted, and does it relay appropriate information to employees?</a:t>
            </a:r>
          </a:p>
          <a:p>
            <a:pPr lvl="1"/>
            <a:r>
              <a:rPr lang="en-US" dirty="0" smtClean="0"/>
              <a:t>Has management communicated its commitment to its employees and to fostering a rewarding work environment?</a:t>
            </a:r>
          </a:p>
          <a:p>
            <a:r>
              <a:rPr lang="en-US" dirty="0" smtClean="0"/>
              <a:t>Biggest problem often employees do not know where they stand in the eyes of management</a:t>
            </a:r>
            <a:endParaRPr lang="en-US" dirty="0"/>
          </a:p>
          <a:p>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95594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100 Best Companies to Work For in America</a:t>
            </a:r>
            <a:br>
              <a:rPr lang="en-US" i="1" dirty="0" smtClean="0"/>
            </a:br>
            <a:r>
              <a:rPr lang="en-US" dirty="0" smtClean="0"/>
              <a:t>Six Criteria</a:t>
            </a:r>
            <a:endParaRPr lang="en-US" dirty="0"/>
          </a:p>
        </p:txBody>
      </p:sp>
      <p:sp>
        <p:nvSpPr>
          <p:cNvPr id="4" name="Content Placeholder 3"/>
          <p:cNvSpPr>
            <a:spLocks noGrp="1"/>
          </p:cNvSpPr>
          <p:nvPr>
            <p:ph sz="quarter" idx="1"/>
          </p:nvPr>
        </p:nvSpPr>
        <p:spPr/>
        <p:txBody>
          <a:bodyPr/>
          <a:lstStyle/>
          <a:p>
            <a:r>
              <a:rPr lang="en-US" dirty="0" smtClean="0"/>
              <a:t>Willingness to express dissent</a:t>
            </a:r>
          </a:p>
          <a:p>
            <a:r>
              <a:rPr lang="en-US" dirty="0" smtClean="0"/>
              <a:t>Visibility and proximity of upper management</a:t>
            </a:r>
          </a:p>
          <a:p>
            <a:r>
              <a:rPr lang="en-US" dirty="0" smtClean="0"/>
              <a:t>Priority of internal to external communication</a:t>
            </a:r>
          </a:p>
          <a:p>
            <a:r>
              <a:rPr lang="en-US" dirty="0" smtClean="0"/>
              <a:t>Attention to clarity</a:t>
            </a:r>
          </a:p>
          <a:p>
            <a:r>
              <a:rPr lang="en-US" dirty="0" smtClean="0"/>
              <a:t>Friendly tone</a:t>
            </a:r>
          </a:p>
          <a:p>
            <a:r>
              <a:rPr lang="en-US" dirty="0" smtClean="0"/>
              <a:t>Sense of humor</a:t>
            </a:r>
            <a:endParaRPr lang="en-US" dirty="0"/>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290175"/>
            <a:ext cx="4041775" cy="2788824"/>
          </a:xfrm>
        </p:spPr>
      </p:pic>
      <p:sp>
        <p:nvSpPr>
          <p:cNvPr id="7" name="Rectangle 6"/>
          <p:cNvSpPr/>
          <p:nvPr/>
        </p:nvSpPr>
        <p:spPr>
          <a:xfrm>
            <a:off x="4343400" y="5181600"/>
            <a:ext cx="4572000" cy="276999"/>
          </a:xfrm>
          <a:prstGeom prst="rect">
            <a:avLst/>
          </a:prstGeom>
        </p:spPr>
        <p:txBody>
          <a:bodyPr>
            <a:spAutoFit/>
          </a:bodyPr>
          <a:lstStyle/>
          <a:p>
            <a:pPr algn="ctr"/>
            <a:r>
              <a:rPr lang="en-US" sz="1200" i="1" dirty="0" smtClean="0"/>
              <a:t>Figure 11-2 (Courtesy </a:t>
            </a:r>
            <a:r>
              <a:rPr lang="en-US" sz="1200" i="1" dirty="0"/>
              <a:t>of </a:t>
            </a:r>
            <a:r>
              <a:rPr lang="en-US" sz="1200" i="1" dirty="0" smtClean="0"/>
              <a:t>the </a:t>
            </a:r>
            <a:r>
              <a:rPr lang="en-US" sz="1200" i="1" dirty="0" err="1" smtClean="0"/>
              <a:t>Bohle</a:t>
            </a:r>
            <a:r>
              <a:rPr lang="en-US" sz="1200" i="1" dirty="0" smtClean="0"/>
              <a:t> </a:t>
            </a:r>
            <a:r>
              <a:rPr lang="en-US" sz="1200" i="1" dirty="0"/>
              <a:t>Company)</a:t>
            </a:r>
            <a:endParaRPr lang="en-US" sz="1200" dirty="0"/>
          </a:p>
        </p:txBody>
      </p:sp>
      <p:sp>
        <p:nvSpPr>
          <p:cNvPr id="8"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03263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a:t>
            </a:r>
            <a:br>
              <a:rPr lang="en-US" dirty="0" smtClean="0"/>
            </a:br>
            <a:r>
              <a:rPr lang="en-US" dirty="0" smtClean="0"/>
              <a:t>I Hate You, I’m Leaving, Where’s My Check?</a:t>
            </a:r>
            <a:endParaRPr lang="en-US" dirty="0"/>
          </a:p>
        </p:txBody>
      </p:sp>
      <p:sp>
        <p:nvSpPr>
          <p:cNvPr id="4" name="Content Placeholder 3"/>
          <p:cNvSpPr>
            <a:spLocks noGrp="1"/>
          </p:cNvSpPr>
          <p:nvPr>
            <p:ph sz="quarter" idx="1"/>
          </p:nvPr>
        </p:nvSpPr>
        <p:spPr/>
        <p:txBody>
          <a:bodyPr>
            <a:normAutofit fontScale="92500"/>
          </a:bodyPr>
          <a:lstStyle/>
          <a:p>
            <a:r>
              <a:rPr lang="en-US" dirty="0" smtClean="0"/>
              <a:t>Page 233</a:t>
            </a:r>
          </a:p>
          <a:p>
            <a:r>
              <a:rPr lang="en-US" dirty="0" smtClean="0"/>
              <a:t>How </a:t>
            </a:r>
            <a:r>
              <a:rPr lang="en-US" dirty="0"/>
              <a:t>would you characterize the ethics of Smith’s </a:t>
            </a:r>
            <a:r>
              <a:rPr lang="en-US" dirty="0" smtClean="0"/>
              <a:t>decision to </a:t>
            </a:r>
            <a:r>
              <a:rPr lang="en-US" dirty="0"/>
              <a:t>go public with his gripes as a Goldman employee?</a:t>
            </a:r>
          </a:p>
          <a:p>
            <a:r>
              <a:rPr lang="en-US" dirty="0" smtClean="0"/>
              <a:t>What </a:t>
            </a:r>
            <a:r>
              <a:rPr lang="en-US" dirty="0"/>
              <a:t>do you think of the company’s response to </a:t>
            </a:r>
            <a:r>
              <a:rPr lang="en-US" dirty="0" smtClean="0"/>
              <a:t>the controversy</a:t>
            </a:r>
            <a:r>
              <a:rPr lang="en-US" dirty="0"/>
              <a:t>?</a:t>
            </a:r>
          </a:p>
          <a:p>
            <a:r>
              <a:rPr lang="en-US" dirty="0" smtClean="0"/>
              <a:t>What </a:t>
            </a:r>
            <a:r>
              <a:rPr lang="en-US" dirty="0"/>
              <a:t>advice would you give Goldman Sachs in its </a:t>
            </a:r>
            <a:r>
              <a:rPr lang="en-US" dirty="0" smtClean="0"/>
              <a:t>future public </a:t>
            </a:r>
            <a:r>
              <a:rPr lang="en-US" dirty="0"/>
              <a:t>relations dealings?</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659209"/>
            <a:ext cx="4041775" cy="4050756"/>
          </a:xfrm>
        </p:spPr>
      </p:pic>
      <p:sp>
        <p:nvSpPr>
          <p:cNvPr id="7" name="Rectangle 6"/>
          <p:cNvSpPr/>
          <p:nvPr/>
        </p:nvSpPr>
        <p:spPr>
          <a:xfrm>
            <a:off x="5486400" y="5703332"/>
            <a:ext cx="2319161" cy="276999"/>
          </a:xfrm>
          <a:prstGeom prst="rect">
            <a:avLst/>
          </a:prstGeom>
        </p:spPr>
        <p:txBody>
          <a:bodyPr wrap="none">
            <a:spAutoFit/>
          </a:bodyPr>
          <a:lstStyle/>
          <a:p>
            <a:r>
              <a:rPr lang="en-US" sz="1200" i="1" dirty="0" smtClean="0"/>
              <a:t>Figure 11-3 (Photo</a:t>
            </a:r>
            <a:r>
              <a:rPr lang="en-US" sz="1200" i="1" dirty="0"/>
              <a:t>: </a:t>
            </a:r>
            <a:r>
              <a:rPr lang="en-US" sz="1200" i="1" dirty="0" err="1"/>
              <a:t>Zuma</a:t>
            </a:r>
            <a:r>
              <a:rPr lang="en-US" sz="1200" i="1" dirty="0"/>
              <a:t>/</a:t>
            </a:r>
            <a:r>
              <a:rPr lang="en-US" sz="1200" i="1" dirty="0" err="1"/>
              <a:t>Newscom</a:t>
            </a:r>
            <a:r>
              <a:rPr lang="en-US" sz="1200" i="1" dirty="0"/>
              <a:t>)</a:t>
            </a:r>
            <a:endParaRPr lang="en-US" sz="1200" dirty="0"/>
          </a:p>
        </p:txBody>
      </p:sp>
      <p:sp>
        <p:nvSpPr>
          <p:cNvPr id="8"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7274510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Credibility: The Key</a:t>
            </a:r>
            <a:endParaRPr lang="en-US" dirty="0"/>
          </a:p>
        </p:txBody>
      </p:sp>
      <p:sp>
        <p:nvSpPr>
          <p:cNvPr id="6" name="Content Placeholder 5"/>
          <p:cNvSpPr>
            <a:spLocks noGrp="1"/>
          </p:cNvSpPr>
          <p:nvPr>
            <p:ph sz="quarter" idx="1"/>
          </p:nvPr>
        </p:nvSpPr>
        <p:spPr/>
        <p:txBody>
          <a:bodyPr>
            <a:normAutofit fontScale="92500" lnSpcReduction="20000"/>
          </a:bodyPr>
          <a:lstStyle/>
          <a:p>
            <a:r>
              <a:rPr lang="en-US" dirty="0" smtClean="0"/>
              <a:t>Employees want facts; not wishful thinking</a:t>
            </a:r>
          </a:p>
          <a:p>
            <a:r>
              <a:rPr lang="en-US" dirty="0" smtClean="0"/>
              <a:t>Trust in organizations would increase if management</a:t>
            </a:r>
          </a:p>
          <a:p>
            <a:pPr lvl="1"/>
            <a:r>
              <a:rPr lang="en-US" dirty="0" smtClean="0"/>
              <a:t>Communicated earlier and more frequently</a:t>
            </a:r>
          </a:p>
          <a:p>
            <a:pPr lvl="1"/>
            <a:r>
              <a:rPr lang="en-US" dirty="0" smtClean="0"/>
              <a:t>Demonstrated trust in employees by sharing bad news as well as good</a:t>
            </a:r>
          </a:p>
          <a:p>
            <a:pPr lvl="1"/>
            <a:r>
              <a:rPr lang="en-US" dirty="0" smtClean="0"/>
              <a:t>Involved employees in the process by asking for their ideas and opinions</a:t>
            </a:r>
          </a:p>
          <a:p>
            <a:r>
              <a:rPr lang="en-US" dirty="0" smtClean="0"/>
              <a:t>Well-informed employees = organization’s best goodwill ambassadors</a:t>
            </a:r>
            <a:endParaRPr lang="en-US" dirty="0"/>
          </a:p>
        </p:txBody>
      </p:sp>
      <p:pic>
        <p:nvPicPr>
          <p:cNvPr id="8" name="Content Placeholder 7"/>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365958"/>
            <a:ext cx="4041775" cy="2637258"/>
          </a:xfrm>
        </p:spPr>
      </p:pic>
      <p:sp>
        <p:nvSpPr>
          <p:cNvPr id="9" name="Rectangle 8"/>
          <p:cNvSpPr/>
          <p:nvPr/>
        </p:nvSpPr>
        <p:spPr>
          <a:xfrm>
            <a:off x="5562600" y="5017922"/>
            <a:ext cx="2417650" cy="276999"/>
          </a:xfrm>
          <a:prstGeom prst="rect">
            <a:avLst/>
          </a:prstGeom>
        </p:spPr>
        <p:txBody>
          <a:bodyPr wrap="none">
            <a:spAutoFit/>
          </a:bodyPr>
          <a:lstStyle/>
          <a:p>
            <a:pPr algn="ctr"/>
            <a:r>
              <a:rPr lang="en-US" sz="1200" i="1" dirty="0" smtClean="0"/>
              <a:t>Figure 11-4 (Courtesy </a:t>
            </a:r>
            <a:r>
              <a:rPr lang="en-US" sz="1200" i="1" dirty="0"/>
              <a:t>NYSE Euronext)</a:t>
            </a:r>
            <a:endParaRPr lang="en-US" sz="1200" dirty="0"/>
          </a:p>
        </p:txBody>
      </p:sp>
      <p:sp>
        <p:nvSpPr>
          <p:cNvPr id="7"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55435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S-H-O-C the Troops</a:t>
            </a:r>
            <a:br>
              <a:rPr lang="en-US" dirty="0" smtClean="0"/>
            </a:br>
            <a:r>
              <a:rPr lang="en-US" dirty="0" smtClean="0"/>
              <a:t>Communications must be…</a:t>
            </a:r>
            <a:endParaRPr lang="en-US" dirty="0"/>
          </a:p>
        </p:txBody>
      </p:sp>
      <p:sp>
        <p:nvSpPr>
          <p:cNvPr id="4" name="Content Placeholder 3"/>
          <p:cNvSpPr>
            <a:spLocks noGrp="1"/>
          </p:cNvSpPr>
          <p:nvPr>
            <p:ph sz="quarter" idx="1"/>
          </p:nvPr>
        </p:nvSpPr>
        <p:spPr/>
        <p:txBody>
          <a:bodyPr/>
          <a:lstStyle/>
          <a:p>
            <a:r>
              <a:rPr lang="en-US" dirty="0" smtClean="0"/>
              <a:t>Strategic </a:t>
            </a:r>
          </a:p>
          <a:p>
            <a:pPr lvl="1"/>
            <a:r>
              <a:rPr lang="en-US" dirty="0" smtClean="0"/>
              <a:t>Where is this organization going?</a:t>
            </a:r>
          </a:p>
          <a:p>
            <a:pPr lvl="1"/>
            <a:r>
              <a:rPr lang="en-US" dirty="0" smtClean="0"/>
              <a:t>What is my role in helping us get there?</a:t>
            </a:r>
          </a:p>
          <a:p>
            <a:pPr lvl="1"/>
            <a:endParaRPr lang="en-US" dirty="0" smtClean="0"/>
          </a:p>
          <a:p>
            <a:r>
              <a:rPr lang="en-US" dirty="0" smtClean="0"/>
              <a:t>Honest</a:t>
            </a:r>
          </a:p>
          <a:p>
            <a:pPr lvl="1"/>
            <a:r>
              <a:rPr lang="en-US" dirty="0" smtClean="0"/>
              <a:t>Management trust may be low</a:t>
            </a:r>
          </a:p>
          <a:p>
            <a:pPr lvl="1"/>
            <a:r>
              <a:rPr lang="en-US" dirty="0" smtClean="0"/>
              <a:t>Can’t build credibility by sugarcoating</a:t>
            </a:r>
          </a:p>
          <a:p>
            <a:pPr lvl="1"/>
            <a:endParaRPr lang="en-US" dirty="0"/>
          </a:p>
        </p:txBody>
      </p:sp>
      <p:sp>
        <p:nvSpPr>
          <p:cNvPr id="5" name="Content Placeholder 4"/>
          <p:cNvSpPr>
            <a:spLocks noGrp="1"/>
          </p:cNvSpPr>
          <p:nvPr>
            <p:ph sz="quarter" idx="2"/>
          </p:nvPr>
        </p:nvSpPr>
        <p:spPr/>
        <p:txBody>
          <a:bodyPr/>
          <a:lstStyle/>
          <a:p>
            <a:r>
              <a:rPr lang="en-US" dirty="0" smtClean="0"/>
              <a:t>Open</a:t>
            </a:r>
          </a:p>
          <a:p>
            <a:pPr lvl="1"/>
            <a:r>
              <a:rPr lang="en-US" dirty="0" smtClean="0"/>
              <a:t>Feedback</a:t>
            </a:r>
          </a:p>
          <a:p>
            <a:pPr lvl="1"/>
            <a:r>
              <a:rPr lang="en-US" dirty="0" smtClean="0"/>
              <a:t>Two-way communications</a:t>
            </a:r>
          </a:p>
          <a:p>
            <a:pPr lvl="1"/>
            <a:r>
              <a:rPr lang="en-US" dirty="0" smtClean="0"/>
              <a:t>Solicit, listen to, act one employee views</a:t>
            </a:r>
          </a:p>
          <a:p>
            <a:pPr lvl="1"/>
            <a:r>
              <a:rPr lang="en-US" dirty="0" smtClean="0"/>
              <a:t>Action is key</a:t>
            </a:r>
          </a:p>
          <a:p>
            <a:r>
              <a:rPr lang="en-US" dirty="0" smtClean="0"/>
              <a:t>Consistent</a:t>
            </a:r>
          </a:p>
          <a:p>
            <a:pPr lvl="1"/>
            <a:r>
              <a:rPr lang="en-US" dirty="0" smtClean="0"/>
              <a:t>Regular, on-time, predictable communication program</a:t>
            </a:r>
          </a:p>
          <a:p>
            <a:pPr lvl="1"/>
            <a:r>
              <a:rPr lang="en-US" dirty="0" smtClean="0"/>
              <a:t>Steadiness is key</a:t>
            </a:r>
            <a:endParaRPr lang="en-US" dirty="0"/>
          </a:p>
        </p:txBody>
      </p:sp>
      <p:sp>
        <p:nvSpPr>
          <p:cNvPr id="6"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855734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2</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Summarize the keys to dealing with employees in today’s business environment.</a:t>
            </a:r>
            <a:endParaRPr lang="en-US" dirty="0"/>
          </a:p>
          <a:p>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196421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various tactics—print, online, and broadcast—of communicating with the internal public.</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81883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an often-overlooked but </a:t>
            </a:r>
            <a:r>
              <a:rPr lang="en-US" dirty="0" smtClean="0"/>
              <a:t>core critical </a:t>
            </a:r>
            <a:r>
              <a:rPr lang="en-US" dirty="0"/>
              <a:t>constituency for </a:t>
            </a:r>
            <a:r>
              <a:rPr lang="en-US" dirty="0" smtClean="0"/>
              <a:t>organizational management</a:t>
            </a:r>
            <a:r>
              <a:rPr lang="en-US" dirty="0"/>
              <a:t>, the internal public.</a:t>
            </a:r>
          </a:p>
          <a:p>
            <a:r>
              <a:rPr lang="en-US" dirty="0" smtClean="0"/>
              <a:t>To </a:t>
            </a:r>
            <a:r>
              <a:rPr lang="en-US" dirty="0"/>
              <a:t>explore the philosophy of dealing </a:t>
            </a:r>
            <a:r>
              <a:rPr lang="en-US" dirty="0" smtClean="0"/>
              <a:t>with employees </a:t>
            </a:r>
            <a:r>
              <a:rPr lang="en-US" dirty="0"/>
              <a:t>in an era of layoffs and </a:t>
            </a:r>
            <a:r>
              <a:rPr lang="en-US" dirty="0" smtClean="0"/>
              <a:t>meager job </a:t>
            </a:r>
            <a:r>
              <a:rPr lang="en-US" dirty="0"/>
              <a:t>growth.</a:t>
            </a:r>
          </a:p>
          <a:p>
            <a:r>
              <a:rPr lang="en-US" dirty="0" smtClean="0"/>
              <a:t>To </a:t>
            </a:r>
            <a:r>
              <a:rPr lang="en-US" dirty="0"/>
              <a:t>discuss the various tactics—print, </a:t>
            </a:r>
            <a:r>
              <a:rPr lang="en-US" dirty="0" smtClean="0"/>
              <a:t>online, and </a:t>
            </a:r>
            <a:r>
              <a:rPr lang="en-US" dirty="0"/>
              <a:t>broadcast—of communicating with </a:t>
            </a:r>
            <a:r>
              <a:rPr lang="en-US" dirty="0" smtClean="0"/>
              <a:t>the internal </a:t>
            </a:r>
            <a:r>
              <a:rPr lang="en-US" dirty="0"/>
              <a:t>public.</a:t>
            </a:r>
          </a:p>
          <a:p>
            <a:r>
              <a:rPr lang="en-US" dirty="0" smtClean="0"/>
              <a:t>To </a:t>
            </a:r>
            <a:r>
              <a:rPr lang="en-US" dirty="0"/>
              <a:t>examine the ways that social media </a:t>
            </a:r>
            <a:r>
              <a:rPr lang="en-US" dirty="0" smtClean="0"/>
              <a:t>have complicated </a:t>
            </a:r>
            <a:r>
              <a:rPr lang="en-US" dirty="0"/>
              <a:t>and made more challenging </a:t>
            </a:r>
            <a:r>
              <a:rPr lang="en-US" dirty="0" smtClean="0"/>
              <a:t>the function </a:t>
            </a:r>
            <a:r>
              <a:rPr lang="en-US" dirty="0"/>
              <a:t>of communicating with employees.</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089136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Communication Tactics</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Internal Communications Audits</a:t>
            </a:r>
          </a:p>
          <a:p>
            <a:pPr lvl="1"/>
            <a:r>
              <a:rPr lang="en-US" dirty="0" smtClean="0"/>
              <a:t>In-depth interviews with management and communicators – what management wants from communications team; what communicators think management wants</a:t>
            </a:r>
          </a:p>
          <a:p>
            <a:pPr lvl="1"/>
            <a:r>
              <a:rPr lang="en-US" dirty="0" smtClean="0"/>
              <a:t>How do internal communications support the mission of the organization?</a:t>
            </a:r>
          </a:p>
          <a:p>
            <a:pPr lvl="1"/>
            <a:r>
              <a:rPr lang="en-US" dirty="0" smtClean="0"/>
              <a:t>Do internal communications have management’s support?</a:t>
            </a:r>
          </a:p>
          <a:p>
            <a:pPr lvl="1"/>
            <a:r>
              <a:rPr lang="en-US" dirty="0" smtClean="0"/>
              <a:t>Do internal communications justify the expense?</a:t>
            </a:r>
          </a:p>
          <a:p>
            <a:pPr lvl="1"/>
            <a:r>
              <a:rPr lang="en-US" dirty="0" smtClean="0"/>
              <a:t>How responsive to employee needs and concerns are internal communications?</a:t>
            </a:r>
          </a:p>
          <a:p>
            <a:r>
              <a:rPr lang="en-US" dirty="0" smtClean="0"/>
              <a:t>Online communications</a:t>
            </a:r>
          </a:p>
          <a:p>
            <a:pPr lvl="1"/>
            <a:r>
              <a:rPr lang="en-US" dirty="0" smtClean="0"/>
              <a:t>Blogs</a:t>
            </a:r>
          </a:p>
          <a:p>
            <a:pPr lvl="1"/>
            <a:r>
              <a:rPr lang="en-US" dirty="0" smtClean="0"/>
              <a:t>Podcasts</a:t>
            </a:r>
          </a:p>
          <a:p>
            <a:pPr lvl="1"/>
            <a:r>
              <a:rPr lang="en-US" dirty="0" smtClean="0"/>
              <a:t>Wikis</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574141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Employee Communication: Tactics</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Intranet guidelines</a:t>
            </a:r>
          </a:p>
          <a:p>
            <a:pPr lvl="1"/>
            <a:r>
              <a:rPr lang="en-US" dirty="0" smtClean="0"/>
              <a:t>Consider the culture</a:t>
            </a:r>
          </a:p>
          <a:p>
            <a:pPr lvl="1"/>
            <a:r>
              <a:rPr lang="en-US" dirty="0" smtClean="0"/>
              <a:t>Set clear objectives and let it evolve</a:t>
            </a:r>
          </a:p>
          <a:p>
            <a:pPr lvl="1"/>
            <a:r>
              <a:rPr lang="en-US" dirty="0" smtClean="0"/>
              <a:t>Treat it as a journalistic enterprise</a:t>
            </a:r>
          </a:p>
          <a:p>
            <a:pPr lvl="1"/>
            <a:r>
              <a:rPr lang="en-US" dirty="0" smtClean="0"/>
              <a:t>Market, market, market</a:t>
            </a:r>
          </a:p>
          <a:p>
            <a:pPr lvl="1"/>
            <a:r>
              <a:rPr lang="en-US" dirty="0" smtClean="0"/>
              <a:t>Link to outside lives</a:t>
            </a:r>
          </a:p>
          <a:p>
            <a:pPr lvl="1"/>
            <a:r>
              <a:rPr lang="en-US" dirty="0" smtClean="0"/>
              <a:t>Senior management must commit</a:t>
            </a:r>
          </a:p>
          <a:p>
            <a:r>
              <a:rPr lang="en-US" dirty="0" smtClean="0"/>
              <a:t>Print publications</a:t>
            </a:r>
          </a:p>
          <a:p>
            <a:pPr lvl="1"/>
            <a:r>
              <a:rPr lang="en-US" dirty="0" smtClean="0"/>
              <a:t>Newsletters</a:t>
            </a:r>
          </a:p>
          <a:p>
            <a:pPr lvl="1"/>
            <a:r>
              <a:rPr lang="en-US" dirty="0" smtClean="0"/>
              <a:t>Integrate with online publications</a:t>
            </a:r>
          </a:p>
          <a:p>
            <a:r>
              <a:rPr lang="en-US" dirty="0" smtClean="0"/>
              <a:t>Bulletin boards</a:t>
            </a:r>
          </a:p>
          <a:p>
            <a:r>
              <a:rPr lang="en-US" dirty="0" smtClean="0"/>
              <a:t>Suggestion Boxes and Town Hall Meetings</a:t>
            </a:r>
          </a:p>
          <a:p>
            <a:r>
              <a:rPr lang="en-US" dirty="0" smtClean="0"/>
              <a:t>Internal </a:t>
            </a:r>
            <a:r>
              <a:rPr lang="en-US" dirty="0" smtClean="0"/>
              <a:t>Video</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86479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Face-to-Face Communications</a:t>
            </a:r>
            <a:endParaRPr lang="en-US" dirty="0"/>
          </a:p>
        </p:txBody>
      </p:sp>
      <p:sp>
        <p:nvSpPr>
          <p:cNvPr id="4" name="Content Placeholder 3"/>
          <p:cNvSpPr>
            <a:spLocks noGrp="1"/>
          </p:cNvSpPr>
          <p:nvPr>
            <p:ph sz="quarter" idx="1"/>
          </p:nvPr>
        </p:nvSpPr>
        <p:spPr/>
        <p:txBody>
          <a:bodyPr/>
          <a:lstStyle/>
          <a:p>
            <a:r>
              <a:rPr lang="en-US" dirty="0" smtClean="0"/>
              <a:t>Best communications vehicle is face-to-face</a:t>
            </a:r>
          </a:p>
          <a:p>
            <a:r>
              <a:rPr lang="en-US" dirty="0" smtClean="0"/>
              <a:t>Supervisors are the preferred source for most employees</a:t>
            </a:r>
          </a:p>
          <a:p>
            <a:r>
              <a:rPr lang="en-US" dirty="0" smtClean="0"/>
              <a:t>Why?</a:t>
            </a:r>
          </a:p>
          <a:p>
            <a:endParaRPr lang="en-US" dirty="0"/>
          </a:p>
          <a:p>
            <a:r>
              <a:rPr lang="en-US" dirty="0" smtClean="0"/>
              <a:t>Formalized meetings may mix management and staff in a variety of formats</a:t>
            </a:r>
          </a:p>
          <a:p>
            <a:r>
              <a:rPr lang="en-US" dirty="0" smtClean="0"/>
              <a:t>Value of meetings lies in substance, regularity, and candor from managers</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14968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What are some important employee communications tactics?  How should each be used?</a:t>
            </a:r>
            <a:endParaRPr lang="en-US" dirty="0"/>
          </a:p>
          <a:p>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5490683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examine the ways that social media have complicated and made more challenging the function of communicating with employees.</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828173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Social Media</a:t>
            </a:r>
            <a:endParaRPr lang="en-US" dirty="0"/>
          </a:p>
        </p:txBody>
      </p:sp>
      <p:sp>
        <p:nvSpPr>
          <p:cNvPr id="4" name="Content Placeholder 3"/>
          <p:cNvSpPr>
            <a:spLocks noGrp="1"/>
          </p:cNvSpPr>
          <p:nvPr>
            <p:ph sz="quarter" idx="1"/>
          </p:nvPr>
        </p:nvSpPr>
        <p:spPr/>
        <p:txBody>
          <a:bodyPr/>
          <a:lstStyle/>
          <a:p>
            <a:r>
              <a:rPr lang="en-US" dirty="0" smtClean="0"/>
              <a:t>Social media policies should be based on common sense</a:t>
            </a:r>
          </a:p>
          <a:p>
            <a:r>
              <a:rPr lang="en-US" dirty="0" smtClean="0"/>
              <a:t>Moderating and identification</a:t>
            </a:r>
          </a:p>
          <a:p>
            <a:r>
              <a:rPr lang="en-US" dirty="0" smtClean="0"/>
              <a:t>Social media effectiveness depends on</a:t>
            </a:r>
          </a:p>
          <a:p>
            <a:pPr lvl="1"/>
            <a:r>
              <a:rPr lang="en-US" dirty="0" smtClean="0"/>
              <a:t>It must have a business purpose</a:t>
            </a:r>
          </a:p>
          <a:p>
            <a:pPr lvl="1"/>
            <a:r>
              <a:rPr lang="en-US" dirty="0" smtClean="0"/>
              <a:t>It must be entertaining as well as informative</a:t>
            </a:r>
          </a:p>
          <a:p>
            <a:pPr lvl="1"/>
            <a:r>
              <a:rPr lang="en-US" dirty="0" smtClean="0"/>
              <a:t>It must be composed of riveting content</a:t>
            </a:r>
            <a:endParaRPr lang="en-US" dirty="0"/>
          </a:p>
          <a:p>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89480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Grapevine</a:t>
            </a:r>
            <a:endParaRPr lang="en-US" dirty="0"/>
          </a:p>
        </p:txBody>
      </p:sp>
      <p:sp>
        <p:nvSpPr>
          <p:cNvPr id="4" name="Content Placeholder 3"/>
          <p:cNvSpPr>
            <a:spLocks noGrp="1"/>
          </p:cNvSpPr>
          <p:nvPr>
            <p:ph sz="quarter" idx="1"/>
          </p:nvPr>
        </p:nvSpPr>
        <p:spPr/>
        <p:txBody>
          <a:bodyPr/>
          <a:lstStyle/>
          <a:p>
            <a:r>
              <a:rPr lang="en-US" dirty="0" smtClean="0"/>
              <a:t>Rumor mill can be treacherous</a:t>
            </a:r>
          </a:p>
          <a:p>
            <a:r>
              <a:rPr lang="en-US" dirty="0" smtClean="0"/>
              <a:t>Identifying source of rumor difficult and not work the time</a:t>
            </a:r>
          </a:p>
          <a:p>
            <a:r>
              <a:rPr lang="en-US" dirty="0" smtClean="0"/>
              <a:t>Do not overlook the value of explaining how you reached a decision</a:t>
            </a:r>
          </a:p>
          <a:p>
            <a:r>
              <a:rPr lang="en-US" dirty="0" smtClean="0"/>
              <a:t>Grapevine may be valuable because it is believed</a:t>
            </a:r>
            <a:endParaRPr lang="en-US" dirty="0"/>
          </a:p>
          <a:p>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31857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are the primary considerations in </a:t>
            </a:r>
            <a:r>
              <a:rPr lang="en-US" dirty="0" smtClean="0"/>
              <a:t>adopting internal </a:t>
            </a:r>
            <a:r>
              <a:rPr lang="en-US" dirty="0"/>
              <a:t>social media?</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474605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Consultant Drops F-Bomb, Chrysler Drops Consultant</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Page 246</a:t>
            </a:r>
          </a:p>
          <a:p>
            <a:r>
              <a:rPr lang="en-US" dirty="0" smtClean="0"/>
              <a:t>How </a:t>
            </a:r>
            <a:r>
              <a:rPr lang="en-US" dirty="0"/>
              <a:t>do you feel Chrysler handled the tweet controversy?</a:t>
            </a:r>
          </a:p>
          <a:p>
            <a:r>
              <a:rPr lang="en-US" dirty="0" smtClean="0"/>
              <a:t>What </a:t>
            </a:r>
            <a:r>
              <a:rPr lang="en-US" dirty="0"/>
              <a:t>new internal client rules would you enforce were you </a:t>
            </a:r>
            <a:r>
              <a:rPr lang="en-US" dirty="0" smtClean="0"/>
              <a:t>the CEO </a:t>
            </a:r>
            <a:r>
              <a:rPr lang="en-US" dirty="0"/>
              <a:t>of NMS?</a:t>
            </a:r>
          </a:p>
          <a:p>
            <a:r>
              <a:rPr lang="en-US" dirty="0" smtClean="0"/>
              <a:t>Should </a:t>
            </a:r>
            <a:r>
              <a:rPr lang="en-US" dirty="0"/>
              <a:t>social media report to marketing or public </a:t>
            </a:r>
            <a:r>
              <a:rPr lang="en-US" dirty="0" smtClean="0"/>
              <a:t>relations? Why</a:t>
            </a:r>
            <a:r>
              <a:rPr lang="en-US" dirty="0"/>
              <a:t>?</a:t>
            </a:r>
          </a:p>
          <a:p>
            <a:r>
              <a:rPr lang="en-US" dirty="0" smtClean="0"/>
              <a:t>What </a:t>
            </a:r>
            <a:r>
              <a:rPr lang="en-US" dirty="0"/>
              <a:t>are the larger lessons here for any public </a:t>
            </a:r>
            <a:r>
              <a:rPr lang="en-US" dirty="0" smtClean="0"/>
              <a:t>relations professional</a:t>
            </a:r>
            <a:r>
              <a:rPr lang="en-US" dirty="0"/>
              <a:t>?</a:t>
            </a:r>
          </a:p>
        </p:txBody>
      </p:sp>
      <p:pic>
        <p:nvPicPr>
          <p:cNvPr id="6" name="Content Placeholder 5"/>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67250" y="2065337"/>
            <a:ext cx="3971925" cy="3238500"/>
          </a:xfrm>
        </p:spPr>
      </p:pic>
      <p:sp>
        <p:nvSpPr>
          <p:cNvPr id="7"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3446447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3716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40386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3692932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a:t>
            </a:r>
            <a:br>
              <a:rPr lang="en-US" dirty="0" smtClean="0"/>
            </a:br>
            <a:r>
              <a:rPr lang="en-US" dirty="0" smtClean="0"/>
              <a:t>Beckerman Email</a:t>
            </a:r>
            <a:endParaRPr lang="en-US" dirty="0"/>
          </a:p>
        </p:txBody>
      </p:sp>
      <p:sp>
        <p:nvSpPr>
          <p:cNvPr id="5" name="Content Placeholder 4"/>
          <p:cNvSpPr>
            <a:spLocks noGrp="1"/>
          </p:cNvSpPr>
          <p:nvPr>
            <p:ph sz="quarter" idx="1"/>
          </p:nvPr>
        </p:nvSpPr>
        <p:spPr/>
        <p:txBody>
          <a:bodyPr/>
          <a:lstStyle/>
          <a:p>
            <a:r>
              <a:rPr lang="en-US" dirty="0" smtClean="0"/>
              <a:t>NJ PR Firm received irate email from CEO about milk</a:t>
            </a:r>
          </a:p>
          <a:p>
            <a:r>
              <a:rPr lang="en-US" dirty="0" smtClean="0"/>
              <a:t>Future abuse of milk privilege (not refilling the milk) would lead to termination</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371600"/>
            <a:ext cx="4041775" cy="2812979"/>
          </a:xfrm>
        </p:spPr>
      </p:pic>
      <p:sp>
        <p:nvSpPr>
          <p:cNvPr id="8" name="Rectangle 7"/>
          <p:cNvSpPr/>
          <p:nvPr/>
        </p:nvSpPr>
        <p:spPr>
          <a:xfrm>
            <a:off x="5486400" y="4310605"/>
            <a:ext cx="2319161" cy="276999"/>
          </a:xfrm>
          <a:prstGeom prst="rect">
            <a:avLst/>
          </a:prstGeom>
        </p:spPr>
        <p:txBody>
          <a:bodyPr wrap="none">
            <a:spAutoFit/>
          </a:bodyPr>
          <a:lstStyle/>
          <a:p>
            <a:r>
              <a:rPr lang="en-US" sz="1200" i="1" dirty="0" smtClean="0"/>
              <a:t>Figure 11-1 (Photo</a:t>
            </a:r>
            <a:r>
              <a:rPr lang="en-US" sz="1200" i="1" dirty="0"/>
              <a:t>: </a:t>
            </a:r>
            <a:r>
              <a:rPr lang="en-US" sz="1200" i="1" dirty="0" err="1"/>
              <a:t>Zuma</a:t>
            </a:r>
            <a:r>
              <a:rPr lang="en-US" sz="1200" i="1" dirty="0"/>
              <a:t>/</a:t>
            </a:r>
            <a:r>
              <a:rPr lang="en-US" sz="1200" i="1" dirty="0" err="1"/>
              <a:t>Newscom</a:t>
            </a:r>
            <a:r>
              <a:rPr lang="en-US" sz="1200" i="1" dirty="0"/>
              <a:t>)</a:t>
            </a:r>
            <a:endParaRPr lang="en-US" sz="1200" dirty="0"/>
          </a:p>
        </p:txBody>
      </p:sp>
      <p:sp>
        <p:nvSpPr>
          <p:cNvPr id="9"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791262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Learning Objective 1</a:t>
            </a:r>
            <a:endParaRPr lang="en-US" dirty="0"/>
          </a:p>
        </p:txBody>
      </p:sp>
      <p:sp>
        <p:nvSpPr>
          <p:cNvPr id="7" name="Content Placeholder 6"/>
          <p:cNvSpPr>
            <a:spLocks noGrp="1"/>
          </p:cNvSpPr>
          <p:nvPr>
            <p:ph sz="quarter" idx="1"/>
          </p:nvPr>
        </p:nvSpPr>
        <p:spPr/>
        <p:txBody>
          <a:bodyPr/>
          <a:lstStyle/>
          <a:p>
            <a:r>
              <a:rPr lang="en-US" dirty="0"/>
              <a:t>To discuss an often-overlooked but core critical constituency for organizational management, the internal public</a:t>
            </a:r>
            <a:r>
              <a:rPr lang="en-US" dirty="0" smtClean="0"/>
              <a:t>.</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0408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Worker – Boss Relationships Strained</a:t>
            </a:r>
            <a:endParaRPr lang="en-US" dirty="0"/>
          </a:p>
        </p:txBody>
      </p:sp>
      <p:sp>
        <p:nvSpPr>
          <p:cNvPr id="4" name="Content Placeholder 3"/>
          <p:cNvSpPr>
            <a:spLocks noGrp="1"/>
          </p:cNvSpPr>
          <p:nvPr>
            <p:ph sz="quarter" idx="1"/>
          </p:nvPr>
        </p:nvSpPr>
        <p:spPr/>
        <p:txBody>
          <a:bodyPr/>
          <a:lstStyle/>
          <a:p>
            <a:r>
              <a:rPr lang="en-US" dirty="0" smtClean="0"/>
              <a:t>Layoffs across sectors</a:t>
            </a:r>
          </a:p>
          <a:p>
            <a:r>
              <a:rPr lang="en-US" dirty="0" smtClean="0"/>
              <a:t>Only one in five workers give “full discretionary effort on the job”</a:t>
            </a:r>
          </a:p>
          <a:p>
            <a:r>
              <a:rPr lang="en-US" dirty="0" smtClean="0"/>
              <a:t>Highly engaged employees help the bottom line</a:t>
            </a:r>
          </a:p>
          <a:p>
            <a:pPr lvl="1"/>
            <a:r>
              <a:rPr lang="en-US" dirty="0" smtClean="0"/>
              <a:t>Firms with highly engaged employees – shareholder returns 19% higher than average</a:t>
            </a:r>
          </a:p>
          <a:p>
            <a:pPr lvl="1"/>
            <a:r>
              <a:rPr lang="en-US" dirty="0" smtClean="0"/>
              <a:t>Firms with low engagement levels – shareholder returns 44% lower than average</a:t>
            </a:r>
          </a:p>
          <a:p>
            <a:pPr lvl="1"/>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224952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Management Questions – lift employee morale, commitment and engagement</a:t>
            </a:r>
            <a:endParaRPr lang="en-US" dirty="0"/>
          </a:p>
        </p:txBody>
      </p:sp>
      <p:sp>
        <p:nvSpPr>
          <p:cNvPr id="4" name="Content Placeholder 3"/>
          <p:cNvSpPr>
            <a:spLocks noGrp="1"/>
          </p:cNvSpPr>
          <p:nvPr>
            <p:ph sz="quarter" idx="1"/>
          </p:nvPr>
        </p:nvSpPr>
        <p:spPr/>
        <p:txBody>
          <a:bodyPr>
            <a:normAutofit/>
          </a:bodyPr>
          <a:lstStyle/>
          <a:p>
            <a:r>
              <a:rPr lang="en-US" dirty="0" smtClean="0"/>
              <a:t>Is your leadership rolling out a new strategy or initiative that will require more engagement than ever from your employees?</a:t>
            </a:r>
          </a:p>
          <a:p>
            <a:r>
              <a:rPr lang="en-US" dirty="0" smtClean="0"/>
              <a:t>Do you need to activate or reengage your employees as advocates or ambassadors?</a:t>
            </a:r>
          </a:p>
          <a:p>
            <a:r>
              <a:rPr lang="en-US" dirty="0" smtClean="0"/>
              <a:t>How well is the urgency for change understood and acted on within your organization?</a:t>
            </a:r>
          </a:p>
          <a:p>
            <a:r>
              <a:rPr lang="en-US" dirty="0" smtClean="0"/>
              <a:t>Should leadership communication be a critical component of delivering on your company’s strategy or organizational performance goals?</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554175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990600"/>
          </a:xfrm>
        </p:spPr>
        <p:txBody>
          <a:bodyPr>
            <a:normAutofit fontScale="90000"/>
          </a:bodyPr>
          <a:lstStyle/>
          <a:p>
            <a:r>
              <a:rPr lang="en-US" dirty="0" smtClean="0"/>
              <a:t>Management Questions – lift employee morale, commitment and engagement </a:t>
            </a:r>
            <a:r>
              <a:rPr lang="en-US" sz="2200" dirty="0" smtClean="0"/>
              <a:t>(cont’d.)</a:t>
            </a:r>
            <a:endParaRPr lang="en-US" sz="2200" dirty="0"/>
          </a:p>
        </p:txBody>
      </p:sp>
      <p:sp>
        <p:nvSpPr>
          <p:cNvPr id="4" name="Content Placeholder 3"/>
          <p:cNvSpPr>
            <a:spLocks noGrp="1"/>
          </p:cNvSpPr>
          <p:nvPr>
            <p:ph sz="quarter" idx="1"/>
          </p:nvPr>
        </p:nvSpPr>
        <p:spPr/>
        <p:txBody>
          <a:bodyPr>
            <a:normAutofit/>
          </a:bodyPr>
          <a:lstStyle/>
          <a:p>
            <a:r>
              <a:rPr lang="en-US" dirty="0" smtClean="0"/>
              <a:t>Are you searching for novel ways to renew or reinvent the employee experience?  Are leaders looking for better ways of engaging their teams?</a:t>
            </a:r>
          </a:p>
          <a:p>
            <a:r>
              <a:rPr lang="en-US" dirty="0" smtClean="0"/>
              <a:t>Does your employee engagement research provide sufficient insights for leaders to build trust, cultivate two-way dialogue, and engage employees on critical priorities?</a:t>
            </a:r>
          </a:p>
          <a:p>
            <a:r>
              <a:rPr lang="en-US" dirty="0" smtClean="0"/>
              <a:t>Do your current drivers of employee engagement support the business you need to become?</a:t>
            </a:r>
          </a:p>
          <a:p>
            <a:r>
              <a:rPr lang="en-US" dirty="0" smtClean="0"/>
              <a:t>If employee engagement remains at its current level or decreases within your company, is there a downside risk?</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452767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from Google</a:t>
            </a:r>
            <a:endParaRPr lang="en-US" dirty="0"/>
          </a:p>
        </p:txBody>
      </p:sp>
      <p:sp>
        <p:nvSpPr>
          <p:cNvPr id="4" name="Content Placeholder 3"/>
          <p:cNvSpPr>
            <a:spLocks noGrp="1"/>
          </p:cNvSpPr>
          <p:nvPr>
            <p:ph sz="quarter" idx="1"/>
          </p:nvPr>
        </p:nvSpPr>
        <p:spPr/>
        <p:txBody>
          <a:bodyPr/>
          <a:lstStyle/>
          <a:p>
            <a:r>
              <a:rPr lang="en-US" dirty="0" smtClean="0"/>
              <a:t>Free food is important – so is candor</a:t>
            </a:r>
          </a:p>
          <a:p>
            <a:r>
              <a:rPr lang="en-US" dirty="0" smtClean="0"/>
              <a:t>Management communications with employees must be candid, clear and credible</a:t>
            </a:r>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346048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Internal Communications</a:t>
            </a:r>
            <a:endParaRPr lang="en-US" dirty="0"/>
          </a:p>
        </p:txBody>
      </p:sp>
      <p:sp>
        <p:nvSpPr>
          <p:cNvPr id="4" name="Content Placeholder 3"/>
          <p:cNvSpPr>
            <a:spLocks noGrp="1"/>
          </p:cNvSpPr>
          <p:nvPr>
            <p:ph sz="quarter" idx="1"/>
          </p:nvPr>
        </p:nvSpPr>
        <p:spPr/>
        <p:txBody>
          <a:bodyPr/>
          <a:lstStyle/>
          <a:p>
            <a:r>
              <a:rPr lang="en-US" dirty="0" smtClean="0"/>
              <a:t>Employee relations matters</a:t>
            </a:r>
          </a:p>
          <a:p>
            <a:r>
              <a:rPr lang="en-US" dirty="0" smtClean="0"/>
              <a:t>60% of corporate CEOs reported spending more time communicating with employees</a:t>
            </a:r>
          </a:p>
          <a:p>
            <a:r>
              <a:rPr lang="en-US" dirty="0" smtClean="0"/>
              <a:t>Employee loyalty is low – no such thing as “lifetime employment”</a:t>
            </a:r>
          </a:p>
          <a:p>
            <a:r>
              <a:rPr lang="en-US" dirty="0" smtClean="0"/>
              <a:t>Gulf in pay between senior officers and common workers</a:t>
            </a:r>
          </a:p>
          <a:p>
            <a:r>
              <a:rPr lang="en-US" dirty="0" smtClean="0"/>
              <a:t>Globalization means it is important to communicate benefits and opportunities to enhance support and loyalty among worldwide staffs</a:t>
            </a:r>
          </a:p>
          <a:p>
            <a:r>
              <a:rPr lang="en-US" dirty="0" smtClean="0"/>
              <a:t>Companies that communicate effectively with workers financially outperform those that don’t</a:t>
            </a:r>
            <a:endParaRPr lang="en-US" dirty="0"/>
          </a:p>
        </p:txBody>
      </p:sp>
      <p:sp>
        <p:nvSpPr>
          <p:cNvPr id="5" name="Footer Placeholder 3"/>
          <p:cNvSpPr>
            <a:spLocks noGrp="1"/>
          </p:cNvSpPr>
          <p:nvPr/>
        </p:nvSpPr>
        <p:spPr>
          <a:xfrm>
            <a:off x="22860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786028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1701</Words>
  <Application>Microsoft Office PowerPoint</Application>
  <PresentationFormat>On-screen Show (4:3)</PresentationFormat>
  <Paragraphs>217</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Origin</vt:lpstr>
      <vt:lpstr>Part III:  The Publics</vt:lpstr>
      <vt:lpstr>Learning Objectives</vt:lpstr>
      <vt:lpstr>Opening Example:   Beckerman Email</vt:lpstr>
      <vt:lpstr>Learning Objective 1</vt:lpstr>
      <vt:lpstr>Worker – Boss Relationships Strained</vt:lpstr>
      <vt:lpstr>Management Questions – lift employee morale, commitment and engagement</vt:lpstr>
      <vt:lpstr>Management Questions – lift employee morale, commitment and engagement (cont’d.)</vt:lpstr>
      <vt:lpstr>Lessons from Google</vt:lpstr>
      <vt:lpstr>Critical Internal Communications</vt:lpstr>
      <vt:lpstr>Learning Objective 1 Discussion Question</vt:lpstr>
      <vt:lpstr>Learning Objective 2</vt:lpstr>
      <vt:lpstr>Dealing with the Employee Public</vt:lpstr>
      <vt:lpstr>How do you convey knowledge to staff?</vt:lpstr>
      <vt:lpstr>100 Best Companies to Work For in America Six Criteria</vt:lpstr>
      <vt:lpstr>PR Ethics Mini-Case: I Hate You, I’m Leaving, Where’s My Check?</vt:lpstr>
      <vt:lpstr>Credibility: The Key</vt:lpstr>
      <vt:lpstr>S-H-O-C the Troops Communications must be…</vt:lpstr>
      <vt:lpstr>Learning Objective 2 Discussion Question</vt:lpstr>
      <vt:lpstr>Learning Objective 3</vt:lpstr>
      <vt:lpstr>Employee Communication Tactics</vt:lpstr>
      <vt:lpstr>Employee Communication: Tactics</vt:lpstr>
      <vt:lpstr>Face-to-Face Communications</vt:lpstr>
      <vt:lpstr>Learning Objective 3 Discussion Question</vt:lpstr>
      <vt:lpstr>Learning Objective 4</vt:lpstr>
      <vt:lpstr>Internal Social Media</vt:lpstr>
      <vt:lpstr>The Grapevine</vt:lpstr>
      <vt:lpstr>Learning Objective 4 Discussion Question</vt:lpstr>
      <vt:lpstr>Case Study: Consultant Drops F-Bomb, Chrysler Drops Consultant</vt:lpstr>
      <vt:lpstr>Slide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2013-04-18T01:27:27Z</dcterms:created>
  <dcterms:modified xsi:type="dcterms:W3CDTF">2013-05-02T16:15:26Z</dcterms:modified>
</cp:coreProperties>
</file>