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5"/>
  </p:notesMasterIdLst>
  <p:sldIdLst>
    <p:sldId id="257" r:id="rId2"/>
    <p:sldId id="259" r:id="rId3"/>
    <p:sldId id="261" r:id="rId4"/>
    <p:sldId id="262" r:id="rId5"/>
    <p:sldId id="266" r:id="rId6"/>
    <p:sldId id="270" r:id="rId7"/>
    <p:sldId id="271" r:id="rId8"/>
    <p:sldId id="273" r:id="rId9"/>
    <p:sldId id="274" r:id="rId10"/>
    <p:sldId id="277" r:id="rId11"/>
    <p:sldId id="278" r:id="rId12"/>
    <p:sldId id="282" r:id="rId13"/>
    <p:sldId id="28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0303BF-E021-43A6-83ED-CD521CEE3EF7}" type="datetimeFigureOut">
              <a:rPr lang="en-US" smtClean="0"/>
              <a:pPr/>
              <a:t>11/3/2015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E79DE5-F3EB-45E5-BFEA-DF646428FA04}" type="slidenum">
              <a:rPr lang="en-US" smtClean="0"/>
              <a:pPr/>
              <a:t>‹#›</a:t>
            </a:fld>
            <a:endParaRPr lang="en-US"/>
          </a:p>
        </p:txBody>
      </p:sp>
    </p:spTree>
    <p:extLst>
      <p:ext uri="{BB962C8B-B14F-4D97-AF65-F5344CB8AC3E}">
        <p14:creationId xmlns:p14="http://schemas.microsoft.com/office/powerpoint/2010/main" val="378575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val="4014958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val="2672392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val="457457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317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val="512021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val="1279878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val="1874147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val="3162492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val="860104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val="3160602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val="1303882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val="1667624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429E8F76-4830-4E73-A383-3C4CD50DD551}" type="datetimeFigureOut">
              <a:rPr lang="en-US" smtClean="0"/>
              <a:pPr/>
              <a:t>11/3/2015</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98E33B6-DE5D-4D07-9CC9-D0343A669735}"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9E8F76-4830-4E73-A383-3C4CD50DD551}"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E33B6-DE5D-4D07-9CC9-D0343A6697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29E8F76-4830-4E73-A383-3C4CD50DD551}"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E33B6-DE5D-4D07-9CC9-D0343A669735}"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29E8F76-4830-4E73-A383-3C4CD50DD551}"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E33B6-DE5D-4D07-9CC9-D0343A669735}"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429E8F76-4830-4E73-A383-3C4CD50DD551}" type="datetimeFigureOut">
              <a:rPr lang="en-US" smtClean="0"/>
              <a:pPr/>
              <a:t>11/3/2015</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798E33B6-DE5D-4D07-9CC9-D0343A669735}"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29E8F76-4830-4E73-A383-3C4CD50DD551}"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E33B6-DE5D-4D07-9CC9-D0343A669735}"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29E8F76-4830-4E73-A383-3C4CD50DD551}"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8E33B6-DE5D-4D07-9CC9-D0343A669735}"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29E8F76-4830-4E73-A383-3C4CD50DD551}"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8E33B6-DE5D-4D07-9CC9-D0343A669735}"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9E8F76-4830-4E73-A383-3C4CD50DD551}"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8E33B6-DE5D-4D07-9CC9-D0343A669735}"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9E8F76-4830-4E73-A383-3C4CD50DD551}"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E33B6-DE5D-4D07-9CC9-D0343A669735}"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9E8F76-4830-4E73-A383-3C4CD50DD551}"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E33B6-DE5D-4D07-9CC9-D0343A669735}"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429E8F76-4830-4E73-A383-3C4CD50DD551}" type="datetimeFigureOut">
              <a:rPr lang="en-US" smtClean="0"/>
              <a:pPr/>
              <a:t>11/3/2015</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98E33B6-DE5D-4D07-9CC9-D0343A669735}"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RAOfSUbm9j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hyperlink" Target="https://youtu.be/9DtTTB-Njgk"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Fx3hFVTaKqo?list=PLFFE805A83F47E42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9W2jkgs-ug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youtu.be/ERn80uZRCJ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12: Government Relations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1764787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Lobbying the Government</a:t>
            </a:r>
            <a:endParaRPr lang="en-US" dirty="0"/>
          </a:p>
        </p:txBody>
      </p:sp>
      <p:sp>
        <p:nvSpPr>
          <p:cNvPr id="4" name="Content Placeholder 3"/>
          <p:cNvSpPr>
            <a:spLocks noGrp="1"/>
          </p:cNvSpPr>
          <p:nvPr>
            <p:ph sz="quarter" idx="1"/>
          </p:nvPr>
        </p:nvSpPr>
        <p:spPr/>
        <p:txBody>
          <a:bodyPr/>
          <a:lstStyle/>
          <a:p>
            <a:r>
              <a:rPr lang="en-US" dirty="0" smtClean="0"/>
              <a:t>Registered lobbyists total 11,268 responsible for spending $3 billion per year to influence legislators and legislation</a:t>
            </a:r>
          </a:p>
          <a:p>
            <a:r>
              <a:rPr lang="en-US" dirty="0" smtClean="0"/>
              <a:t>State and local government lobbying is also active</a:t>
            </a:r>
          </a:p>
          <a:p>
            <a:r>
              <a:rPr lang="en-US" dirty="0" smtClean="0"/>
              <a:t>Lobbying Act of 1946 – reporting requirements</a:t>
            </a:r>
          </a:p>
          <a:p>
            <a:r>
              <a:rPr lang="en-US" dirty="0" smtClean="0"/>
              <a:t>1995 – Lobbying Disclosure Act</a:t>
            </a:r>
          </a:p>
          <a:p>
            <a:r>
              <a:rPr lang="en-US" dirty="0" smtClean="0"/>
              <a:t>Well-informed in field; furnish Congress with facts and information to make intelligent decisions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1468538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Lobbyists Do?</a:t>
            </a:r>
            <a:endParaRPr lang="en-US" dirty="0"/>
          </a:p>
        </p:txBody>
      </p:sp>
      <p:sp>
        <p:nvSpPr>
          <p:cNvPr id="4" name="Content Placeholder 3"/>
          <p:cNvSpPr>
            <a:spLocks noGrp="1"/>
          </p:cNvSpPr>
          <p:nvPr>
            <p:ph sz="quarter" idx="1"/>
          </p:nvPr>
        </p:nvSpPr>
        <p:spPr/>
        <p:txBody>
          <a:bodyPr/>
          <a:lstStyle/>
          <a:p>
            <a:r>
              <a:rPr lang="en-US" dirty="0" smtClean="0"/>
              <a:t>Inform and persuade</a:t>
            </a:r>
          </a:p>
          <a:p>
            <a:pPr lvl="1"/>
            <a:r>
              <a:rPr lang="en-US" dirty="0" smtClean="0"/>
              <a:t>Fact-finding</a:t>
            </a:r>
          </a:p>
          <a:p>
            <a:pPr lvl="1"/>
            <a:r>
              <a:rPr lang="en-US" dirty="0" smtClean="0"/>
              <a:t>Interpretation of government actions</a:t>
            </a:r>
          </a:p>
          <a:p>
            <a:pPr lvl="1"/>
            <a:r>
              <a:rPr lang="en-US" dirty="0" smtClean="0"/>
              <a:t>Interpretation of company actions</a:t>
            </a:r>
          </a:p>
          <a:p>
            <a:pPr lvl="1"/>
            <a:r>
              <a:rPr lang="en-US" dirty="0" smtClean="0"/>
              <a:t>Advocacy of a position</a:t>
            </a:r>
          </a:p>
          <a:p>
            <a:pPr lvl="1"/>
            <a:r>
              <a:rPr lang="en-US" dirty="0" smtClean="0"/>
              <a:t>Publicity springboard</a:t>
            </a:r>
          </a:p>
          <a:p>
            <a:pPr lvl="1"/>
            <a:r>
              <a:rPr lang="en-US" dirty="0" smtClean="0"/>
              <a:t>Support of company sales</a:t>
            </a:r>
          </a:p>
          <a:p>
            <a:r>
              <a:rPr lang="en-US" dirty="0" smtClean="0"/>
              <a:t>Emergence of E-Lobbying</a:t>
            </a:r>
          </a:p>
          <a:p>
            <a:pPr lvl="1"/>
            <a:r>
              <a:rPr lang="en-US" dirty="0" smtClean="0"/>
              <a:t>Grassroots lobbying</a:t>
            </a:r>
          </a:p>
          <a:p>
            <a:pPr lvl="1"/>
            <a:r>
              <a:rPr lang="en-US" dirty="0" smtClean="0"/>
              <a:t>Social media initiatives</a:t>
            </a:r>
          </a:p>
          <a:p>
            <a:pPr lvl="1"/>
            <a:r>
              <a:rPr lang="en-US" dirty="0" smtClean="0"/>
              <a:t>MoveOn.org</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38270866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Anthony Weiner Texts His “Anthony”</a:t>
            </a:r>
            <a:endParaRPr lang="en-US" dirty="0"/>
          </a:p>
        </p:txBody>
      </p:sp>
      <p:sp>
        <p:nvSpPr>
          <p:cNvPr id="5" name="Content Placeholder 4"/>
          <p:cNvSpPr>
            <a:spLocks noGrp="1"/>
          </p:cNvSpPr>
          <p:nvPr>
            <p:ph sz="quarter" idx="1"/>
          </p:nvPr>
        </p:nvSpPr>
        <p:spPr/>
        <p:txBody>
          <a:bodyPr>
            <a:normAutofit fontScale="85000" lnSpcReduction="10000"/>
          </a:bodyPr>
          <a:lstStyle/>
          <a:p>
            <a:r>
              <a:rPr lang="en-US" dirty="0" smtClean="0"/>
              <a:t>Page 269</a:t>
            </a:r>
          </a:p>
          <a:p>
            <a:r>
              <a:rPr lang="en-US" dirty="0" smtClean="0"/>
              <a:t>Had </a:t>
            </a:r>
            <a:r>
              <a:rPr lang="en-US" dirty="0"/>
              <a:t>you been Anthony Weiner’s public relations advisor, </a:t>
            </a:r>
            <a:r>
              <a:rPr lang="en-US" dirty="0" smtClean="0"/>
              <a:t>what would </a:t>
            </a:r>
            <a:r>
              <a:rPr lang="en-US" dirty="0"/>
              <a:t>you have counseled him prior to going public about </a:t>
            </a:r>
            <a:r>
              <a:rPr lang="en-US" dirty="0" smtClean="0"/>
              <a:t>the tweets</a:t>
            </a:r>
            <a:r>
              <a:rPr lang="en-US" dirty="0"/>
              <a:t>?</a:t>
            </a:r>
          </a:p>
          <a:p>
            <a:r>
              <a:rPr lang="en-US" dirty="0" smtClean="0"/>
              <a:t>What </a:t>
            </a:r>
            <a:r>
              <a:rPr lang="en-US" dirty="0"/>
              <a:t>general advice relative to social media </a:t>
            </a:r>
            <a:r>
              <a:rPr lang="en-US" dirty="0" smtClean="0"/>
              <a:t>communicating would </a:t>
            </a:r>
            <a:r>
              <a:rPr lang="en-US" dirty="0"/>
              <a:t>you offer anyone in the public eye?</a:t>
            </a:r>
          </a:p>
          <a:p>
            <a:r>
              <a:rPr lang="en-US" dirty="0" smtClean="0"/>
              <a:t>Do </a:t>
            </a:r>
            <a:r>
              <a:rPr lang="en-US" dirty="0"/>
              <a:t>you think Anthony Weiner can make a political </a:t>
            </a:r>
            <a:r>
              <a:rPr lang="en-US" dirty="0" smtClean="0"/>
              <a:t>comeback? If </a:t>
            </a:r>
            <a:r>
              <a:rPr lang="en-US" dirty="0"/>
              <a:t>he came to you with that question, what would you </a:t>
            </a:r>
            <a:r>
              <a:rPr lang="en-US" dirty="0" smtClean="0"/>
              <a:t>advise him</a:t>
            </a:r>
            <a:r>
              <a:rPr lang="en-US" dirty="0"/>
              <a: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2314875"/>
            <a:ext cx="4041775" cy="2739425"/>
          </a:xfrm>
        </p:spPr>
      </p:pic>
      <p:sp>
        <p:nvSpPr>
          <p:cNvPr id="8" name="Rectangle 7"/>
          <p:cNvSpPr/>
          <p:nvPr/>
        </p:nvSpPr>
        <p:spPr>
          <a:xfrm>
            <a:off x="4876800" y="5105400"/>
            <a:ext cx="3427541" cy="307777"/>
          </a:xfrm>
          <a:prstGeom prst="rect">
            <a:avLst/>
          </a:prstGeom>
        </p:spPr>
        <p:txBody>
          <a:bodyPr wrap="none">
            <a:spAutoFit/>
          </a:bodyPr>
          <a:lstStyle/>
          <a:p>
            <a:r>
              <a:rPr lang="en-US" sz="1400" i="1" dirty="0" smtClean="0"/>
              <a:t>Figure 12-8 (Photo</a:t>
            </a:r>
            <a:r>
              <a:rPr lang="en-US" sz="1400" i="1" dirty="0"/>
              <a:t>: John </a:t>
            </a:r>
            <a:r>
              <a:rPr lang="en-US" sz="1400" i="1" dirty="0" err="1"/>
              <a:t>Angelillo</a:t>
            </a:r>
            <a:r>
              <a:rPr lang="en-US" sz="1400" i="1" dirty="0"/>
              <a:t>/UPI/</a:t>
            </a:r>
            <a:r>
              <a:rPr lang="en-US" sz="1400" i="1" dirty="0" err="1"/>
              <a:t>Newscom</a:t>
            </a:r>
            <a:r>
              <a:rPr lang="en-US" sz="1400" i="1" dirty="0"/>
              <a:t>)</a:t>
            </a:r>
            <a:endParaRPr lang="en-US" sz="14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575443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371600"/>
            <a:ext cx="811847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Rectangle 2"/>
          <p:cNvSpPr>
            <a:spLocks/>
          </p:cNvSpPr>
          <p:nvPr/>
        </p:nvSpPr>
        <p:spPr bwMode="auto">
          <a:xfrm>
            <a:off x="1066800" y="4038600"/>
            <a:ext cx="77089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9544425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Mitt Romney’s Overseas Tour</a:t>
            </a:r>
            <a:endParaRPr lang="en-US" dirty="0"/>
          </a:p>
        </p:txBody>
      </p:sp>
      <p:sp>
        <p:nvSpPr>
          <p:cNvPr id="5" name="Content Placeholder 4"/>
          <p:cNvSpPr>
            <a:spLocks noGrp="1"/>
          </p:cNvSpPr>
          <p:nvPr>
            <p:ph sz="quarter" idx="1"/>
          </p:nvPr>
        </p:nvSpPr>
        <p:spPr/>
        <p:txBody>
          <a:bodyPr/>
          <a:lstStyle/>
          <a:p>
            <a:r>
              <a:rPr lang="en-US" dirty="0" smtClean="0"/>
              <a:t>Mitt Romney made gaffes overseas</a:t>
            </a:r>
          </a:p>
          <a:p>
            <a:r>
              <a:rPr lang="en-US" dirty="0" smtClean="0"/>
              <a:t>Press secretary Rick </a:t>
            </a:r>
            <a:r>
              <a:rPr lang="en-US" dirty="0" err="1" smtClean="0"/>
              <a:t>Gorka</a:t>
            </a:r>
            <a:r>
              <a:rPr lang="en-US" dirty="0" smtClean="0"/>
              <a:t> reacted to media impulsively – then resigned</a:t>
            </a:r>
          </a:p>
          <a:p>
            <a:pPr marL="0" indent="0">
              <a:buNone/>
            </a:pPr>
            <a:endParaRPr lang="en-US" dirty="0" smtClean="0"/>
          </a:p>
          <a:p>
            <a:pPr marL="0" indent="0" algn="ctr">
              <a:buNone/>
            </a:pPr>
            <a:r>
              <a:rPr lang="en-US" dirty="0" smtClean="0">
                <a:hlinkClick r:id="rId3"/>
              </a:rPr>
              <a:t>Video</a:t>
            </a:r>
            <a:endParaRPr lang="en-US" dirty="0"/>
          </a:p>
        </p:txBody>
      </p:sp>
      <p:pic>
        <p:nvPicPr>
          <p:cNvPr id="7" name="Content Placeholder 6"/>
          <p:cNvPicPr>
            <a:picLocks noGrp="1" noChangeAspect="1"/>
          </p:cNvPicPr>
          <p:nvPr>
            <p:ph sz="quarter" idx="2"/>
          </p:nvPr>
        </p:nvPicPr>
        <p:blipFill>
          <a:blip r:embed="rId4" cstate="print">
            <a:extLst>
              <a:ext uri="{28A0092B-C50C-407E-A947-70E740481C1C}">
                <a14:useLocalDpi xmlns:a14="http://schemas.microsoft.com/office/drawing/2010/main" val="0"/>
              </a:ext>
            </a:extLst>
          </a:blip>
          <a:stretch>
            <a:fillRect/>
          </a:stretch>
        </p:blipFill>
        <p:spPr>
          <a:xfrm>
            <a:off x="4648200" y="1600200"/>
            <a:ext cx="4041775" cy="2580962"/>
          </a:xfrm>
        </p:spPr>
      </p:pic>
      <p:sp>
        <p:nvSpPr>
          <p:cNvPr id="8" name="Rectangle 7"/>
          <p:cNvSpPr/>
          <p:nvPr/>
        </p:nvSpPr>
        <p:spPr>
          <a:xfrm>
            <a:off x="4953000" y="4267199"/>
            <a:ext cx="3624582" cy="307777"/>
          </a:xfrm>
          <a:prstGeom prst="rect">
            <a:avLst/>
          </a:prstGeom>
        </p:spPr>
        <p:txBody>
          <a:bodyPr wrap="none">
            <a:spAutoFit/>
          </a:bodyPr>
          <a:lstStyle/>
          <a:p>
            <a:r>
              <a:rPr lang="en-US" sz="1400" i="1" dirty="0" smtClean="0"/>
              <a:t>Figure 12-1 (Photo</a:t>
            </a:r>
            <a:r>
              <a:rPr lang="en-US" sz="1400" i="1" dirty="0"/>
              <a:t>: ERIK S. LESSER/EPA/</a:t>
            </a:r>
            <a:r>
              <a:rPr lang="en-US" sz="1400" i="1" dirty="0" err="1"/>
              <a:t>Newscom</a:t>
            </a:r>
            <a:r>
              <a:rPr lang="en-US" sz="1400" i="1" dirty="0"/>
              <a:t>)</a:t>
            </a:r>
            <a:endParaRPr lang="en-US" sz="14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670934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Politics and Social Media</a:t>
            </a:r>
            <a:endParaRPr lang="en-US" dirty="0"/>
          </a:p>
        </p:txBody>
      </p:sp>
      <p:sp>
        <p:nvSpPr>
          <p:cNvPr id="4" name="Content Placeholder 3"/>
          <p:cNvSpPr>
            <a:spLocks noGrp="1"/>
          </p:cNvSpPr>
          <p:nvPr>
            <p:ph sz="quarter" idx="1"/>
          </p:nvPr>
        </p:nvSpPr>
        <p:spPr/>
        <p:txBody>
          <a:bodyPr>
            <a:normAutofit/>
          </a:bodyPr>
          <a:lstStyle/>
          <a:p>
            <a:pPr marL="0" indent="0">
              <a:buNone/>
            </a:pPr>
            <a:r>
              <a:rPr lang="en-US" dirty="0" smtClean="0">
                <a:hlinkClick r:id="rId3"/>
              </a:rPr>
              <a:t>Video</a:t>
            </a:r>
            <a:endParaRPr lang="en-US" dirty="0" smtClean="0"/>
          </a:p>
          <a:p>
            <a:endParaRPr lang="en-US" dirty="0" smtClean="0"/>
          </a:p>
          <a:p>
            <a:r>
              <a:rPr lang="en-US" dirty="0" smtClean="0"/>
              <a:t>2008 </a:t>
            </a:r>
            <a:r>
              <a:rPr lang="en-US" dirty="0" smtClean="0"/>
              <a:t>presidential campaign – Barack Obama used social media as communication focal point</a:t>
            </a:r>
          </a:p>
          <a:p>
            <a:pPr lvl="1"/>
            <a:r>
              <a:rPr lang="en-US" dirty="0" smtClean="0"/>
              <a:t>Reach younger voters</a:t>
            </a:r>
          </a:p>
          <a:p>
            <a:pPr lvl="1"/>
            <a:r>
              <a:rPr lang="en-US" dirty="0" smtClean="0"/>
              <a:t>Announced vice presidential pick by text messaging supporters</a:t>
            </a:r>
          </a:p>
          <a:p>
            <a:r>
              <a:rPr lang="en-US" dirty="0" smtClean="0"/>
              <a:t>98% of Congress uses at least one social media platform</a:t>
            </a:r>
          </a:p>
          <a:p>
            <a:r>
              <a:rPr lang="en-US" dirty="0" smtClean="0"/>
              <a:t>72% use big three: Twitter, YouTube, and Facebook</a:t>
            </a:r>
          </a:p>
          <a:p>
            <a:r>
              <a:rPr lang="en-US" dirty="0" smtClean="0"/>
              <a:t>Both 2012 presidential candidates had digital media directors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3668058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Call It “Public Relations”</a:t>
            </a:r>
            <a:endParaRPr lang="en-US" dirty="0"/>
          </a:p>
        </p:txBody>
      </p:sp>
      <p:sp>
        <p:nvSpPr>
          <p:cNvPr id="4" name="Content Placeholder 3"/>
          <p:cNvSpPr>
            <a:spLocks noGrp="1"/>
          </p:cNvSpPr>
          <p:nvPr>
            <p:ph sz="quarter" idx="1"/>
          </p:nvPr>
        </p:nvSpPr>
        <p:spPr/>
        <p:txBody>
          <a:bodyPr>
            <a:normAutofit/>
          </a:bodyPr>
          <a:lstStyle/>
          <a:p>
            <a:r>
              <a:rPr lang="en-US" dirty="0" smtClean="0"/>
              <a:t>In 1913,  the practice of “public relations” was barred from federal government</a:t>
            </a:r>
            <a:endParaRPr lang="en-US" dirty="0"/>
          </a:p>
          <a:p>
            <a:r>
              <a:rPr lang="en-US" dirty="0" smtClean="0"/>
              <a:t>Politicians jockey for media attention and crave publicity</a:t>
            </a:r>
          </a:p>
          <a:p>
            <a:r>
              <a:rPr lang="en-US" dirty="0" smtClean="0"/>
              <a:t>Obama’s </a:t>
            </a:r>
            <a:r>
              <a:rPr lang="en-US" dirty="0" smtClean="0"/>
              <a:t>communication </a:t>
            </a:r>
            <a:r>
              <a:rPr lang="en-US" dirty="0" smtClean="0"/>
              <a:t>prowess</a:t>
            </a:r>
          </a:p>
          <a:p>
            <a:pPr marL="0" indent="0" algn="ctr">
              <a:buNone/>
            </a:pPr>
            <a:r>
              <a:rPr lang="en-US" dirty="0" smtClean="0"/>
              <a:t/>
            </a:r>
            <a:br>
              <a:rPr lang="en-US" dirty="0" smtClean="0"/>
            </a:br>
            <a:r>
              <a:rPr lang="en-US" dirty="0" smtClean="0">
                <a:hlinkClick r:id="rId3"/>
              </a:rPr>
              <a:t>Video</a:t>
            </a:r>
            <a:endParaRPr lang="en-US" dirty="0"/>
          </a:p>
          <a:p>
            <a:pPr marL="0" indent="0">
              <a:buNone/>
            </a:pPr>
            <a:endParaRPr lang="en-US" dirty="0" smtClean="0"/>
          </a:p>
          <a:p>
            <a:r>
              <a:rPr lang="en-US" dirty="0" smtClean="0"/>
              <a:t>Public relations broadly represented throughout government</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3500137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Practitioners</a:t>
            </a:r>
            <a:endParaRPr lang="en-US" dirty="0"/>
          </a:p>
        </p:txBody>
      </p:sp>
      <p:sp>
        <p:nvSpPr>
          <p:cNvPr id="4" name="Content Placeholder 3"/>
          <p:cNvSpPr>
            <a:spLocks noGrp="1"/>
          </p:cNvSpPr>
          <p:nvPr>
            <p:ph sz="quarter" idx="1"/>
          </p:nvPr>
        </p:nvSpPr>
        <p:spPr/>
        <p:txBody>
          <a:bodyPr/>
          <a:lstStyle/>
          <a:p>
            <a:r>
              <a:rPr lang="en-US" dirty="0" smtClean="0"/>
              <a:t>1986 audit of public relations indicated </a:t>
            </a:r>
          </a:p>
          <a:p>
            <a:pPr lvl="1"/>
            <a:r>
              <a:rPr lang="en-US" dirty="0" smtClean="0"/>
              <a:t>$337 million on public affairs in 1985</a:t>
            </a:r>
          </a:p>
          <a:p>
            <a:pPr lvl="1"/>
            <a:r>
              <a:rPr lang="en-US" dirty="0" smtClean="0"/>
              <a:t>5,600 full-time employees assigned to public affairs duties</a:t>
            </a:r>
          </a:p>
          <a:p>
            <a:pPr lvl="1"/>
            <a:r>
              <a:rPr lang="en-US" dirty="0" smtClean="0"/>
              <a:t>$100 million for congressional affairs activities, 2,000 full-time employees assigned</a:t>
            </a:r>
          </a:p>
          <a:p>
            <a:r>
              <a:rPr lang="en-US" dirty="0" smtClean="0"/>
              <a:t>2005 GAO Report</a:t>
            </a:r>
          </a:p>
          <a:p>
            <a:pPr lvl="1"/>
            <a:r>
              <a:rPr lang="en-US" dirty="0" smtClean="0"/>
              <a:t>Bush administration paid $1.6 billion on advertising and public relations contracts in 2.5 years</a:t>
            </a:r>
          </a:p>
          <a:p>
            <a:pPr lvl="1"/>
            <a:r>
              <a:rPr lang="en-US" dirty="0" smtClean="0"/>
              <a:t>DOD spent $1.1 billion on recruitment campaigns and public relations efforts</a:t>
            </a:r>
          </a:p>
          <a:p>
            <a:pPr lvl="1"/>
            <a:r>
              <a:rPr lang="en-US" dirty="0" smtClean="0"/>
              <a:t>54 public relations firms were contracted</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2021842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Prominent Departments:</a:t>
            </a:r>
            <a:br>
              <a:rPr lang="en-US" dirty="0" smtClean="0"/>
            </a:br>
            <a:r>
              <a:rPr lang="en-US" dirty="0" smtClean="0"/>
              <a:t>The Defense Department</a:t>
            </a:r>
            <a:endParaRPr lang="en-US" dirty="0"/>
          </a:p>
        </p:txBody>
      </p:sp>
      <p:sp>
        <p:nvSpPr>
          <p:cNvPr id="4" name="Content Placeholder 3"/>
          <p:cNvSpPr>
            <a:spLocks noGrp="1"/>
          </p:cNvSpPr>
          <p:nvPr>
            <p:ph sz="quarter" idx="1"/>
          </p:nvPr>
        </p:nvSpPr>
        <p:spPr/>
        <p:txBody>
          <a:bodyPr/>
          <a:lstStyle/>
          <a:p>
            <a:r>
              <a:rPr lang="en-US" dirty="0" smtClean="0"/>
              <a:t>Department of Defense (DOD) communications intensified in wartime</a:t>
            </a:r>
          </a:p>
          <a:p>
            <a:r>
              <a:rPr lang="en-US" dirty="0" smtClean="0"/>
              <a:t>American Forces Information Service (AFIS) promotes cooperation among branches</a:t>
            </a:r>
          </a:p>
          <a:p>
            <a:pPr lvl="1"/>
            <a:r>
              <a:rPr lang="en-US" dirty="0" smtClean="0"/>
              <a:t>Armed Forces Radio and Television Service</a:t>
            </a:r>
          </a:p>
          <a:p>
            <a:pPr lvl="1"/>
            <a:r>
              <a:rPr lang="en-US" i="1" dirty="0" smtClean="0"/>
              <a:t>Stars and Stripes</a:t>
            </a:r>
            <a:r>
              <a:rPr lang="en-US" dirty="0" smtClean="0"/>
              <a:t> newspaper</a:t>
            </a:r>
          </a:p>
          <a:p>
            <a:pPr marL="0" indent="0" algn="ctr">
              <a:buNone/>
            </a:pPr>
            <a:r>
              <a:rPr lang="en-US" dirty="0" smtClean="0"/>
              <a:t/>
            </a:r>
            <a:br>
              <a:rPr lang="en-US" dirty="0" smtClean="0"/>
            </a:br>
            <a:r>
              <a:rPr lang="en-US" dirty="0" smtClean="0"/>
              <a:t>Newsreels:  </a:t>
            </a:r>
            <a:r>
              <a:rPr lang="en-US" dirty="0" smtClean="0">
                <a:hlinkClick r:id="rId3"/>
              </a:rPr>
              <a:t>Video</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34044672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Government Agencies</a:t>
            </a:r>
            <a:endParaRPr lang="en-US" dirty="0"/>
          </a:p>
        </p:txBody>
      </p:sp>
      <p:sp>
        <p:nvSpPr>
          <p:cNvPr id="4" name="Content Placeholder 3"/>
          <p:cNvSpPr>
            <a:spLocks noGrp="1"/>
          </p:cNvSpPr>
          <p:nvPr>
            <p:ph sz="quarter" idx="1"/>
          </p:nvPr>
        </p:nvSpPr>
        <p:spPr/>
        <p:txBody>
          <a:bodyPr/>
          <a:lstStyle/>
          <a:p>
            <a:r>
              <a:rPr lang="en-US" dirty="0" smtClean="0"/>
              <a:t>Department of Health and Human Services – 700 public affairs professionals</a:t>
            </a:r>
          </a:p>
          <a:p>
            <a:r>
              <a:rPr lang="en-US" dirty="0" smtClean="0"/>
              <a:t>Agriculture, State and Treasury departments – communications staffs &gt; 400 people, budgets $20 million+</a:t>
            </a:r>
          </a:p>
          <a:p>
            <a:r>
              <a:rPr lang="en-US" dirty="0" smtClean="0"/>
              <a:t>U.S. Department of Homeland Security and the CIA</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3907097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President</a:t>
            </a:r>
            <a:endParaRPr lang="en-US" dirty="0"/>
          </a:p>
        </p:txBody>
      </p:sp>
      <p:sp>
        <p:nvSpPr>
          <p:cNvPr id="6" name="Content Placeholder 5"/>
          <p:cNvSpPr>
            <a:spLocks noGrp="1"/>
          </p:cNvSpPr>
          <p:nvPr>
            <p:ph sz="quarter" idx="1"/>
          </p:nvPr>
        </p:nvSpPr>
        <p:spPr/>
        <p:txBody>
          <a:bodyPr/>
          <a:lstStyle/>
          <a:p>
            <a:r>
              <a:rPr lang="en-US" dirty="0" smtClean="0"/>
              <a:t>President </a:t>
            </a:r>
            <a:r>
              <a:rPr lang="en-US" dirty="0" smtClean="0"/>
              <a:t>Reagan’s “Great Communicator” principles</a:t>
            </a:r>
          </a:p>
          <a:p>
            <a:pPr lvl="1"/>
            <a:r>
              <a:rPr lang="en-US" dirty="0" smtClean="0"/>
              <a:t>Plan ahead</a:t>
            </a:r>
          </a:p>
          <a:p>
            <a:pPr lvl="1"/>
            <a:r>
              <a:rPr lang="en-US" dirty="0" smtClean="0"/>
              <a:t>Stay on the offensive</a:t>
            </a:r>
          </a:p>
          <a:p>
            <a:pPr lvl="1"/>
            <a:r>
              <a:rPr lang="en-US" dirty="0" smtClean="0"/>
              <a:t>Control the flow of information</a:t>
            </a:r>
          </a:p>
          <a:p>
            <a:pPr lvl="1"/>
            <a:r>
              <a:rPr lang="en-US" dirty="0" smtClean="0"/>
              <a:t>Limit reporters’ access to the president</a:t>
            </a:r>
          </a:p>
          <a:p>
            <a:pPr lvl="1"/>
            <a:r>
              <a:rPr lang="en-US" dirty="0" smtClean="0"/>
              <a:t>Talk about the issues you want to talk about</a:t>
            </a:r>
          </a:p>
          <a:p>
            <a:pPr lvl="1"/>
            <a:r>
              <a:rPr lang="en-US" dirty="0" smtClean="0"/>
              <a:t>Speak in one voice</a:t>
            </a:r>
          </a:p>
          <a:p>
            <a:pPr lvl="1"/>
            <a:r>
              <a:rPr lang="en-US" dirty="0" smtClean="0"/>
              <a:t>Repeat the same message many </a:t>
            </a:r>
            <a:r>
              <a:rPr lang="en-US" dirty="0" smtClean="0"/>
              <a:t>times</a:t>
            </a:r>
          </a:p>
          <a:p>
            <a:pPr lvl="1"/>
            <a:endParaRPr lang="en-US" dirty="0"/>
          </a:p>
          <a:p>
            <a:pPr marL="274320" lvl="1" indent="0" algn="ctr">
              <a:buNone/>
            </a:pPr>
            <a:r>
              <a:rPr lang="en-US" dirty="0" smtClean="0">
                <a:hlinkClick r:id="rId3"/>
              </a:rPr>
              <a:t>Video</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2835380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President’s Press Secretary</a:t>
            </a:r>
            <a:endParaRPr lang="en-US" dirty="0"/>
          </a:p>
        </p:txBody>
      </p:sp>
      <p:sp>
        <p:nvSpPr>
          <p:cNvPr id="4" name="Content Placeholder 3"/>
          <p:cNvSpPr>
            <a:spLocks noGrp="1"/>
          </p:cNvSpPr>
          <p:nvPr>
            <p:ph sz="quarter" idx="1"/>
          </p:nvPr>
        </p:nvSpPr>
        <p:spPr/>
        <p:txBody>
          <a:bodyPr/>
          <a:lstStyle/>
          <a:p>
            <a:r>
              <a:rPr lang="en-US" dirty="0" smtClean="0"/>
              <a:t>Chief public relations spokesperson for administration</a:t>
            </a:r>
          </a:p>
          <a:p>
            <a:r>
              <a:rPr lang="en-US" dirty="0" smtClean="0"/>
              <a:t>Communicate policies and practices of the president to the </a:t>
            </a:r>
            <a:r>
              <a:rPr lang="en-US" dirty="0" smtClean="0"/>
              <a:t>public</a:t>
            </a:r>
            <a:endParaRPr lang="en-US" dirty="0" smtClean="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4632325" y="2335645"/>
            <a:ext cx="4041775" cy="2697884"/>
          </a:xfrm>
        </p:spPr>
      </p:pic>
      <p:sp>
        <p:nvSpPr>
          <p:cNvPr id="7" name="Rectangle 6"/>
          <p:cNvSpPr/>
          <p:nvPr/>
        </p:nvSpPr>
        <p:spPr>
          <a:xfrm>
            <a:off x="4572000" y="5141034"/>
            <a:ext cx="4114800" cy="307777"/>
          </a:xfrm>
          <a:prstGeom prst="rect">
            <a:avLst/>
          </a:prstGeom>
        </p:spPr>
        <p:txBody>
          <a:bodyPr wrap="square">
            <a:spAutoFit/>
          </a:bodyPr>
          <a:lstStyle/>
          <a:p>
            <a:pPr algn="ctr"/>
            <a:r>
              <a:rPr lang="en-US" sz="1400" i="1" dirty="0" smtClean="0"/>
              <a:t>Figure 12-6 (White </a:t>
            </a:r>
            <a:r>
              <a:rPr lang="en-US" sz="1400" i="1" dirty="0"/>
              <a:t>House Photo </a:t>
            </a:r>
            <a:r>
              <a:rPr lang="en-US" sz="1400" i="1" dirty="0" smtClean="0"/>
              <a:t>by Pete </a:t>
            </a:r>
            <a:r>
              <a:rPr lang="en-US" sz="1400" i="1" dirty="0"/>
              <a:t>Souza)</a:t>
            </a:r>
            <a:endParaRPr lang="en-US" sz="14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val="139921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789</Words>
  <Application>Microsoft Office PowerPoint</Application>
  <PresentationFormat>On-screen Show (4:3)</PresentationFormat>
  <Paragraphs>109</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MS PGothic</vt:lpstr>
      <vt:lpstr>Bookman Old Style</vt:lpstr>
      <vt:lpstr>Calibri</vt:lpstr>
      <vt:lpstr>Gill Sans MT</vt:lpstr>
      <vt:lpstr>Tahoma</vt:lpstr>
      <vt:lpstr>Wingdings</vt:lpstr>
      <vt:lpstr>Wingdings 3</vt:lpstr>
      <vt:lpstr>Origin</vt:lpstr>
      <vt:lpstr>Part III:  The Publics</vt:lpstr>
      <vt:lpstr>Opening Example:  Mitt Romney’s Overseas Tour</vt:lpstr>
      <vt:lpstr>Politics and Social Media</vt:lpstr>
      <vt:lpstr>Don’t Call It “Public Relations”</vt:lpstr>
      <vt:lpstr>Government Practitioners</vt:lpstr>
      <vt:lpstr>Two Prominent Departments: The Defense Department</vt:lpstr>
      <vt:lpstr>Other Government Agencies</vt:lpstr>
      <vt:lpstr>The President</vt:lpstr>
      <vt:lpstr>The President’s Press Secretary</vt:lpstr>
      <vt:lpstr>Lobbying the Government</vt:lpstr>
      <vt:lpstr>What Do Lobbyists Do?</vt:lpstr>
      <vt:lpstr>Case Study: Anthony Weiner Texts His “Anthony”</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2013-04-18T01:28:52Z</dcterms:created>
  <dcterms:modified xsi:type="dcterms:W3CDTF">2015-11-03T16:35:37Z</dcterms:modified>
</cp:coreProperties>
</file>