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4"/>
  </p:notesMasterIdLst>
  <p:sldIdLst>
    <p:sldId id="257" r:id="rId2"/>
    <p:sldId id="258" r:id="rId3"/>
    <p:sldId id="259" r:id="rId4"/>
    <p:sldId id="260" r:id="rId5"/>
    <p:sldId id="261" r:id="rId6"/>
    <p:sldId id="287" r:id="rId7"/>
    <p:sldId id="262" r:id="rId8"/>
    <p:sldId id="263" r:id="rId9"/>
    <p:sldId id="264" r:id="rId10"/>
    <p:sldId id="265" r:id="rId11"/>
    <p:sldId id="266" r:id="rId12"/>
    <p:sldId id="267" r:id="rId13"/>
    <p:sldId id="268" r:id="rId14"/>
    <p:sldId id="269" r:id="rId15"/>
    <p:sldId id="288"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FDD71E-9FF5-4461-8618-9844C49D9E04}"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5A0EE4-816A-4790-9A14-DF1F50B37D59}" type="slidenum">
              <a:rPr lang="en-US" smtClean="0"/>
              <a:pPr/>
              <a:t>‹#›</a:t>
            </a:fld>
            <a:endParaRPr lang="en-US"/>
          </a:p>
        </p:txBody>
      </p:sp>
    </p:spTree>
    <p:extLst>
      <p:ext uri="{BB962C8B-B14F-4D97-AF65-F5344CB8AC3E}">
        <p14:creationId xmlns:p14="http://schemas.microsoft.com/office/powerpoint/2010/main" xmlns="" val="1487581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1531667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29803469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4172257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151979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15246727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23859943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23859943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9703377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29588695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15488364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2099524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35847201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10290985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xmlns="" val="8334069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xmlns="" val="11600120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xmlns="" val="17885052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24</a:t>
            </a:fld>
            <a:endParaRPr lang="en-US" dirty="0"/>
          </a:p>
        </p:txBody>
      </p:sp>
    </p:spTree>
    <p:extLst>
      <p:ext uri="{BB962C8B-B14F-4D97-AF65-F5344CB8AC3E}">
        <p14:creationId xmlns:p14="http://schemas.microsoft.com/office/powerpoint/2010/main" xmlns="" val="24075407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25</a:t>
            </a:fld>
            <a:endParaRPr lang="en-US" dirty="0"/>
          </a:p>
        </p:txBody>
      </p:sp>
    </p:spTree>
    <p:extLst>
      <p:ext uri="{BB962C8B-B14F-4D97-AF65-F5344CB8AC3E}">
        <p14:creationId xmlns:p14="http://schemas.microsoft.com/office/powerpoint/2010/main" xmlns="" val="34795530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26</a:t>
            </a:fld>
            <a:endParaRPr lang="en-US" dirty="0"/>
          </a:p>
        </p:txBody>
      </p:sp>
    </p:spTree>
    <p:extLst>
      <p:ext uri="{BB962C8B-B14F-4D97-AF65-F5344CB8AC3E}">
        <p14:creationId xmlns:p14="http://schemas.microsoft.com/office/powerpoint/2010/main" xmlns="" val="3914519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27</a:t>
            </a:fld>
            <a:endParaRPr lang="en-US" dirty="0"/>
          </a:p>
        </p:txBody>
      </p:sp>
    </p:spTree>
    <p:extLst>
      <p:ext uri="{BB962C8B-B14F-4D97-AF65-F5344CB8AC3E}">
        <p14:creationId xmlns:p14="http://schemas.microsoft.com/office/powerpoint/2010/main" xmlns="" val="32516213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28</a:t>
            </a:fld>
            <a:endParaRPr lang="en-US" dirty="0"/>
          </a:p>
        </p:txBody>
      </p:sp>
    </p:spTree>
    <p:extLst>
      <p:ext uri="{BB962C8B-B14F-4D97-AF65-F5344CB8AC3E}">
        <p14:creationId xmlns:p14="http://schemas.microsoft.com/office/powerpoint/2010/main" xmlns="" val="24733376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29</a:t>
            </a:fld>
            <a:endParaRPr lang="en-US" dirty="0"/>
          </a:p>
        </p:txBody>
      </p:sp>
    </p:spTree>
    <p:extLst>
      <p:ext uri="{BB962C8B-B14F-4D97-AF65-F5344CB8AC3E}">
        <p14:creationId xmlns:p14="http://schemas.microsoft.com/office/powerpoint/2010/main" xmlns="" val="1972586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17903883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30</a:t>
            </a:fld>
            <a:endParaRPr lang="en-US" dirty="0"/>
          </a:p>
        </p:txBody>
      </p:sp>
    </p:spTree>
    <p:extLst>
      <p:ext uri="{BB962C8B-B14F-4D97-AF65-F5344CB8AC3E}">
        <p14:creationId xmlns:p14="http://schemas.microsoft.com/office/powerpoint/2010/main" xmlns="" val="19318832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31</a:t>
            </a:fld>
            <a:endParaRPr lang="en-US" dirty="0"/>
          </a:p>
        </p:txBody>
      </p:sp>
    </p:spTree>
    <p:extLst>
      <p:ext uri="{BB962C8B-B14F-4D97-AF65-F5344CB8AC3E}">
        <p14:creationId xmlns:p14="http://schemas.microsoft.com/office/powerpoint/2010/main" xmlns="" val="34280590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782773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3063277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3063277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20861614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120068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15892316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72D50C37-AC71-44C4-87C7-5F6125C41ADC}"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1BA3B2A3-5FD3-4A1E-9B57-10F2C35DADE4}"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D50C37-AC71-44C4-87C7-5F6125C41ADC}"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3B2A3-5FD3-4A1E-9B57-10F2C35DADE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D50C37-AC71-44C4-87C7-5F6125C41ADC}"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3B2A3-5FD3-4A1E-9B57-10F2C35DADE4}"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2D50C37-AC71-44C4-87C7-5F6125C41ADC}"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3B2A3-5FD3-4A1E-9B57-10F2C35DADE4}"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2D50C37-AC71-44C4-87C7-5F6125C41ADC}"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1BA3B2A3-5FD3-4A1E-9B57-10F2C35DADE4}"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2D50C37-AC71-44C4-87C7-5F6125C41ADC}"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3B2A3-5FD3-4A1E-9B57-10F2C35DADE4}"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2D50C37-AC71-44C4-87C7-5F6125C41ADC}"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A3B2A3-5FD3-4A1E-9B57-10F2C35DADE4}"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2D50C37-AC71-44C4-87C7-5F6125C41ADC}"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A3B2A3-5FD3-4A1E-9B57-10F2C35DADE4}"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D50C37-AC71-44C4-87C7-5F6125C41ADC}"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A3B2A3-5FD3-4A1E-9B57-10F2C35DADE4}"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2D50C37-AC71-44C4-87C7-5F6125C41ADC}"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3B2A3-5FD3-4A1E-9B57-10F2C35DADE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2D50C37-AC71-44C4-87C7-5F6125C41ADC}"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3B2A3-5FD3-4A1E-9B57-10F2C35DADE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2D50C37-AC71-44C4-87C7-5F6125C41ADC}"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1BA3B2A3-5FD3-4A1E-9B57-10F2C35DADE4}"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III:  The Publics</a:t>
            </a:r>
            <a:endParaRPr lang="en-US" dirty="0"/>
          </a:p>
        </p:txBody>
      </p:sp>
      <p:sp>
        <p:nvSpPr>
          <p:cNvPr id="3" name="Subtitle 2"/>
          <p:cNvSpPr>
            <a:spLocks noGrp="1"/>
          </p:cNvSpPr>
          <p:nvPr>
            <p:ph type="subTitle" idx="1"/>
          </p:nvPr>
        </p:nvSpPr>
        <p:spPr/>
        <p:txBody>
          <a:bodyPr>
            <a:normAutofit/>
          </a:bodyPr>
          <a:lstStyle/>
          <a:p>
            <a:r>
              <a:rPr lang="en-US" dirty="0" smtClean="0"/>
              <a:t>Chapter 13: Community Relations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303891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Trends in Corporate Giving</a:t>
            </a:r>
            <a:endParaRPr lang="en-US" dirty="0"/>
          </a:p>
        </p:txBody>
      </p:sp>
      <p:sp>
        <p:nvSpPr>
          <p:cNvPr id="4" name="Content Placeholder 3"/>
          <p:cNvSpPr>
            <a:spLocks noGrp="1"/>
          </p:cNvSpPr>
          <p:nvPr>
            <p:ph sz="quarter" idx="1"/>
          </p:nvPr>
        </p:nvSpPr>
        <p:spPr/>
        <p:txBody>
          <a:bodyPr/>
          <a:lstStyle/>
          <a:p>
            <a:r>
              <a:rPr lang="en-US" dirty="0" smtClean="0"/>
              <a:t>Corporate giving is becoming more focused</a:t>
            </a:r>
          </a:p>
          <a:p>
            <a:r>
              <a:rPr lang="en-US" dirty="0" smtClean="0"/>
              <a:t>Matching gifts are a high priority</a:t>
            </a:r>
          </a:p>
          <a:p>
            <a:r>
              <a:rPr lang="en-US" dirty="0" smtClean="0"/>
              <a:t>International giving is on the rise</a:t>
            </a:r>
          </a:p>
          <a:p>
            <a:r>
              <a:rPr lang="en-US" dirty="0" smtClean="0"/>
              <a:t>Corporate leaders taking active stance in confronting societal challenges</a:t>
            </a:r>
          </a:p>
          <a:p>
            <a:r>
              <a:rPr lang="en-US" dirty="0" smtClean="0"/>
              <a:t>Corporate contributions depend on profits</a:t>
            </a:r>
          </a:p>
          <a:p>
            <a:r>
              <a:rPr lang="en-US" dirty="0" smtClean="0"/>
              <a:t>Gen X is aware of and concerned about contributions to society (the firm’s and their own)</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164450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Relations Expectations</a:t>
            </a:r>
            <a:endParaRPr lang="en-US" dirty="0"/>
          </a:p>
        </p:txBody>
      </p:sp>
      <p:sp>
        <p:nvSpPr>
          <p:cNvPr id="4" name="Content Placeholder 3"/>
          <p:cNvSpPr>
            <a:spLocks noGrp="1"/>
          </p:cNvSpPr>
          <p:nvPr>
            <p:ph sz="quarter" idx="1"/>
          </p:nvPr>
        </p:nvSpPr>
        <p:spPr/>
        <p:txBody>
          <a:bodyPr/>
          <a:lstStyle/>
          <a:p>
            <a:r>
              <a:rPr lang="en-US" dirty="0" smtClean="0"/>
              <a:t>Determine what the community knows and thinks about the organization</a:t>
            </a:r>
          </a:p>
          <a:p>
            <a:r>
              <a:rPr lang="en-US" dirty="0" smtClean="0"/>
              <a:t>Inform the community of the organization’s point of view</a:t>
            </a:r>
          </a:p>
          <a:p>
            <a:r>
              <a:rPr lang="en-US" dirty="0" smtClean="0"/>
              <a:t>Negotiate or mediate between the organization and the community and its constituents if there is a discrepancy</a:t>
            </a:r>
          </a:p>
          <a:p>
            <a:endParaRPr lang="en-US" dirty="0"/>
          </a:p>
          <a:p>
            <a:r>
              <a:rPr lang="en-US" dirty="0" smtClean="0"/>
              <a:t>Community relations are critical</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029542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Community Expects</a:t>
            </a:r>
            <a:endParaRPr lang="en-US" dirty="0"/>
          </a:p>
        </p:txBody>
      </p:sp>
      <p:sp>
        <p:nvSpPr>
          <p:cNvPr id="4" name="Content Placeholder 3"/>
          <p:cNvSpPr>
            <a:spLocks noGrp="1"/>
          </p:cNvSpPr>
          <p:nvPr>
            <p:ph sz="quarter" idx="1"/>
          </p:nvPr>
        </p:nvSpPr>
        <p:spPr/>
        <p:txBody>
          <a:bodyPr/>
          <a:lstStyle/>
          <a:p>
            <a:r>
              <a:rPr lang="en-US" dirty="0" smtClean="0"/>
              <a:t>Positive contributions to the community’s </a:t>
            </a:r>
            <a:r>
              <a:rPr lang="en-US" u="sng" dirty="0" smtClean="0"/>
              <a:t>Appearance</a:t>
            </a:r>
          </a:p>
          <a:p>
            <a:r>
              <a:rPr lang="en-US" u="sng" dirty="0" smtClean="0"/>
              <a:t>Participation</a:t>
            </a:r>
            <a:r>
              <a:rPr lang="en-US" dirty="0" smtClean="0"/>
              <a:t> in civic functions, activities, and education</a:t>
            </a:r>
          </a:p>
          <a:p>
            <a:r>
              <a:rPr lang="en-US" u="sng" dirty="0" smtClean="0"/>
              <a:t>Stability</a:t>
            </a:r>
            <a:r>
              <a:rPr lang="en-US" dirty="0" smtClean="0"/>
              <a:t> so the company can help grown with the area</a:t>
            </a:r>
          </a:p>
          <a:p>
            <a:r>
              <a:rPr lang="en-US" u="sng" dirty="0" smtClean="0"/>
              <a:t>Pride</a:t>
            </a:r>
            <a:r>
              <a:rPr lang="en-US" dirty="0" smtClean="0"/>
              <a:t> that they are residents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867244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Organization Expects</a:t>
            </a:r>
            <a:endParaRPr lang="en-US" dirty="0"/>
          </a:p>
        </p:txBody>
      </p:sp>
      <p:sp>
        <p:nvSpPr>
          <p:cNvPr id="4" name="Content Placeholder 3"/>
          <p:cNvSpPr>
            <a:spLocks noGrp="1"/>
          </p:cNvSpPr>
          <p:nvPr>
            <p:ph sz="quarter" idx="1"/>
          </p:nvPr>
        </p:nvSpPr>
        <p:spPr/>
        <p:txBody>
          <a:bodyPr/>
          <a:lstStyle/>
          <a:p>
            <a:r>
              <a:rPr lang="en-US" dirty="0" smtClean="0"/>
              <a:t>Municipal services</a:t>
            </a:r>
          </a:p>
          <a:p>
            <a:r>
              <a:rPr lang="en-US" dirty="0" smtClean="0"/>
              <a:t>Fair taxation</a:t>
            </a:r>
          </a:p>
          <a:p>
            <a:r>
              <a:rPr lang="en-US" dirty="0" smtClean="0"/>
              <a:t>Good living conditions for employees</a:t>
            </a:r>
          </a:p>
          <a:p>
            <a:r>
              <a:rPr lang="en-US" dirty="0" smtClean="0"/>
              <a:t>Good labor supply</a:t>
            </a:r>
          </a:p>
          <a:p>
            <a:r>
              <a:rPr lang="en-US" dirty="0" smtClean="0"/>
              <a:t>Reasonable degree of support for the business and its products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58208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Relations Objectives</a:t>
            </a:r>
            <a:endParaRPr lang="en-US" dirty="0"/>
          </a:p>
        </p:txBody>
      </p:sp>
      <p:sp>
        <p:nvSpPr>
          <p:cNvPr id="4" name="Content Placeholder 3"/>
          <p:cNvSpPr>
            <a:spLocks noGrp="1"/>
          </p:cNvSpPr>
          <p:nvPr>
            <p:ph sz="quarter" idx="1"/>
          </p:nvPr>
        </p:nvSpPr>
        <p:spPr/>
        <p:txBody>
          <a:bodyPr>
            <a:normAutofit/>
          </a:bodyPr>
          <a:lstStyle/>
          <a:p>
            <a:r>
              <a:rPr lang="en-US" dirty="0" smtClean="0"/>
              <a:t>Tell the community about the operations of the firm</a:t>
            </a:r>
          </a:p>
          <a:p>
            <a:r>
              <a:rPr lang="en-US" dirty="0" smtClean="0"/>
              <a:t>Correct misunderstandings, reply to criticism, remove </a:t>
            </a:r>
            <a:r>
              <a:rPr lang="en-US" dirty="0" smtClean="0"/>
              <a:t>disaffection </a:t>
            </a:r>
            <a:r>
              <a:rPr lang="en-US" dirty="0" smtClean="0"/>
              <a:t>that may exist among community neighbors</a:t>
            </a:r>
          </a:p>
          <a:p>
            <a:r>
              <a:rPr lang="en-US" dirty="0" smtClean="0"/>
              <a:t>Gain favorable opinion of the community, especially when there is labor unrest</a:t>
            </a:r>
          </a:p>
          <a:p>
            <a:r>
              <a:rPr lang="en-US" dirty="0" smtClean="0"/>
              <a:t>Inform employees and their families about company activities and developments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79888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Relations Objectives</a:t>
            </a:r>
            <a:endParaRPr lang="en-US" dirty="0"/>
          </a:p>
        </p:txBody>
      </p:sp>
      <p:sp>
        <p:nvSpPr>
          <p:cNvPr id="4" name="Content Placeholder 3"/>
          <p:cNvSpPr>
            <a:spLocks noGrp="1"/>
          </p:cNvSpPr>
          <p:nvPr>
            <p:ph sz="quarter" idx="1"/>
          </p:nvPr>
        </p:nvSpPr>
        <p:spPr/>
        <p:txBody>
          <a:bodyPr>
            <a:normAutofit/>
          </a:bodyPr>
          <a:lstStyle/>
          <a:p>
            <a:r>
              <a:rPr lang="en-US" dirty="0" smtClean="0"/>
              <a:t>Inform people in local government about firm’s contributions to community welfare &amp; to obtain support for legislation</a:t>
            </a:r>
          </a:p>
          <a:p>
            <a:r>
              <a:rPr lang="en-US" dirty="0" smtClean="0"/>
              <a:t>Find out what residents think about the organization</a:t>
            </a:r>
          </a:p>
          <a:p>
            <a:r>
              <a:rPr lang="en-US" dirty="0" smtClean="0"/>
              <a:t>Establish a personal relationship between management and community leaders</a:t>
            </a:r>
          </a:p>
          <a:p>
            <a:r>
              <a:rPr lang="en-US" dirty="0" smtClean="0"/>
              <a:t>Operate a profitable business – provide jobs and pay</a:t>
            </a:r>
          </a:p>
          <a:p>
            <a:r>
              <a:rPr lang="en-US" dirty="0" smtClean="0"/>
              <a:t>Cooperate with other local businesses to advance economic and social welfare</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253842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Relations on the Web</a:t>
            </a:r>
            <a:endParaRPr lang="en-US" dirty="0"/>
          </a:p>
        </p:txBody>
      </p:sp>
      <p:sp>
        <p:nvSpPr>
          <p:cNvPr id="4" name="Content Placeholder 3"/>
          <p:cNvSpPr>
            <a:spLocks noGrp="1"/>
          </p:cNvSpPr>
          <p:nvPr>
            <p:ph sz="quarter" idx="1"/>
          </p:nvPr>
        </p:nvSpPr>
        <p:spPr/>
        <p:txBody>
          <a:bodyPr/>
          <a:lstStyle/>
          <a:p>
            <a:r>
              <a:rPr lang="en-US" dirty="0" smtClean="0"/>
              <a:t>Expanded educational and commercial opportunities for minority communities and philanthropic organizations</a:t>
            </a:r>
          </a:p>
          <a:p>
            <a:r>
              <a:rPr lang="en-US" dirty="0" smtClean="0"/>
              <a:t>Internet has potential to further human relations and progress</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174696"/>
            <a:ext cx="4041775" cy="3019783"/>
          </a:xfrm>
        </p:spPr>
      </p:pic>
      <p:sp>
        <p:nvSpPr>
          <p:cNvPr id="7" name="Rectangle 6"/>
          <p:cNvSpPr/>
          <p:nvPr/>
        </p:nvSpPr>
        <p:spPr>
          <a:xfrm>
            <a:off x="4343400" y="5181600"/>
            <a:ext cx="4572000" cy="276999"/>
          </a:xfrm>
          <a:prstGeom prst="rect">
            <a:avLst/>
          </a:prstGeom>
        </p:spPr>
        <p:txBody>
          <a:bodyPr>
            <a:spAutoFit/>
          </a:bodyPr>
          <a:lstStyle/>
          <a:p>
            <a:pPr algn="ctr"/>
            <a:r>
              <a:rPr lang="en-US" sz="1200" i="1" dirty="0" smtClean="0"/>
              <a:t>Figure 13-4 (Courtesy </a:t>
            </a:r>
            <a:r>
              <a:rPr lang="en-US" sz="1200" i="1" dirty="0"/>
              <a:t>of </a:t>
            </a:r>
            <a:r>
              <a:rPr lang="en-US" sz="1200" i="1" dirty="0" smtClean="0"/>
              <a:t>Alex’s Lemonade Stand Foundation</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53402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2</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are typical community relations </a:t>
            </a:r>
            <a:r>
              <a:rPr lang="en-US" dirty="0" smtClean="0"/>
              <a:t>objectives for </a:t>
            </a:r>
            <a:r>
              <a:rPr lang="en-US" dirty="0"/>
              <a:t>an organization?</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748599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the multicultural publics that populate society, including Hispanics, </a:t>
            </a:r>
            <a:r>
              <a:rPr lang="en-US" dirty="0" smtClean="0"/>
              <a:t>African Americans, </a:t>
            </a:r>
            <a:r>
              <a:rPr lang="en-US" dirty="0"/>
              <a:t>Asians, and groups beyond nationalities, such as seniors and </a:t>
            </a:r>
            <a:r>
              <a:rPr lang="en-US" dirty="0" smtClean="0"/>
              <a:t>the LGBT community.</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244029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Serving Diverse Communities</a:t>
            </a:r>
            <a:endParaRPr lang="en-US" dirty="0"/>
          </a:p>
        </p:txBody>
      </p:sp>
      <p:sp>
        <p:nvSpPr>
          <p:cNvPr id="4" name="Content Placeholder 3"/>
          <p:cNvSpPr>
            <a:spLocks noGrp="1"/>
          </p:cNvSpPr>
          <p:nvPr>
            <p:ph sz="quarter" idx="1"/>
          </p:nvPr>
        </p:nvSpPr>
        <p:spPr/>
        <p:txBody>
          <a:bodyPr/>
          <a:lstStyle/>
          <a:p>
            <a:r>
              <a:rPr lang="en-US" dirty="0" smtClean="0"/>
              <a:t>40 million Americans are foreign born</a:t>
            </a:r>
          </a:p>
          <a:p>
            <a:r>
              <a:rPr lang="en-US" dirty="0" smtClean="0"/>
              <a:t>2/3 of current U.S. and future population growth in and will be due to immigration</a:t>
            </a:r>
          </a:p>
          <a:p>
            <a:r>
              <a:rPr lang="en-US" dirty="0" smtClean="0"/>
              <a:t>Hispanics reached 50.5 million in 2010</a:t>
            </a:r>
          </a:p>
          <a:p>
            <a:r>
              <a:rPr lang="en-US" dirty="0" smtClean="0"/>
              <a:t>Women, </a:t>
            </a:r>
            <a:r>
              <a:rPr lang="en-US" dirty="0" smtClean="0"/>
              <a:t>African Americans</a:t>
            </a:r>
            <a:r>
              <a:rPr lang="en-US" dirty="0" smtClean="0"/>
              <a:t>, Hispanics, Asians, </a:t>
            </a:r>
            <a:r>
              <a:rPr lang="en-US" dirty="0" smtClean="0"/>
              <a:t>LGBT people, </a:t>
            </a:r>
            <a:r>
              <a:rPr lang="en-US" dirty="0" smtClean="0"/>
              <a:t>seniors, persons with disabilities, etc. important members of labor force and sources of discretionary income</a:t>
            </a:r>
          </a:p>
          <a:p>
            <a:r>
              <a:rPr lang="en-US" dirty="0" smtClean="0"/>
              <a:t>Equal pay, promotional opportunities, equal rights, etc.</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506281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discuss the importance of dealing </a:t>
            </a:r>
            <a:r>
              <a:rPr lang="en-US" dirty="0" smtClean="0"/>
              <a:t>with “communities</a:t>
            </a:r>
            <a:r>
              <a:rPr lang="en-US" dirty="0"/>
              <a:t>,” both geographic and </a:t>
            </a:r>
            <a:r>
              <a:rPr lang="en-US" dirty="0" smtClean="0"/>
              <a:t>ethnic.</a:t>
            </a:r>
          </a:p>
          <a:p>
            <a:r>
              <a:rPr lang="en-US" dirty="0" smtClean="0"/>
              <a:t>To </a:t>
            </a:r>
            <a:r>
              <a:rPr lang="en-US" dirty="0"/>
              <a:t>review the tradition of corporate </a:t>
            </a:r>
            <a:r>
              <a:rPr lang="en-US" dirty="0" smtClean="0"/>
              <a:t>social responsibility </a:t>
            </a:r>
            <a:r>
              <a:rPr lang="en-US" dirty="0"/>
              <a:t>that has uniquely </a:t>
            </a:r>
            <a:r>
              <a:rPr lang="en-US" dirty="0" smtClean="0"/>
              <a:t>characterized U.S</a:t>
            </a:r>
            <a:r>
              <a:rPr lang="en-US" dirty="0"/>
              <a:t>. institutions.</a:t>
            </a:r>
          </a:p>
          <a:p>
            <a:r>
              <a:rPr lang="en-US" dirty="0" smtClean="0"/>
              <a:t>To </a:t>
            </a:r>
            <a:r>
              <a:rPr lang="en-US" dirty="0"/>
              <a:t>discuss the multicultural publics </a:t>
            </a:r>
            <a:r>
              <a:rPr lang="en-US" dirty="0" smtClean="0"/>
              <a:t>that populate</a:t>
            </a:r>
            <a:r>
              <a:rPr lang="en-US" dirty="0"/>
              <a:t> </a:t>
            </a:r>
            <a:r>
              <a:rPr lang="en-US" dirty="0" smtClean="0"/>
              <a:t>society</a:t>
            </a:r>
            <a:r>
              <a:rPr lang="en-US" dirty="0"/>
              <a:t>, including Hispanics, </a:t>
            </a:r>
            <a:r>
              <a:rPr lang="en-US" dirty="0" smtClean="0"/>
              <a:t>African Americans, </a:t>
            </a:r>
            <a:r>
              <a:rPr lang="en-US" dirty="0" smtClean="0"/>
              <a:t>Asians</a:t>
            </a:r>
            <a:r>
              <a:rPr lang="en-US" dirty="0"/>
              <a:t>, and groups beyond nationalities, </a:t>
            </a:r>
            <a:r>
              <a:rPr lang="en-US" dirty="0" smtClean="0"/>
              <a:t>such as </a:t>
            </a:r>
            <a:r>
              <a:rPr lang="en-US" dirty="0"/>
              <a:t>seniors and </a:t>
            </a:r>
            <a:r>
              <a:rPr lang="en-US" dirty="0" smtClean="0"/>
              <a:t>the LGBT community.</a:t>
            </a:r>
            <a:endParaRPr lang="en-US" dirty="0"/>
          </a:p>
          <a:p>
            <a:r>
              <a:rPr lang="en-US" dirty="0" smtClean="0"/>
              <a:t>To </a:t>
            </a:r>
            <a:r>
              <a:rPr lang="en-US" dirty="0"/>
              <a:t>examine the role of public relations </a:t>
            </a:r>
            <a:r>
              <a:rPr lang="en-US" dirty="0" smtClean="0"/>
              <a:t>in orchestrating </a:t>
            </a:r>
            <a:r>
              <a:rPr lang="en-US" dirty="0"/>
              <a:t>the activities of </a:t>
            </a:r>
            <a:r>
              <a:rPr lang="en-US" dirty="0" smtClean="0"/>
              <a:t>nonprofit organizations</a:t>
            </a:r>
            <a:r>
              <a:rPr lang="en-US" dirty="0"/>
              <a: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6670810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Women</a:t>
            </a:r>
            <a:endParaRPr lang="en-US" dirty="0"/>
          </a:p>
        </p:txBody>
      </p:sp>
      <p:sp>
        <p:nvSpPr>
          <p:cNvPr id="4" name="Content Placeholder 3"/>
          <p:cNvSpPr>
            <a:spLocks noGrp="1"/>
          </p:cNvSpPr>
          <p:nvPr>
            <p:ph sz="quarter" idx="1"/>
          </p:nvPr>
        </p:nvSpPr>
        <p:spPr/>
        <p:txBody>
          <a:bodyPr/>
          <a:lstStyle/>
          <a:p>
            <a:r>
              <a:rPr lang="en-US" dirty="0" smtClean="0"/>
              <a:t>51% of U.S. professional workers</a:t>
            </a:r>
          </a:p>
          <a:p>
            <a:r>
              <a:rPr lang="en-US" dirty="0" smtClean="0"/>
              <a:t>51% of managerial and professional jobs</a:t>
            </a:r>
          </a:p>
          <a:p>
            <a:r>
              <a:rPr lang="en-US" dirty="0" smtClean="0"/>
              <a:t>Mommy tracks, mommy wars, glass ceilings, pink-collar ghettos less prevalent</a:t>
            </a:r>
          </a:p>
          <a:p>
            <a:r>
              <a:rPr lang="en-US" dirty="0" smtClean="0"/>
              <a:t>Women climbing to middle- and upper-management positions in PR, but make less money in those positions than men</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569155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Hispanics</a:t>
            </a:r>
            <a:endParaRPr lang="en-US" dirty="0"/>
          </a:p>
        </p:txBody>
      </p:sp>
      <p:sp>
        <p:nvSpPr>
          <p:cNvPr id="4" name="Content Placeholder 3"/>
          <p:cNvSpPr>
            <a:spLocks noGrp="1"/>
          </p:cNvSpPr>
          <p:nvPr>
            <p:ph sz="quarter" idx="1"/>
          </p:nvPr>
        </p:nvSpPr>
        <p:spPr/>
        <p:txBody>
          <a:bodyPr/>
          <a:lstStyle/>
          <a:p>
            <a:r>
              <a:rPr lang="en-US" dirty="0" smtClean="0"/>
              <a:t>By 2050, they will comprise 1/3 of the population</a:t>
            </a:r>
          </a:p>
          <a:p>
            <a:r>
              <a:rPr lang="en-US" dirty="0" smtClean="0"/>
              <a:t>77% of Hispanics reside in California, Texas, Florida, Arizona, New Jersey, and Illinois</a:t>
            </a:r>
          </a:p>
          <a:p>
            <a:r>
              <a:rPr lang="en-US" dirty="0" smtClean="0"/>
              <a:t>Potent political and economic force</a:t>
            </a:r>
          </a:p>
          <a:p>
            <a:r>
              <a:rPr lang="en-US" dirty="0" smtClean="0"/>
              <a:t>Voracious media consumers; TV and radio</a:t>
            </a:r>
          </a:p>
          <a:p>
            <a:r>
              <a:rPr lang="en-US" dirty="0" smtClean="0"/>
              <a:t>Hispanic buying power is $1 trillion and will group 50% in the next five years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475787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 Americans</a:t>
            </a:r>
            <a:endParaRPr lang="en-US" dirty="0"/>
          </a:p>
        </p:txBody>
      </p:sp>
      <p:sp>
        <p:nvSpPr>
          <p:cNvPr id="3" name="Footer Placeholder 2"/>
          <p:cNvSpPr>
            <a:spLocks noGrp="1"/>
          </p:cNvSpPr>
          <p:nvPr>
            <p:ph type="ftr" sz="quarter" idx="11"/>
          </p:nvPr>
        </p:nvSpPr>
        <p:spPr/>
        <p:txBody>
          <a:bodyPr/>
          <a:lstStyle/>
          <a:p>
            <a:r>
              <a:rPr lang="en-US" smtClean="0"/>
              <a:t>© 2014 Pearson Education, Inc.</a:t>
            </a:r>
            <a:endParaRPr lang="en-US" dirty="0"/>
          </a:p>
        </p:txBody>
      </p:sp>
      <p:sp>
        <p:nvSpPr>
          <p:cNvPr id="4" name="Content Placeholder 3"/>
          <p:cNvSpPr>
            <a:spLocks noGrp="1"/>
          </p:cNvSpPr>
          <p:nvPr>
            <p:ph sz="quarter" idx="1"/>
          </p:nvPr>
        </p:nvSpPr>
        <p:spPr/>
        <p:txBody>
          <a:bodyPr>
            <a:normAutofit fontScale="85000" lnSpcReduction="10000"/>
          </a:bodyPr>
          <a:lstStyle/>
          <a:p>
            <a:r>
              <a:rPr lang="en-US" dirty="0" smtClean="0"/>
              <a:t>Growth stabilized at 39 million</a:t>
            </a:r>
          </a:p>
          <a:p>
            <a:r>
              <a:rPr lang="en-US" dirty="0" smtClean="0"/>
              <a:t>New York has the largest black population, followed by Florida, Texas, Georgia and California</a:t>
            </a:r>
          </a:p>
          <a:p>
            <a:r>
              <a:rPr lang="en-US" dirty="0" smtClean="0"/>
              <a:t>56% of blacks live in the south (as of 2010)</a:t>
            </a:r>
          </a:p>
          <a:p>
            <a:r>
              <a:rPr lang="en-US" dirty="0" smtClean="0"/>
              <a:t>Socioeconomic status improvement due to large increases in women’s incomes</a:t>
            </a:r>
          </a:p>
          <a:p>
            <a:r>
              <a:rPr lang="en-US" dirty="0" smtClean="0"/>
              <a:t>Disposable income nearly $1 billion per year</a:t>
            </a:r>
          </a:p>
          <a:p>
            <a:r>
              <a:rPr lang="en-US" dirty="0" smtClean="0"/>
              <a:t>Buying power projected to reach $1.307 billion in 2017</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341820"/>
            <a:ext cx="4041775" cy="2685534"/>
          </a:xfrm>
        </p:spPr>
      </p:pic>
      <p:sp>
        <p:nvSpPr>
          <p:cNvPr id="7" name="Rectangle 6"/>
          <p:cNvSpPr/>
          <p:nvPr/>
        </p:nvSpPr>
        <p:spPr>
          <a:xfrm>
            <a:off x="4648200" y="5029200"/>
            <a:ext cx="4038600" cy="461665"/>
          </a:xfrm>
          <a:prstGeom prst="rect">
            <a:avLst/>
          </a:prstGeom>
        </p:spPr>
        <p:txBody>
          <a:bodyPr wrap="square">
            <a:spAutoFit/>
          </a:bodyPr>
          <a:lstStyle/>
          <a:p>
            <a:r>
              <a:rPr lang="en-US" sz="1200" i="1" dirty="0" smtClean="0"/>
              <a:t>Figure 13-5 (Photo</a:t>
            </a:r>
            <a:r>
              <a:rPr lang="en-US" sz="1200" i="1" dirty="0"/>
              <a:t>: </a:t>
            </a:r>
            <a:r>
              <a:rPr lang="en-US" sz="1200" i="1" dirty="0" err="1"/>
              <a:t>Lateef</a:t>
            </a:r>
            <a:r>
              <a:rPr lang="en-US" sz="1200" i="1" dirty="0"/>
              <a:t> Mangum</a:t>
            </a:r>
            <a:r>
              <a:rPr lang="en-US" sz="1200" i="1" dirty="0" smtClean="0"/>
              <a:t>, Audiovisual Producer/Photographer</a:t>
            </a:r>
            <a:r>
              <a:rPr lang="en-US" sz="1200" i="1" dirty="0"/>
              <a:t>, </a:t>
            </a:r>
            <a:r>
              <a:rPr lang="en-US" sz="1200" i="1" dirty="0" smtClean="0"/>
              <a:t>Executive Office </a:t>
            </a:r>
            <a:r>
              <a:rPr lang="en-US" sz="1200" i="1" dirty="0"/>
              <a:t>of the Mayor)</a:t>
            </a:r>
            <a:endParaRPr lang="en-US" sz="1200" dirty="0"/>
          </a:p>
        </p:txBody>
      </p:sp>
    </p:spTree>
    <p:extLst>
      <p:ext uri="{BB962C8B-B14F-4D97-AF65-F5344CB8AC3E}">
        <p14:creationId xmlns:p14="http://schemas.microsoft.com/office/powerpoint/2010/main" xmlns="" val="798331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Asians/Muslims</a:t>
            </a:r>
            <a:endParaRPr lang="en-US" dirty="0"/>
          </a:p>
        </p:txBody>
      </p:sp>
      <p:sp>
        <p:nvSpPr>
          <p:cNvPr id="4" name="Content Placeholder 3"/>
          <p:cNvSpPr>
            <a:spLocks noGrp="1"/>
          </p:cNvSpPr>
          <p:nvPr>
            <p:ph sz="quarter" idx="1"/>
          </p:nvPr>
        </p:nvSpPr>
        <p:spPr/>
        <p:txBody>
          <a:bodyPr/>
          <a:lstStyle/>
          <a:p>
            <a:r>
              <a:rPr lang="en-US" dirty="0" smtClean="0"/>
              <a:t>Asian population fastest growing between 2000 and 2010</a:t>
            </a:r>
          </a:p>
          <a:p>
            <a:r>
              <a:rPr lang="en-US" dirty="0" smtClean="0"/>
              <a:t>Emphasize traditional family mores</a:t>
            </a:r>
          </a:p>
          <a:p>
            <a:r>
              <a:rPr lang="en-US" dirty="0" smtClean="0"/>
              <a:t>Greater importance on career and material success</a:t>
            </a:r>
            <a:endParaRPr lang="en-US" dirty="0"/>
          </a:p>
        </p:txBody>
      </p:sp>
      <p:sp>
        <p:nvSpPr>
          <p:cNvPr id="5" name="Content Placeholder 4"/>
          <p:cNvSpPr>
            <a:spLocks noGrp="1"/>
          </p:cNvSpPr>
          <p:nvPr>
            <p:ph sz="quarter" idx="2"/>
          </p:nvPr>
        </p:nvSpPr>
        <p:spPr/>
        <p:txBody>
          <a:bodyPr/>
          <a:lstStyle/>
          <a:p>
            <a:r>
              <a:rPr lang="en-US" dirty="0" smtClean="0"/>
              <a:t>Most put-upon public post 9/11 is Muslims</a:t>
            </a:r>
          </a:p>
          <a:p>
            <a:r>
              <a:rPr lang="en-US" dirty="0" smtClean="0"/>
              <a:t>2.6 million Muslims in the U.S.</a:t>
            </a:r>
          </a:p>
          <a:p>
            <a:r>
              <a:rPr lang="en-US" dirty="0" smtClean="0"/>
              <a:t>Bridges TV - “build bridges of understanding between American Muslims and mainstream America”</a:t>
            </a:r>
            <a:endParaRPr lang="en-US" dirty="0"/>
          </a:p>
        </p:txBody>
      </p:sp>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1049475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LGBT Community, Seniors, </a:t>
            </a:r>
            <a:r>
              <a:rPr lang="en-US" dirty="0" smtClean="0"/>
              <a:t>and Others</a:t>
            </a:r>
            <a:endParaRPr lang="en-US" dirty="0"/>
          </a:p>
        </p:txBody>
      </p:sp>
      <p:sp>
        <p:nvSpPr>
          <p:cNvPr id="6" name="Content Placeholder 5"/>
          <p:cNvSpPr>
            <a:spLocks noGrp="1"/>
          </p:cNvSpPr>
          <p:nvPr>
            <p:ph sz="quarter" idx="1"/>
          </p:nvPr>
        </p:nvSpPr>
        <p:spPr/>
        <p:txBody>
          <a:bodyPr/>
          <a:lstStyle/>
          <a:p>
            <a:r>
              <a:rPr lang="en-US" dirty="0" err="1" smtClean="0"/>
              <a:t>LGBTmarket</a:t>
            </a:r>
            <a:endParaRPr lang="en-US" dirty="0" smtClean="0"/>
          </a:p>
          <a:p>
            <a:pPr lvl="1"/>
            <a:r>
              <a:rPr lang="en-US" dirty="0" smtClean="0"/>
              <a:t>15 million Americans</a:t>
            </a:r>
          </a:p>
          <a:p>
            <a:pPr lvl="1"/>
            <a:r>
              <a:rPr lang="en-US" dirty="0" smtClean="0"/>
              <a:t>$690 billion spending power</a:t>
            </a:r>
          </a:p>
          <a:p>
            <a:pPr lvl="1"/>
            <a:r>
              <a:rPr lang="en-US" dirty="0" smtClean="0"/>
              <a:t>Attitudes toward </a:t>
            </a:r>
            <a:r>
              <a:rPr lang="en-US" dirty="0" smtClean="0"/>
              <a:t>LGBT community and same-sex marriage </a:t>
            </a:r>
            <a:r>
              <a:rPr lang="en-US" dirty="0" smtClean="0"/>
              <a:t>changing</a:t>
            </a:r>
          </a:p>
          <a:p>
            <a:r>
              <a:rPr lang="en-US" dirty="0" smtClean="0"/>
              <a:t>Senior citizens</a:t>
            </a:r>
          </a:p>
          <a:p>
            <a:pPr lvl="1"/>
            <a:r>
              <a:rPr lang="en-US" dirty="0" smtClean="0"/>
              <a:t>Over-50 crowd controls more than 50% of America’s discretionary income</a:t>
            </a:r>
          </a:p>
          <a:p>
            <a:pPr lvl="1"/>
            <a:r>
              <a:rPr lang="en-US" dirty="0" smtClean="0"/>
              <a:t>35 million members of AARP; half still work</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56053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 Playing “Chicken” with </a:t>
            </a:r>
            <a:r>
              <a:rPr lang="en-US" dirty="0" smtClean="0"/>
              <a:t>Same-Sex Marriage</a:t>
            </a:r>
            <a:endParaRPr lang="en-US" dirty="0"/>
          </a:p>
        </p:txBody>
      </p:sp>
      <p:sp>
        <p:nvSpPr>
          <p:cNvPr id="4" name="Content Placeholder 3"/>
          <p:cNvSpPr>
            <a:spLocks noGrp="1"/>
          </p:cNvSpPr>
          <p:nvPr>
            <p:ph sz="quarter" idx="1"/>
          </p:nvPr>
        </p:nvSpPr>
        <p:spPr/>
        <p:txBody>
          <a:bodyPr/>
          <a:lstStyle/>
          <a:p>
            <a:r>
              <a:rPr lang="en-US" dirty="0" smtClean="0"/>
              <a:t>Page 285</a:t>
            </a:r>
            <a:endParaRPr lang="en-US" dirty="0"/>
          </a:p>
          <a:p>
            <a:r>
              <a:rPr lang="en-US" dirty="0" smtClean="0"/>
              <a:t>Was </a:t>
            </a:r>
            <a:r>
              <a:rPr lang="en-US" dirty="0"/>
              <a:t>the CEO wise in making his anti-gay marriage </a:t>
            </a:r>
            <a:r>
              <a:rPr lang="en-US" dirty="0" smtClean="0"/>
              <a:t>views known</a:t>
            </a:r>
            <a:r>
              <a:rPr lang="en-US" dirty="0"/>
              <a:t>, exposing his company to such controversy?</a:t>
            </a:r>
          </a:p>
          <a:p>
            <a:r>
              <a:rPr lang="en-US" dirty="0" smtClean="0"/>
              <a:t>Had </a:t>
            </a:r>
            <a:r>
              <a:rPr lang="en-US" dirty="0"/>
              <a:t>you been advising Mr. Cathy, what would you </a:t>
            </a:r>
            <a:r>
              <a:rPr lang="en-US" dirty="0" smtClean="0"/>
              <a:t>have counseled </a:t>
            </a:r>
            <a:r>
              <a:rPr lang="en-US" dirty="0"/>
              <a:t>him?</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48200" y="1905000"/>
            <a:ext cx="4041775" cy="2488578"/>
          </a:xfrm>
        </p:spPr>
      </p:pic>
      <p:sp>
        <p:nvSpPr>
          <p:cNvPr id="7" name="Rectangle 6"/>
          <p:cNvSpPr/>
          <p:nvPr/>
        </p:nvSpPr>
        <p:spPr>
          <a:xfrm>
            <a:off x="4648200" y="4495800"/>
            <a:ext cx="4191000" cy="276999"/>
          </a:xfrm>
          <a:prstGeom prst="rect">
            <a:avLst/>
          </a:prstGeom>
        </p:spPr>
        <p:txBody>
          <a:bodyPr wrap="square">
            <a:spAutoFit/>
          </a:bodyPr>
          <a:lstStyle/>
          <a:p>
            <a:r>
              <a:rPr lang="en-US" sz="1200" i="1" dirty="0" smtClean="0"/>
              <a:t>Figure 13-6 (Photo</a:t>
            </a:r>
            <a:r>
              <a:rPr lang="en-US" sz="1200" i="1" dirty="0"/>
              <a:t>: GSA/ZOJ </a:t>
            </a:r>
            <a:r>
              <a:rPr lang="en-US" sz="1200" i="1" dirty="0" smtClean="0"/>
              <a:t>WENN Photos/</a:t>
            </a:r>
            <a:r>
              <a:rPr lang="en-US" sz="1200" i="1" dirty="0" err="1" smtClean="0"/>
              <a:t>Newscom</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826639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smtClean="0"/>
              <a:t>Learning Objective Three</a:t>
            </a:r>
            <a:br>
              <a:rPr lang="en-US" dirty="0" smtClean="0"/>
            </a:br>
            <a:r>
              <a:rPr lang="en-US" dirty="0" smtClean="0"/>
              <a:t>Discussion Question</a:t>
            </a:r>
            <a:endParaRPr lang="en-US" dirty="0"/>
          </a:p>
        </p:txBody>
      </p:sp>
      <p:sp>
        <p:nvSpPr>
          <p:cNvPr id="7" name="Content Placeholder 6"/>
          <p:cNvSpPr>
            <a:spLocks noGrp="1"/>
          </p:cNvSpPr>
          <p:nvPr>
            <p:ph sz="quarter" idx="1"/>
          </p:nvPr>
        </p:nvSpPr>
        <p:spPr/>
        <p:txBody>
          <a:bodyPr/>
          <a:lstStyle/>
          <a:p>
            <a:r>
              <a:rPr lang="en-US" dirty="0"/>
              <a:t>Why do companies need to reach the </a:t>
            </a:r>
            <a:r>
              <a:rPr lang="en-US" dirty="0" smtClean="0"/>
              <a:t>Hispanic community</a:t>
            </a:r>
            <a:r>
              <a:rPr lang="en-US" dirty="0"/>
              <a: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3484545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examine the role of public relations in orchestrating the activities of nonprofit organizations.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0242466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Nonprofit Public Relations</a:t>
            </a:r>
            <a:endParaRPr lang="en-US" dirty="0"/>
          </a:p>
        </p:txBody>
      </p:sp>
      <p:sp>
        <p:nvSpPr>
          <p:cNvPr id="4" name="Content Placeholder 3"/>
          <p:cNvSpPr>
            <a:spLocks noGrp="1"/>
          </p:cNvSpPr>
          <p:nvPr>
            <p:ph sz="quarter" idx="1"/>
          </p:nvPr>
        </p:nvSpPr>
        <p:spPr/>
        <p:txBody>
          <a:bodyPr/>
          <a:lstStyle/>
          <a:p>
            <a:r>
              <a:rPr lang="en-US" dirty="0" smtClean="0"/>
              <a:t>Nonprofits serve social, educational, religious, and cultural needs of community around them</a:t>
            </a:r>
          </a:p>
          <a:p>
            <a:r>
              <a:rPr lang="en-US" dirty="0" smtClean="0"/>
              <a:t>Primary source of employment for public relations graduates</a:t>
            </a:r>
          </a:p>
          <a:p>
            <a:r>
              <a:rPr lang="en-US" dirty="0" smtClean="0"/>
              <a:t>Media advocacy = public relations without resources</a:t>
            </a:r>
          </a:p>
          <a:p>
            <a:pPr lvl="1"/>
            <a:r>
              <a:rPr lang="en-US" dirty="0" smtClean="0"/>
              <a:t>Protests</a:t>
            </a:r>
          </a:p>
          <a:p>
            <a:pPr lvl="1"/>
            <a:r>
              <a:rPr lang="en-US" dirty="0" smtClean="0"/>
              <a:t>Marches</a:t>
            </a:r>
          </a:p>
          <a:p>
            <a:pPr lvl="1"/>
            <a:r>
              <a:rPr lang="en-US" dirty="0" smtClean="0"/>
              <a:t>Demonstrations</a:t>
            </a:r>
          </a:p>
          <a:p>
            <a:pPr lvl="1"/>
            <a:r>
              <a:rPr lang="en-US" dirty="0" smtClean="0"/>
              <a:t>Media photo opportunities</a:t>
            </a:r>
          </a:p>
          <a:p>
            <a:pPr lvl="1"/>
            <a:r>
              <a:rPr lang="en-US" dirty="0" smtClean="0"/>
              <a:t>Stealth Internet campaigns</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346743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Master of All Trades</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Positioning the Organization – “break a few eggs” to achieve a clear and differentiable identity</a:t>
            </a:r>
          </a:p>
          <a:p>
            <a:r>
              <a:rPr lang="en-US" dirty="0" smtClean="0"/>
              <a:t>Developing a Marketing/Promotional Plan – raise non-profit’s profile, respect and levels of support</a:t>
            </a:r>
          </a:p>
          <a:p>
            <a:r>
              <a:rPr lang="en-US" dirty="0" smtClean="0"/>
              <a:t>Media Relations – “free” media is critical; media advocates champion mission and cause</a:t>
            </a:r>
          </a:p>
          <a:p>
            <a:r>
              <a:rPr lang="en-US" dirty="0" smtClean="0"/>
              <a:t>Support Fundraising – depend on donors for support</a:t>
            </a:r>
          </a:p>
          <a:p>
            <a:pPr lvl="1"/>
            <a:r>
              <a:rPr lang="en-US" dirty="0" smtClean="0"/>
              <a:t>Identify campaign plans and objectives – set financial goal</a:t>
            </a:r>
          </a:p>
          <a:p>
            <a:pPr lvl="1"/>
            <a:r>
              <a:rPr lang="en-US" dirty="0" smtClean="0"/>
              <a:t>Organize fact-finding</a:t>
            </a:r>
          </a:p>
          <a:p>
            <a:pPr lvl="1"/>
            <a:r>
              <a:rPr lang="en-US" dirty="0" smtClean="0"/>
              <a:t>Recruit leaders</a:t>
            </a:r>
          </a:p>
          <a:p>
            <a:pPr lvl="1"/>
            <a:r>
              <a:rPr lang="en-US" dirty="0" smtClean="0"/>
              <a:t>Plan and implement strong communications activities</a:t>
            </a:r>
          </a:p>
          <a:p>
            <a:pPr lvl="1"/>
            <a:r>
              <a:rPr lang="en-US" dirty="0" smtClean="0"/>
              <a:t>Periodically review and evaluate</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133825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  Susan G. Komen for the Cure and Planned Parenthood</a:t>
            </a:r>
            <a:endParaRPr lang="en-US" dirty="0"/>
          </a:p>
        </p:txBody>
      </p:sp>
      <p:sp>
        <p:nvSpPr>
          <p:cNvPr id="5" name="Content Placeholder 4"/>
          <p:cNvSpPr>
            <a:spLocks noGrp="1"/>
          </p:cNvSpPr>
          <p:nvPr>
            <p:ph sz="quarter" idx="1"/>
          </p:nvPr>
        </p:nvSpPr>
        <p:spPr/>
        <p:txBody>
          <a:bodyPr/>
          <a:lstStyle/>
          <a:p>
            <a:r>
              <a:rPr lang="en-US" dirty="0" smtClean="0"/>
              <a:t>Susan G. Komen for the Cure was a beloved and successful charity</a:t>
            </a:r>
          </a:p>
          <a:p>
            <a:r>
              <a:rPr lang="en-US" dirty="0" smtClean="0"/>
              <a:t>Cut funding to Planned Parenthood’s breast screening due to legal investigation</a:t>
            </a:r>
          </a:p>
          <a:p>
            <a:r>
              <a:rPr lang="en-US" dirty="0" smtClean="0"/>
              <a:t>Support plummeted, the decision was reversed, executives departed</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079322"/>
            <a:ext cx="4041775" cy="3210530"/>
          </a:xfrm>
        </p:spPr>
      </p:pic>
      <p:sp>
        <p:nvSpPr>
          <p:cNvPr id="8" name="Rectangle 7"/>
          <p:cNvSpPr/>
          <p:nvPr/>
        </p:nvSpPr>
        <p:spPr>
          <a:xfrm>
            <a:off x="4876800" y="5334000"/>
            <a:ext cx="3288529" cy="276999"/>
          </a:xfrm>
          <a:prstGeom prst="rect">
            <a:avLst/>
          </a:prstGeom>
        </p:spPr>
        <p:txBody>
          <a:bodyPr wrap="none">
            <a:spAutoFit/>
          </a:bodyPr>
          <a:lstStyle/>
          <a:p>
            <a:r>
              <a:rPr lang="en-US" sz="1200" i="1" dirty="0" smtClean="0"/>
              <a:t>Figure 13-1 (Photo</a:t>
            </a:r>
            <a:r>
              <a:rPr lang="en-US" sz="1200" i="1" dirty="0"/>
              <a:t>: Jeff </a:t>
            </a:r>
            <a:r>
              <a:rPr lang="en-US" sz="1200" i="1" dirty="0" err="1"/>
              <a:t>Malet</a:t>
            </a:r>
            <a:r>
              <a:rPr lang="en-US" sz="1200" i="1" dirty="0"/>
              <a:t> Photography/</a:t>
            </a:r>
            <a:r>
              <a:rPr lang="en-US" sz="1200" i="1" dirty="0" err="1"/>
              <a:t>Newscom</a:t>
            </a:r>
            <a:r>
              <a:rPr lang="en-US" sz="1200" i="1" dirty="0"/>
              <a:t>)</a:t>
            </a:r>
            <a:endParaRPr lang="en-US" sz="12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9946408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What are the primary responsibilities of a non-profit public relations professional?</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6743809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The Silence of the Lions</a:t>
            </a:r>
            <a:endParaRPr lang="en-US" dirty="0"/>
          </a:p>
        </p:txBody>
      </p:sp>
      <p:sp>
        <p:nvSpPr>
          <p:cNvPr id="4" name="Content Placeholder 3"/>
          <p:cNvSpPr>
            <a:spLocks noGrp="1"/>
          </p:cNvSpPr>
          <p:nvPr>
            <p:ph sz="quarter" idx="1"/>
          </p:nvPr>
        </p:nvSpPr>
        <p:spPr/>
        <p:txBody>
          <a:bodyPr>
            <a:normAutofit fontScale="77500" lnSpcReduction="20000"/>
          </a:bodyPr>
          <a:lstStyle/>
          <a:p>
            <a:r>
              <a:rPr lang="en-US" dirty="0" smtClean="0"/>
              <a:t>Page 290</a:t>
            </a:r>
          </a:p>
          <a:p>
            <a:r>
              <a:rPr lang="en-US" dirty="0" smtClean="0"/>
              <a:t>What </a:t>
            </a:r>
            <a:r>
              <a:rPr lang="en-US" dirty="0"/>
              <a:t>would you have advised Second Mile to do </a:t>
            </a:r>
            <a:r>
              <a:rPr lang="en-US" dirty="0" smtClean="0"/>
              <a:t>when apprised </a:t>
            </a:r>
            <a:r>
              <a:rPr lang="en-US" dirty="0"/>
              <a:t>of the charges against its founder?</a:t>
            </a:r>
          </a:p>
          <a:p>
            <a:r>
              <a:rPr lang="en-US" dirty="0" smtClean="0"/>
              <a:t>What </a:t>
            </a:r>
            <a:r>
              <a:rPr lang="en-US" dirty="0"/>
              <a:t>would you have counseled President </a:t>
            </a:r>
            <a:r>
              <a:rPr lang="en-US" dirty="0" err="1"/>
              <a:t>Spanier</a:t>
            </a:r>
            <a:r>
              <a:rPr lang="en-US" dirty="0"/>
              <a:t> to </a:t>
            </a:r>
            <a:r>
              <a:rPr lang="en-US" dirty="0" smtClean="0"/>
              <a:t>do when </a:t>
            </a:r>
            <a:r>
              <a:rPr lang="en-US" dirty="0"/>
              <a:t>apprised of the charges against Sandusky?</a:t>
            </a:r>
          </a:p>
          <a:p>
            <a:r>
              <a:rPr lang="en-US" dirty="0" smtClean="0"/>
              <a:t>What </a:t>
            </a:r>
            <a:r>
              <a:rPr lang="en-US" dirty="0"/>
              <a:t>would you have counseled Coach </a:t>
            </a:r>
            <a:r>
              <a:rPr lang="en-US" dirty="0" err="1"/>
              <a:t>Paterno</a:t>
            </a:r>
            <a:r>
              <a:rPr lang="en-US" dirty="0"/>
              <a:t> to do </a:t>
            </a:r>
            <a:r>
              <a:rPr lang="en-US" dirty="0" smtClean="0"/>
              <a:t>when apprised </a:t>
            </a:r>
            <a:r>
              <a:rPr lang="en-US" dirty="0"/>
              <a:t>of charges against his assistant?</a:t>
            </a:r>
          </a:p>
          <a:p>
            <a:r>
              <a:rPr lang="en-US" dirty="0" smtClean="0"/>
              <a:t>Do </a:t>
            </a:r>
            <a:r>
              <a:rPr lang="en-US" dirty="0"/>
              <a:t>you agree with Penn State’s decisions after the grand </a:t>
            </a:r>
            <a:r>
              <a:rPr lang="en-US" dirty="0" smtClean="0"/>
              <a:t>jury revelations</a:t>
            </a:r>
            <a:r>
              <a:rPr lang="en-US" dirty="0"/>
              <a:t>?</a:t>
            </a:r>
          </a:p>
          <a:p>
            <a:r>
              <a:rPr lang="en-US" dirty="0" smtClean="0"/>
              <a:t>Was </a:t>
            </a:r>
            <a:r>
              <a:rPr lang="en-US" dirty="0"/>
              <a:t>the school fair in its treatment of Joe </a:t>
            </a:r>
            <a:r>
              <a:rPr lang="en-US" dirty="0" err="1"/>
              <a:t>Paterno</a:t>
            </a:r>
            <a:r>
              <a:rPr lang="en-US" dirty="0"/>
              <a:t>?</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5029200" y="1219200"/>
            <a:ext cx="3497858" cy="4679358"/>
          </a:xfrm>
        </p:spPr>
      </p:pic>
      <p:sp>
        <p:nvSpPr>
          <p:cNvPr id="7" name="Rectangle 6"/>
          <p:cNvSpPr/>
          <p:nvPr/>
        </p:nvSpPr>
        <p:spPr>
          <a:xfrm>
            <a:off x="5681839" y="5867400"/>
            <a:ext cx="2319161" cy="276999"/>
          </a:xfrm>
          <a:prstGeom prst="rect">
            <a:avLst/>
          </a:prstGeom>
        </p:spPr>
        <p:txBody>
          <a:bodyPr wrap="none">
            <a:spAutoFit/>
          </a:bodyPr>
          <a:lstStyle/>
          <a:p>
            <a:r>
              <a:rPr lang="en-US" sz="1200" i="1" dirty="0" smtClean="0"/>
              <a:t>Figure 13-9 (Photo</a:t>
            </a:r>
            <a:r>
              <a:rPr lang="en-US" sz="1200" i="1" dirty="0"/>
              <a:t>: </a:t>
            </a:r>
            <a:r>
              <a:rPr lang="en-US" sz="1200" i="1" dirty="0" err="1"/>
              <a:t>Zuma</a:t>
            </a:r>
            <a:r>
              <a:rPr lang="en-US" sz="1200" i="1" dirty="0"/>
              <a:t>/</a:t>
            </a:r>
            <a:r>
              <a:rPr lang="en-US" sz="1200" i="1" dirty="0" err="1"/>
              <a:t>Newscom</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9119238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3716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41148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02704938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discuss the importance of dealing with “communities,” both geographic and ethnic.</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904877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Multicultural Diversity</a:t>
            </a:r>
            <a:endParaRPr lang="en-US" dirty="0"/>
          </a:p>
        </p:txBody>
      </p:sp>
      <p:sp>
        <p:nvSpPr>
          <p:cNvPr id="4" name="Content Placeholder 3"/>
          <p:cNvSpPr>
            <a:spLocks noGrp="1"/>
          </p:cNvSpPr>
          <p:nvPr>
            <p:ph sz="quarter" idx="1"/>
          </p:nvPr>
        </p:nvSpPr>
        <p:spPr/>
        <p:txBody>
          <a:bodyPr>
            <a:normAutofit/>
          </a:bodyPr>
          <a:lstStyle/>
          <a:p>
            <a:r>
              <a:rPr lang="en-US" dirty="0" smtClean="0"/>
              <a:t>In 2012, more than half the children born in the U.S. were minorities</a:t>
            </a:r>
          </a:p>
          <a:p>
            <a:r>
              <a:rPr lang="en-US" dirty="0" smtClean="0"/>
              <a:t>In 2010, Hispanics represented 16% of the U.S. Population and Asians represented almost 5% of the population – both growing at 3% per year </a:t>
            </a:r>
            <a:endParaRPr lang="en-US" dirty="0"/>
          </a:p>
          <a:p>
            <a:r>
              <a:rPr lang="en-US" dirty="0" smtClean="0"/>
              <a:t>Multiracial Americans = fastest growing U.S. demographic</a:t>
            </a:r>
          </a:p>
          <a:p>
            <a:r>
              <a:rPr lang="en-US" dirty="0" smtClean="0"/>
              <a:t>Minorities are getting younger while whites are getting older</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534823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Multicultural Diversity</a:t>
            </a:r>
            <a:endParaRPr lang="en-US" dirty="0"/>
          </a:p>
        </p:txBody>
      </p:sp>
      <p:sp>
        <p:nvSpPr>
          <p:cNvPr id="4" name="Content Placeholder 3"/>
          <p:cNvSpPr>
            <a:spLocks noGrp="1"/>
          </p:cNvSpPr>
          <p:nvPr>
            <p:ph sz="quarter" idx="1"/>
          </p:nvPr>
        </p:nvSpPr>
        <p:spPr/>
        <p:txBody>
          <a:bodyPr>
            <a:normAutofit/>
          </a:bodyPr>
          <a:lstStyle/>
          <a:p>
            <a:r>
              <a:rPr lang="en-US" dirty="0" smtClean="0"/>
              <a:t>Immigrants gravitate to six U.S. states: California, New York, Texas, Florida, Illinois, and New Jersey</a:t>
            </a:r>
          </a:p>
          <a:p>
            <a:r>
              <a:rPr lang="en-US" dirty="0" smtClean="0"/>
              <a:t>Hispanic buying power in the top 20 U.S. markets is $850 billion</a:t>
            </a:r>
          </a:p>
          <a:p>
            <a:r>
              <a:rPr lang="en-US" dirty="0" smtClean="0"/>
              <a:t>High income Asian population fastest-growing racial/ethnic group in the U.S.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856028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How important is it for an organization to focus </a:t>
            </a:r>
            <a:r>
              <a:rPr lang="en-US" dirty="0" smtClean="0"/>
              <a:t>on dealing </a:t>
            </a:r>
            <a:r>
              <a:rPr lang="en-US" dirty="0"/>
              <a:t>with minorities?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506094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review the tradition of corporate social responsibility that has uniquely characterized U.S. institutions.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26425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CSR – Corporate Social Responsibility</a:t>
            </a:r>
            <a:endParaRPr lang="en-US" dirty="0"/>
          </a:p>
        </p:txBody>
      </p:sp>
      <p:sp>
        <p:nvSpPr>
          <p:cNvPr id="4" name="Content Placeholder 3"/>
          <p:cNvSpPr>
            <a:spLocks noGrp="1"/>
          </p:cNvSpPr>
          <p:nvPr>
            <p:ph sz="quarter" idx="1"/>
          </p:nvPr>
        </p:nvSpPr>
        <p:spPr/>
        <p:txBody>
          <a:bodyPr>
            <a:normAutofit fontScale="92500"/>
          </a:bodyPr>
          <a:lstStyle/>
          <a:p>
            <a:r>
              <a:rPr lang="en-US" dirty="0" smtClean="0"/>
              <a:t>Social responsibility source of pride in the 1980s</a:t>
            </a:r>
          </a:p>
          <a:p>
            <a:r>
              <a:rPr lang="en-US" dirty="0" smtClean="0"/>
              <a:t>Give back to society through participation in (voluntarism) and contributions to (financial support) not-for-profit organizations</a:t>
            </a:r>
          </a:p>
          <a:p>
            <a:r>
              <a:rPr lang="en-US" dirty="0" smtClean="0"/>
              <a:t>Financial support was cut with the recession</a:t>
            </a:r>
          </a:p>
          <a:p>
            <a:r>
              <a:rPr lang="en-US" dirty="0" smtClean="0"/>
              <a:t>Organizations are becoming more diverse</a:t>
            </a:r>
          </a:p>
          <a:p>
            <a:endParaRPr lang="en-US" dirty="0"/>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1848467"/>
            <a:ext cx="4041775" cy="3672241"/>
          </a:xfrm>
        </p:spPr>
      </p:pic>
      <p:sp>
        <p:nvSpPr>
          <p:cNvPr id="7" name="Rectangle 6"/>
          <p:cNvSpPr/>
          <p:nvPr/>
        </p:nvSpPr>
        <p:spPr>
          <a:xfrm>
            <a:off x="4724400" y="5516656"/>
            <a:ext cx="3810000" cy="276999"/>
          </a:xfrm>
          <a:prstGeom prst="rect">
            <a:avLst/>
          </a:prstGeom>
        </p:spPr>
        <p:txBody>
          <a:bodyPr wrap="square">
            <a:spAutoFit/>
          </a:bodyPr>
          <a:lstStyle/>
          <a:p>
            <a:pPr algn="ctr"/>
            <a:r>
              <a:rPr lang="en-US" sz="1200" i="1" dirty="0" smtClean="0"/>
              <a:t>Figure 13-2 (Courtesy </a:t>
            </a:r>
            <a:r>
              <a:rPr lang="en-US" sz="1200" i="1" dirty="0"/>
              <a:t>of </a:t>
            </a:r>
            <a:r>
              <a:rPr lang="en-US" sz="1200" i="1" dirty="0" err="1" smtClean="0"/>
              <a:t>O’Dwyer</a:t>
            </a:r>
            <a:r>
              <a:rPr lang="en-US" sz="1200" i="1" dirty="0" smtClean="0"/>
              <a:t> Company</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5733676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1892</Words>
  <Application>Microsoft Office PowerPoint</Application>
  <PresentationFormat>On-screen Show (4:3)</PresentationFormat>
  <Paragraphs>219</Paragraphs>
  <Slides>32</Slides>
  <Notes>32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Origin</vt:lpstr>
      <vt:lpstr>Part III:  The Publics</vt:lpstr>
      <vt:lpstr>Learning Objectives</vt:lpstr>
      <vt:lpstr>Opening Example:  Susan G. Komen for the Cure and Planned Parenthood</vt:lpstr>
      <vt:lpstr>Learning Objective 1</vt:lpstr>
      <vt:lpstr>Multicultural Diversity</vt:lpstr>
      <vt:lpstr>Multicultural Diversity</vt:lpstr>
      <vt:lpstr>Learning Objective 1</vt:lpstr>
      <vt:lpstr>Learning Objective 2</vt:lpstr>
      <vt:lpstr>CSR – Corporate Social Responsibility</vt:lpstr>
      <vt:lpstr>Trends in Corporate Giving</vt:lpstr>
      <vt:lpstr>Community Relations Expectations</vt:lpstr>
      <vt:lpstr>What the Community Expects</vt:lpstr>
      <vt:lpstr>What the Organization Expects</vt:lpstr>
      <vt:lpstr>Community Relations Objectives</vt:lpstr>
      <vt:lpstr>Community Relations Objectives</vt:lpstr>
      <vt:lpstr>Community Relations on the Web</vt:lpstr>
      <vt:lpstr>Learning Objective 2 Discussion Question</vt:lpstr>
      <vt:lpstr>Learning Objective 3</vt:lpstr>
      <vt:lpstr>Serving Diverse Communities</vt:lpstr>
      <vt:lpstr>Women</vt:lpstr>
      <vt:lpstr>Hispanics</vt:lpstr>
      <vt:lpstr>African Americans</vt:lpstr>
      <vt:lpstr>Asians/Muslims</vt:lpstr>
      <vt:lpstr>LGBT Community, Seniors, and Others</vt:lpstr>
      <vt:lpstr>PR Ethics Mini-Case: Playing “Chicken” with Same-Sex Marriage</vt:lpstr>
      <vt:lpstr>Learning Objective Three Discussion Question</vt:lpstr>
      <vt:lpstr>Learning Objective 4</vt:lpstr>
      <vt:lpstr>Nonprofit Public Relations</vt:lpstr>
      <vt:lpstr>Master of All Trades</vt:lpstr>
      <vt:lpstr>Learning Objective 4 Discussion Question</vt:lpstr>
      <vt:lpstr>Case Study: The Silence of the Lions</vt:lpstr>
      <vt:lpstr>Slide 32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2013-04-18T01:30:37Z</dcterms:created>
  <dcterms:modified xsi:type="dcterms:W3CDTF">2013-05-02T16:38:21Z</dcterms:modified>
</cp:coreProperties>
</file>