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9CB985-7DDF-4572-A6F1-2310ACE67DE5}" type="datetimeFigureOut">
              <a:rPr lang="en-US" smtClean="0"/>
              <a:pPr/>
              <a:t>5/2/2013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1CDE42-E085-4A8F-9278-C10FCFE73EE6}" type="slidenum">
              <a:rPr lang="en-US" smtClean="0"/>
              <a:pPr/>
              <a:t>‹#›</a:t>
            </a:fld>
            <a:endParaRPr lang="en-US"/>
          </a:p>
        </p:txBody>
      </p:sp>
    </p:spTree>
    <p:extLst>
      <p:ext uri="{BB962C8B-B14F-4D97-AF65-F5344CB8AC3E}">
        <p14:creationId xmlns:p14="http://schemas.microsoft.com/office/powerpoint/2010/main" xmlns="" val="7297208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1</a:t>
            </a:fld>
            <a:endParaRPr lang="en-US" dirty="0"/>
          </a:p>
        </p:txBody>
      </p:sp>
    </p:spTree>
    <p:extLst>
      <p:ext uri="{BB962C8B-B14F-4D97-AF65-F5344CB8AC3E}">
        <p14:creationId xmlns:p14="http://schemas.microsoft.com/office/powerpoint/2010/main" xmlns="" val="1531667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10</a:t>
            </a:fld>
            <a:endParaRPr lang="en-US" dirty="0"/>
          </a:p>
        </p:txBody>
      </p:sp>
    </p:spTree>
    <p:extLst>
      <p:ext uri="{BB962C8B-B14F-4D97-AF65-F5344CB8AC3E}">
        <p14:creationId xmlns:p14="http://schemas.microsoft.com/office/powerpoint/2010/main" xmlns="" val="18859936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11</a:t>
            </a:fld>
            <a:endParaRPr lang="en-US" dirty="0"/>
          </a:p>
        </p:txBody>
      </p:sp>
    </p:spTree>
    <p:extLst>
      <p:ext uri="{BB962C8B-B14F-4D97-AF65-F5344CB8AC3E}">
        <p14:creationId xmlns:p14="http://schemas.microsoft.com/office/powerpoint/2010/main" xmlns="" val="4360020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12</a:t>
            </a:fld>
            <a:endParaRPr lang="en-US" dirty="0"/>
          </a:p>
        </p:txBody>
      </p:sp>
    </p:spTree>
    <p:extLst>
      <p:ext uri="{BB962C8B-B14F-4D97-AF65-F5344CB8AC3E}">
        <p14:creationId xmlns:p14="http://schemas.microsoft.com/office/powerpoint/2010/main" xmlns="" val="26023738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13</a:t>
            </a:fld>
            <a:endParaRPr lang="en-US" dirty="0"/>
          </a:p>
        </p:txBody>
      </p:sp>
    </p:spTree>
    <p:extLst>
      <p:ext uri="{BB962C8B-B14F-4D97-AF65-F5344CB8AC3E}">
        <p14:creationId xmlns:p14="http://schemas.microsoft.com/office/powerpoint/2010/main" xmlns="" val="31550437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14</a:t>
            </a:fld>
            <a:endParaRPr lang="en-US" dirty="0"/>
          </a:p>
        </p:txBody>
      </p:sp>
    </p:spTree>
    <p:extLst>
      <p:ext uri="{BB962C8B-B14F-4D97-AF65-F5344CB8AC3E}">
        <p14:creationId xmlns:p14="http://schemas.microsoft.com/office/powerpoint/2010/main" xmlns="" val="2230921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15</a:t>
            </a:fld>
            <a:endParaRPr lang="en-US" dirty="0"/>
          </a:p>
        </p:txBody>
      </p:sp>
    </p:spTree>
    <p:extLst>
      <p:ext uri="{BB962C8B-B14F-4D97-AF65-F5344CB8AC3E}">
        <p14:creationId xmlns:p14="http://schemas.microsoft.com/office/powerpoint/2010/main" xmlns="" val="37517625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16</a:t>
            </a:fld>
            <a:endParaRPr lang="en-US" dirty="0"/>
          </a:p>
        </p:txBody>
      </p:sp>
    </p:spTree>
    <p:extLst>
      <p:ext uri="{BB962C8B-B14F-4D97-AF65-F5344CB8AC3E}">
        <p14:creationId xmlns:p14="http://schemas.microsoft.com/office/powerpoint/2010/main" xmlns="" val="4690889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17</a:t>
            </a:fld>
            <a:endParaRPr lang="en-US" dirty="0"/>
          </a:p>
        </p:txBody>
      </p:sp>
    </p:spTree>
    <p:extLst>
      <p:ext uri="{BB962C8B-B14F-4D97-AF65-F5344CB8AC3E}">
        <p14:creationId xmlns:p14="http://schemas.microsoft.com/office/powerpoint/2010/main" xmlns="" val="38625568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18</a:t>
            </a:fld>
            <a:endParaRPr lang="en-US" dirty="0"/>
          </a:p>
        </p:txBody>
      </p:sp>
    </p:spTree>
    <p:extLst>
      <p:ext uri="{BB962C8B-B14F-4D97-AF65-F5344CB8AC3E}">
        <p14:creationId xmlns:p14="http://schemas.microsoft.com/office/powerpoint/2010/main" xmlns="" val="41818593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19</a:t>
            </a:fld>
            <a:endParaRPr lang="en-US" dirty="0"/>
          </a:p>
        </p:txBody>
      </p:sp>
    </p:spTree>
    <p:extLst>
      <p:ext uri="{BB962C8B-B14F-4D97-AF65-F5344CB8AC3E}">
        <p14:creationId xmlns:p14="http://schemas.microsoft.com/office/powerpoint/2010/main" xmlns="" val="3963794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2</a:t>
            </a:fld>
            <a:endParaRPr lang="en-US" dirty="0"/>
          </a:p>
        </p:txBody>
      </p:sp>
    </p:spTree>
    <p:extLst>
      <p:ext uri="{BB962C8B-B14F-4D97-AF65-F5344CB8AC3E}">
        <p14:creationId xmlns:p14="http://schemas.microsoft.com/office/powerpoint/2010/main" xmlns="" val="2508051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20</a:t>
            </a:fld>
            <a:endParaRPr lang="en-US" dirty="0"/>
          </a:p>
        </p:txBody>
      </p:sp>
    </p:spTree>
    <p:extLst>
      <p:ext uri="{BB962C8B-B14F-4D97-AF65-F5344CB8AC3E}">
        <p14:creationId xmlns:p14="http://schemas.microsoft.com/office/powerpoint/2010/main" xmlns="" val="2302605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21</a:t>
            </a:fld>
            <a:endParaRPr lang="en-US" dirty="0"/>
          </a:p>
        </p:txBody>
      </p:sp>
    </p:spTree>
    <p:extLst>
      <p:ext uri="{BB962C8B-B14F-4D97-AF65-F5344CB8AC3E}">
        <p14:creationId xmlns:p14="http://schemas.microsoft.com/office/powerpoint/2010/main" xmlns="" val="18132293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22</a:t>
            </a:fld>
            <a:endParaRPr lang="en-US" dirty="0"/>
          </a:p>
        </p:txBody>
      </p:sp>
    </p:spTree>
    <p:extLst>
      <p:ext uri="{BB962C8B-B14F-4D97-AF65-F5344CB8AC3E}">
        <p14:creationId xmlns:p14="http://schemas.microsoft.com/office/powerpoint/2010/main" xmlns="" val="23606601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23</a:t>
            </a:fld>
            <a:endParaRPr lang="en-US" dirty="0"/>
          </a:p>
        </p:txBody>
      </p:sp>
    </p:spTree>
    <p:extLst>
      <p:ext uri="{BB962C8B-B14F-4D97-AF65-F5344CB8AC3E}">
        <p14:creationId xmlns:p14="http://schemas.microsoft.com/office/powerpoint/2010/main" xmlns="" val="40155773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77317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a:t>
            </a:fld>
            <a:endParaRPr lang="en-US" dirty="0"/>
          </a:p>
        </p:txBody>
      </p:sp>
    </p:spTree>
    <p:extLst>
      <p:ext uri="{BB962C8B-B14F-4D97-AF65-F5344CB8AC3E}">
        <p14:creationId xmlns:p14="http://schemas.microsoft.com/office/powerpoint/2010/main" xmlns="" val="37714613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4</a:t>
            </a:fld>
            <a:endParaRPr lang="en-US" dirty="0"/>
          </a:p>
        </p:txBody>
      </p:sp>
    </p:spTree>
    <p:extLst>
      <p:ext uri="{BB962C8B-B14F-4D97-AF65-F5344CB8AC3E}">
        <p14:creationId xmlns:p14="http://schemas.microsoft.com/office/powerpoint/2010/main" xmlns="" val="35200613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5</a:t>
            </a:fld>
            <a:endParaRPr lang="en-US" dirty="0"/>
          </a:p>
        </p:txBody>
      </p:sp>
    </p:spTree>
    <p:extLst>
      <p:ext uri="{BB962C8B-B14F-4D97-AF65-F5344CB8AC3E}">
        <p14:creationId xmlns:p14="http://schemas.microsoft.com/office/powerpoint/2010/main" xmlns="" val="40123914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6</a:t>
            </a:fld>
            <a:endParaRPr lang="en-US" dirty="0"/>
          </a:p>
        </p:txBody>
      </p:sp>
    </p:spTree>
    <p:extLst>
      <p:ext uri="{BB962C8B-B14F-4D97-AF65-F5344CB8AC3E}">
        <p14:creationId xmlns:p14="http://schemas.microsoft.com/office/powerpoint/2010/main" xmlns="" val="12191136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7</a:t>
            </a:fld>
            <a:endParaRPr lang="en-US" dirty="0"/>
          </a:p>
        </p:txBody>
      </p:sp>
    </p:spTree>
    <p:extLst>
      <p:ext uri="{BB962C8B-B14F-4D97-AF65-F5344CB8AC3E}">
        <p14:creationId xmlns:p14="http://schemas.microsoft.com/office/powerpoint/2010/main" xmlns="" val="9937823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8</a:t>
            </a:fld>
            <a:endParaRPr lang="en-US" dirty="0"/>
          </a:p>
        </p:txBody>
      </p:sp>
    </p:spTree>
    <p:extLst>
      <p:ext uri="{BB962C8B-B14F-4D97-AF65-F5344CB8AC3E}">
        <p14:creationId xmlns:p14="http://schemas.microsoft.com/office/powerpoint/2010/main" xmlns="" val="7641758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9</a:t>
            </a:fld>
            <a:endParaRPr lang="en-US" dirty="0"/>
          </a:p>
        </p:txBody>
      </p:sp>
    </p:spTree>
    <p:extLst>
      <p:ext uri="{BB962C8B-B14F-4D97-AF65-F5344CB8AC3E}">
        <p14:creationId xmlns:p14="http://schemas.microsoft.com/office/powerpoint/2010/main" xmlns="" val="10868399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5EDD494D-9EFB-44B0-8770-F96FA697B103}" type="datetimeFigureOut">
              <a:rPr lang="en-US" smtClean="0"/>
              <a:pPr/>
              <a:t>5/2/2013</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266EF637-18EB-43EB-9EB8-DF74D632A7A0}"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25458" y="228600"/>
            <a:ext cx="2711843" cy="305627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EDD494D-9EFB-44B0-8770-F96FA697B103}"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EF637-18EB-43EB-9EB8-DF74D632A7A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EDD494D-9EFB-44B0-8770-F96FA697B103}"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EF637-18EB-43EB-9EB8-DF74D632A7A0}"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EDD494D-9EFB-44B0-8770-F96FA697B103}"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6EF637-18EB-43EB-9EB8-DF74D632A7A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5EDD494D-9EFB-44B0-8770-F96FA697B103}" type="datetimeFigureOut">
              <a:rPr lang="en-US" smtClean="0"/>
              <a:pPr/>
              <a:t>5/2/2013</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266EF637-18EB-43EB-9EB8-DF74D632A7A0}"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EDD494D-9EFB-44B0-8770-F96FA697B103}"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6EF637-18EB-43EB-9EB8-DF74D632A7A0}"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EDD494D-9EFB-44B0-8770-F96FA697B103}" type="datetimeFigureOut">
              <a:rPr lang="en-US" smtClean="0"/>
              <a:pPr/>
              <a:t>5/2/2013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6EF637-18EB-43EB-9EB8-DF74D632A7A0}"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EDD494D-9EFB-44B0-8770-F96FA697B103}" type="datetimeFigureOut">
              <a:rPr lang="en-US" smtClean="0"/>
              <a:pPr/>
              <a:t>5/2/2013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6EF637-18EB-43EB-9EB8-DF74D632A7A0}"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DD494D-9EFB-44B0-8770-F96FA697B103}" type="datetimeFigureOut">
              <a:rPr lang="en-US" smtClean="0"/>
              <a:pPr/>
              <a:t>5/2/2013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6EF637-18EB-43EB-9EB8-DF74D632A7A0}"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EDD494D-9EFB-44B0-8770-F96FA697B103}"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6EF637-18EB-43EB-9EB8-DF74D632A7A0}"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EDD494D-9EFB-44B0-8770-F96FA697B103}"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6EF637-18EB-43EB-9EB8-DF74D632A7A0}"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5EDD494D-9EFB-44B0-8770-F96FA697B103}" type="datetimeFigureOut">
              <a:rPr lang="en-US" smtClean="0"/>
              <a:pPr/>
              <a:t>5/2/2013</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266EF637-18EB-43EB-9EB8-DF74D632A7A0}"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III:  The Publics</a:t>
            </a:r>
            <a:endParaRPr lang="en-US" dirty="0"/>
          </a:p>
        </p:txBody>
      </p:sp>
      <p:sp>
        <p:nvSpPr>
          <p:cNvPr id="3" name="Subtitle 2"/>
          <p:cNvSpPr>
            <a:spLocks noGrp="1"/>
          </p:cNvSpPr>
          <p:nvPr>
            <p:ph type="subTitle" idx="1"/>
          </p:nvPr>
        </p:nvSpPr>
        <p:spPr/>
        <p:txBody>
          <a:bodyPr>
            <a:normAutofit/>
          </a:bodyPr>
          <a:lstStyle/>
          <a:p>
            <a:r>
              <a:rPr lang="en-US" dirty="0" smtClean="0"/>
              <a:t>Chapter 14: International Consumer Relations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998566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Handling Consumer Complaints</a:t>
            </a:r>
            <a:endParaRPr lang="en-US" dirty="0"/>
          </a:p>
        </p:txBody>
      </p:sp>
      <p:sp>
        <p:nvSpPr>
          <p:cNvPr id="4" name="Content Placeholder 3"/>
          <p:cNvSpPr>
            <a:spLocks noGrp="1"/>
          </p:cNvSpPr>
          <p:nvPr>
            <p:ph sz="quarter" idx="1"/>
          </p:nvPr>
        </p:nvSpPr>
        <p:spPr/>
        <p:txBody>
          <a:bodyPr/>
          <a:lstStyle/>
          <a:p>
            <a:r>
              <a:rPr lang="en-US" dirty="0" smtClean="0"/>
              <a:t>Only 4% of dissatisfied customers complain</a:t>
            </a:r>
          </a:p>
          <a:p>
            <a:r>
              <a:rPr lang="en-US" dirty="0" smtClean="0"/>
              <a:t>Bedbug letter – prewritten, generic response not desirable</a:t>
            </a:r>
          </a:p>
          <a:p>
            <a:r>
              <a:rPr lang="en-US" dirty="0" smtClean="0"/>
              <a:t>Risk of consumer complaints going viral always present</a:t>
            </a:r>
          </a:p>
          <a:p>
            <a:r>
              <a:rPr lang="en-US" dirty="0" smtClean="0"/>
              <a:t>Ombudsman</a:t>
            </a:r>
          </a:p>
          <a:p>
            <a:pPr lvl="1"/>
            <a:r>
              <a:rPr lang="en-US" dirty="0" smtClean="0"/>
              <a:t>Originally responded to complaints about abuses by public officials</a:t>
            </a:r>
          </a:p>
          <a:p>
            <a:pPr lvl="1"/>
            <a:r>
              <a:rPr lang="en-US" dirty="0" smtClean="0"/>
              <a:t>Now outsourced location customers call to seek redress for grievances</a:t>
            </a:r>
          </a:p>
          <a:p>
            <a:r>
              <a:rPr lang="en-US" dirty="0" smtClean="0"/>
              <a:t>Companies that express understanding and courtesy will keep customers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049695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r>
              <a:rPr lang="en-US" dirty="0" smtClean="0"/>
              <a:t>PR Ethics Mini-Case:</a:t>
            </a:r>
            <a:br>
              <a:rPr lang="en-US" dirty="0" smtClean="0"/>
            </a:br>
            <a:r>
              <a:rPr lang="en-US" dirty="0" smtClean="0"/>
              <a:t>Kenneth Cole’s Egyptian “</a:t>
            </a:r>
            <a:r>
              <a:rPr lang="en-US" dirty="0" err="1" smtClean="0"/>
              <a:t>Twagedy</a:t>
            </a:r>
            <a:r>
              <a:rPr lang="en-US" dirty="0" smtClean="0"/>
              <a:t>”</a:t>
            </a:r>
            <a:endParaRPr lang="en-US" dirty="0"/>
          </a:p>
        </p:txBody>
      </p:sp>
      <p:sp>
        <p:nvSpPr>
          <p:cNvPr id="9" name="Content Placeholder 8"/>
          <p:cNvSpPr>
            <a:spLocks noGrp="1"/>
          </p:cNvSpPr>
          <p:nvPr>
            <p:ph sz="quarter" idx="1"/>
          </p:nvPr>
        </p:nvSpPr>
        <p:spPr/>
        <p:txBody>
          <a:bodyPr/>
          <a:lstStyle/>
          <a:p>
            <a:r>
              <a:rPr lang="en-US" dirty="0" smtClean="0"/>
              <a:t>Page 299</a:t>
            </a:r>
          </a:p>
          <a:p>
            <a:r>
              <a:rPr lang="en-US" dirty="0" smtClean="0"/>
              <a:t>What would you have advised that Kenneth Cole tweet about the Arab Spring?</a:t>
            </a:r>
          </a:p>
          <a:p>
            <a:r>
              <a:rPr lang="en-US" dirty="0" smtClean="0"/>
              <a:t>In light of this contretemps, what policy would you recommend Mr. Cole follow in future tweets?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943071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2</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smtClean="0"/>
              <a:t>Why is consumer-generated marketing relevant to public relations and consumer relations professionals?</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837028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3</a:t>
            </a:r>
            <a:endParaRPr lang="en-US" dirty="0"/>
          </a:p>
        </p:txBody>
      </p:sp>
      <p:sp>
        <p:nvSpPr>
          <p:cNvPr id="4" name="Content Placeholder 3"/>
          <p:cNvSpPr>
            <a:spLocks noGrp="1"/>
          </p:cNvSpPr>
          <p:nvPr>
            <p:ph sz="quarter" idx="1"/>
          </p:nvPr>
        </p:nvSpPr>
        <p:spPr/>
        <p:txBody>
          <a:bodyPr/>
          <a:lstStyle/>
          <a:p>
            <a:r>
              <a:rPr lang="en-US" dirty="0"/>
              <a:t>To discuss the growth of the “consumer movement” in America and around the world.</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612516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Consumer Movement</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Legislation to protect U.S. consumers emerged in 1872 – Criminal Fraud Statute</a:t>
            </a:r>
          </a:p>
          <a:p>
            <a:r>
              <a:rPr lang="en-US" dirty="0" smtClean="0"/>
              <a:t>1887 – Interstate Commerce Commission</a:t>
            </a:r>
          </a:p>
          <a:p>
            <a:r>
              <a:rPr lang="en-US" dirty="0" smtClean="0"/>
              <a:t>Upton Sinclair’s novel </a:t>
            </a:r>
            <a:r>
              <a:rPr lang="en-US" i="1" dirty="0" smtClean="0"/>
              <a:t>The Jungle – </a:t>
            </a:r>
            <a:r>
              <a:rPr lang="en-US" dirty="0" smtClean="0"/>
              <a:t>Food and Drug Act and Trade Commission Act</a:t>
            </a:r>
            <a:endParaRPr lang="en-US" dirty="0"/>
          </a:p>
          <a:p>
            <a:r>
              <a:rPr lang="en-US" dirty="0" smtClean="0"/>
              <a:t>1927 – 1938: Consumers safeguarded from abuses of stakeholders in well-known brands of commercial products – Food, Drug and Cosmetic Act</a:t>
            </a:r>
          </a:p>
          <a:p>
            <a:r>
              <a:rPr lang="en-US" dirty="0" smtClean="0"/>
              <a:t>1965: Ralph Nader’s </a:t>
            </a:r>
            <a:r>
              <a:rPr lang="en-US" i="1" dirty="0" smtClean="0"/>
              <a:t>Unsafe at Any Speed</a:t>
            </a:r>
          </a:p>
          <a:p>
            <a:r>
              <a:rPr lang="en-US" dirty="0" smtClean="0"/>
              <a:t>1960s:</a:t>
            </a:r>
            <a:r>
              <a:rPr lang="en-US" i="1" dirty="0" smtClean="0"/>
              <a:t> </a:t>
            </a:r>
            <a:r>
              <a:rPr lang="en-US" dirty="0" smtClean="0"/>
              <a:t>President John F. Kennedy proposed bill of rights: rights to safety, to be informed, to choose and to be heard</a:t>
            </a:r>
            <a:endParaRPr lang="en-US" i="1"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898332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Consumerism Today</a:t>
            </a:r>
            <a:endParaRPr lang="en-US" dirty="0"/>
          </a:p>
        </p:txBody>
      </p:sp>
      <p:sp>
        <p:nvSpPr>
          <p:cNvPr id="4" name="Content Placeholder 3"/>
          <p:cNvSpPr>
            <a:spLocks noGrp="1"/>
          </p:cNvSpPr>
          <p:nvPr>
            <p:ph sz="quarter" idx="1"/>
          </p:nvPr>
        </p:nvSpPr>
        <p:spPr/>
        <p:txBody>
          <a:bodyPr/>
          <a:lstStyle/>
          <a:p>
            <a:r>
              <a:rPr lang="en-US" dirty="0" smtClean="0"/>
              <a:t>Government overseers of consumer interests</a:t>
            </a:r>
          </a:p>
          <a:p>
            <a:r>
              <a:rPr lang="en-US" dirty="0" smtClean="0"/>
              <a:t>Labels, packaging, product safety</a:t>
            </a:r>
          </a:p>
          <a:p>
            <a:r>
              <a:rPr lang="en-US" dirty="0" smtClean="0"/>
              <a:t>Consumer Financial Protection Bureau</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53722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3</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smtClean="0"/>
              <a:t>What is a consumer bill of rights?  How should it be communicated to consumers?</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652707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4</a:t>
            </a:r>
            <a:endParaRPr lang="en-US" dirty="0"/>
          </a:p>
        </p:txBody>
      </p:sp>
      <p:sp>
        <p:nvSpPr>
          <p:cNvPr id="4" name="Content Placeholder 3"/>
          <p:cNvSpPr>
            <a:spLocks noGrp="1"/>
          </p:cNvSpPr>
          <p:nvPr>
            <p:ph sz="quarter" idx="1"/>
          </p:nvPr>
        </p:nvSpPr>
        <p:spPr/>
        <p:txBody>
          <a:bodyPr/>
          <a:lstStyle/>
          <a:p>
            <a:r>
              <a:rPr lang="en-US" dirty="0"/>
              <a:t>To explore the building of worldwide brands through positive public relations activities, conducted on a consistent basis throughout geographic markets.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4599690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Operating Around the Globe</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Multinational corporations must be sensitive to how their actions affect people of different cultures/geographies</a:t>
            </a:r>
          </a:p>
          <a:p>
            <a:r>
              <a:rPr lang="en-US" dirty="0" smtClean="0"/>
              <a:t>10 most powerful brands in the world are based in the U.S.</a:t>
            </a:r>
          </a:p>
          <a:p>
            <a:r>
              <a:rPr lang="en-US" dirty="0" smtClean="0"/>
              <a:t>Multinational companies face challenges from local communities and organizations</a:t>
            </a:r>
          </a:p>
          <a:p>
            <a:r>
              <a:rPr lang="en-US" dirty="0" smtClean="0"/>
              <a:t>“Think global, act local” to win support</a:t>
            </a:r>
            <a:endParaRPr lang="en-US" dirty="0"/>
          </a:p>
          <a:p>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572000" y="1295400"/>
            <a:ext cx="4041775" cy="2503113"/>
          </a:xfrm>
        </p:spPr>
      </p:pic>
      <p:sp>
        <p:nvSpPr>
          <p:cNvPr id="7" name="Rectangle 6"/>
          <p:cNvSpPr/>
          <p:nvPr/>
        </p:nvSpPr>
        <p:spPr>
          <a:xfrm>
            <a:off x="5638800" y="3860018"/>
            <a:ext cx="2286203" cy="276999"/>
          </a:xfrm>
          <a:prstGeom prst="rect">
            <a:avLst/>
          </a:prstGeom>
        </p:spPr>
        <p:txBody>
          <a:bodyPr wrap="none">
            <a:spAutoFit/>
          </a:bodyPr>
          <a:lstStyle/>
          <a:p>
            <a:r>
              <a:rPr lang="en-US" sz="1200" i="1" dirty="0" smtClean="0"/>
              <a:t>Figure 14-5 (Courtesy </a:t>
            </a:r>
            <a:r>
              <a:rPr lang="en-US" sz="1200" i="1" dirty="0"/>
              <a:t>of </a:t>
            </a:r>
            <a:r>
              <a:rPr lang="en-US" sz="1200" i="1" dirty="0" err="1"/>
              <a:t>Interbrand</a:t>
            </a:r>
            <a:r>
              <a:rPr lang="en-US" sz="1200" i="1" dirty="0"/>
              <a:t>)</a:t>
            </a:r>
            <a:endParaRPr lang="en-US" sz="1200" dirty="0"/>
          </a:p>
        </p:txBody>
      </p:sp>
      <p:sp>
        <p:nvSpPr>
          <p:cNvPr id="8"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559032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Consumer Internet Activists</a:t>
            </a:r>
            <a:endParaRPr lang="en-US" dirty="0"/>
          </a:p>
        </p:txBody>
      </p:sp>
      <p:sp>
        <p:nvSpPr>
          <p:cNvPr id="4" name="Content Placeholder 3"/>
          <p:cNvSpPr>
            <a:spLocks noGrp="1"/>
          </p:cNvSpPr>
          <p:nvPr>
            <p:ph sz="quarter" idx="1"/>
          </p:nvPr>
        </p:nvSpPr>
        <p:spPr/>
        <p:txBody>
          <a:bodyPr/>
          <a:lstStyle/>
          <a:p>
            <a:r>
              <a:rPr lang="en-US" dirty="0" smtClean="0"/>
              <a:t>Organic consumer movements have been stimulated by the Internet</a:t>
            </a:r>
          </a:p>
          <a:p>
            <a:r>
              <a:rPr lang="en-US" dirty="0" smtClean="0"/>
              <a:t>2011 Occupy Wall Street rallied troops with social media</a:t>
            </a:r>
          </a:p>
          <a:p>
            <a:r>
              <a:rPr lang="en-US" dirty="0" smtClean="0"/>
              <a:t>Consumers use Internet to keep companies honest</a:t>
            </a:r>
          </a:p>
          <a:p>
            <a:r>
              <a:rPr lang="en-US" dirty="0" smtClean="0"/>
              <a:t>Consumers Union – </a:t>
            </a:r>
            <a:r>
              <a:rPr lang="en-US" i="1" dirty="0" smtClean="0"/>
              <a:t>Consumer Reports </a:t>
            </a:r>
          </a:p>
          <a:p>
            <a:r>
              <a:rPr lang="en-US" dirty="0" smtClean="0"/>
              <a:t>Consumer Federation of America</a:t>
            </a:r>
          </a:p>
          <a:p>
            <a:r>
              <a:rPr lang="en-US" dirty="0" smtClean="0"/>
              <a:t>Internet activism uses Internet to</a:t>
            </a:r>
          </a:p>
          <a:p>
            <a:pPr lvl="1"/>
            <a:r>
              <a:rPr lang="en-US" dirty="0" smtClean="0"/>
              <a:t>Enable faster communications</a:t>
            </a:r>
          </a:p>
          <a:p>
            <a:pPr lvl="1"/>
            <a:r>
              <a:rPr lang="en-US" dirty="0" smtClean="0"/>
              <a:t>Coordinate citizen movements</a:t>
            </a:r>
          </a:p>
          <a:p>
            <a:r>
              <a:rPr lang="en-US" dirty="0" smtClean="0"/>
              <a:t>Example: Arab Spring</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643905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4" name="Content Placeholder 3"/>
          <p:cNvSpPr>
            <a:spLocks noGrp="1"/>
          </p:cNvSpPr>
          <p:nvPr>
            <p:ph sz="quarter" idx="1"/>
          </p:nvPr>
        </p:nvSpPr>
        <p:spPr/>
        <p:txBody>
          <a:bodyPr>
            <a:normAutofit/>
          </a:bodyPr>
          <a:lstStyle/>
          <a:p>
            <a:r>
              <a:rPr lang="en-US" dirty="0" smtClean="0"/>
              <a:t>To </a:t>
            </a:r>
            <a:r>
              <a:rPr lang="en-US" dirty="0"/>
              <a:t>examine the important public of “consumers</a:t>
            </a:r>
            <a:r>
              <a:rPr lang="en-US" dirty="0" smtClean="0"/>
              <a:t>,” both </a:t>
            </a:r>
            <a:r>
              <a:rPr lang="en-US" dirty="0"/>
              <a:t>in the United States and around the world.</a:t>
            </a:r>
          </a:p>
          <a:p>
            <a:r>
              <a:rPr lang="en-US" dirty="0" smtClean="0"/>
              <a:t>To </a:t>
            </a:r>
            <a:r>
              <a:rPr lang="en-US" dirty="0"/>
              <a:t>explain the nuances of consumer </a:t>
            </a:r>
            <a:r>
              <a:rPr lang="en-US" dirty="0" smtClean="0"/>
              <a:t>relations; dealing </a:t>
            </a:r>
            <a:r>
              <a:rPr lang="en-US" dirty="0"/>
              <a:t>persuasively with customers and </a:t>
            </a:r>
            <a:r>
              <a:rPr lang="en-US" dirty="0" smtClean="0"/>
              <a:t>prospects to </a:t>
            </a:r>
            <a:r>
              <a:rPr lang="en-US" dirty="0"/>
              <a:t>build an agreeable consumer experience.</a:t>
            </a:r>
          </a:p>
          <a:p>
            <a:r>
              <a:rPr lang="en-US" dirty="0" smtClean="0"/>
              <a:t>To </a:t>
            </a:r>
            <a:r>
              <a:rPr lang="en-US" dirty="0"/>
              <a:t>discuss the growth of the “</a:t>
            </a:r>
            <a:r>
              <a:rPr lang="en-US" dirty="0" smtClean="0"/>
              <a:t>consumer movement</a:t>
            </a:r>
            <a:r>
              <a:rPr lang="en-US" dirty="0"/>
              <a:t>” in America and around the world.</a:t>
            </a:r>
          </a:p>
          <a:p>
            <a:r>
              <a:rPr lang="en-US" dirty="0" smtClean="0"/>
              <a:t>To </a:t>
            </a:r>
            <a:r>
              <a:rPr lang="en-US" dirty="0"/>
              <a:t>explore the building of worldwide </a:t>
            </a:r>
            <a:r>
              <a:rPr lang="en-US" dirty="0" smtClean="0"/>
              <a:t>brands through </a:t>
            </a:r>
            <a:r>
              <a:rPr lang="en-US" dirty="0"/>
              <a:t>positive public relations </a:t>
            </a:r>
            <a:r>
              <a:rPr lang="en-US" dirty="0" smtClean="0"/>
              <a:t>activities, conducted </a:t>
            </a:r>
            <a:r>
              <a:rPr lang="en-US" dirty="0"/>
              <a:t>on a consistent basis </a:t>
            </a:r>
            <a:r>
              <a:rPr lang="en-US" dirty="0" smtClean="0"/>
              <a:t>throughout geographic </a:t>
            </a:r>
            <a:r>
              <a:rPr lang="en-US" dirty="0"/>
              <a:t>markets.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5906888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Think Multilingual and Straighten out Your English</a:t>
            </a:r>
            <a:endParaRPr lang="en-US" dirty="0"/>
          </a:p>
        </p:txBody>
      </p:sp>
      <p:sp>
        <p:nvSpPr>
          <p:cNvPr id="4" name="Content Placeholder 3"/>
          <p:cNvSpPr>
            <a:spLocks noGrp="1"/>
          </p:cNvSpPr>
          <p:nvPr>
            <p:ph sz="quarter" idx="1"/>
          </p:nvPr>
        </p:nvSpPr>
        <p:spPr/>
        <p:txBody>
          <a:bodyPr/>
          <a:lstStyle/>
          <a:p>
            <a:r>
              <a:rPr lang="en-US" dirty="0" smtClean="0"/>
              <a:t>It is important for companies to know how their brand names translate into other languages</a:t>
            </a:r>
          </a:p>
          <a:p>
            <a:pPr lvl="1"/>
            <a:r>
              <a:rPr lang="en-US" dirty="0" err="1" smtClean="0"/>
              <a:t>Burrada</a:t>
            </a:r>
            <a:r>
              <a:rPr lang="en-US" dirty="0" smtClean="0"/>
              <a:t> = giant burrito; colloquial meaning = “big mistake”</a:t>
            </a:r>
          </a:p>
          <a:p>
            <a:pPr lvl="1"/>
            <a:r>
              <a:rPr lang="en-US" dirty="0" smtClean="0"/>
              <a:t>Country Mist makeup = country manure in Germany</a:t>
            </a:r>
          </a:p>
          <a:p>
            <a:pPr lvl="1"/>
            <a:r>
              <a:rPr lang="en-US" dirty="0" smtClean="0"/>
              <a:t>Colgate Cue toothpaste; Cue = porno magazine in France</a:t>
            </a:r>
          </a:p>
          <a:p>
            <a:r>
              <a:rPr lang="en-US" dirty="0" smtClean="0"/>
              <a:t>In the same way, it is important for foreign lands to correctly translate messages into English</a:t>
            </a:r>
          </a:p>
          <a:p>
            <a:pPr lvl="1"/>
            <a:r>
              <a:rPr lang="en-US" dirty="0" smtClean="0"/>
              <a:t>Copenhagen “We take your bags and send them in all directions”</a:t>
            </a:r>
          </a:p>
          <a:p>
            <a:pPr lvl="1"/>
            <a:r>
              <a:rPr lang="en-US" dirty="0" smtClean="0"/>
              <a:t>Italy “Specialist in women and other diseases”</a:t>
            </a:r>
          </a:p>
          <a:p>
            <a:pPr lvl="1"/>
            <a:r>
              <a:rPr lang="en-US" dirty="0" smtClean="0"/>
              <a:t>Acapulco “The manager has personally passed all the water served here”</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101171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Business Gets the Message</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Consumer relations started as a way to handle complaints/unanswerable queries</a:t>
            </a:r>
          </a:p>
          <a:p>
            <a:r>
              <a:rPr lang="en-US" dirty="0" smtClean="0"/>
              <a:t>Companies broadened consumer relations function to encompass activities like</a:t>
            </a:r>
          </a:p>
          <a:p>
            <a:pPr lvl="1"/>
            <a:r>
              <a:rPr lang="en-US" dirty="0" smtClean="0"/>
              <a:t>Developing guidelines to evaluate services and products for management</a:t>
            </a:r>
          </a:p>
          <a:p>
            <a:pPr lvl="1"/>
            <a:r>
              <a:rPr lang="en-US" dirty="0" smtClean="0"/>
              <a:t>Developing consumer programs that meet consumer needs and increase sales</a:t>
            </a:r>
          </a:p>
          <a:p>
            <a:pPr lvl="1"/>
            <a:r>
              <a:rPr lang="en-US" dirty="0" smtClean="0"/>
              <a:t>Developing field-training programs</a:t>
            </a:r>
          </a:p>
          <a:p>
            <a:pPr lvl="1"/>
            <a:r>
              <a:rPr lang="en-US" dirty="0" smtClean="0"/>
              <a:t>Evaluating service approaches</a:t>
            </a:r>
          </a:p>
          <a:p>
            <a:pPr lvl="1"/>
            <a:r>
              <a:rPr lang="en-US" dirty="0" smtClean="0"/>
              <a:t>Evaluating company effectiveness in demonstrating consumer for customers</a:t>
            </a:r>
          </a:p>
          <a:p>
            <a:r>
              <a:rPr lang="en-US" dirty="0" smtClean="0"/>
              <a:t>Investment in consumer service pays off</a:t>
            </a:r>
          </a:p>
          <a:p>
            <a:r>
              <a:rPr lang="en-US" dirty="0" smtClean="0"/>
              <a:t>Bad service can lead to negative word-of-mouth</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15667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Consumer Philosophy at Jet Blue Airways</a:t>
            </a:r>
            <a:endParaRPr lang="en-US" dirty="0"/>
          </a:p>
        </p:txBody>
      </p:sp>
      <p:sp>
        <p:nvSpPr>
          <p:cNvPr id="6" name="Content Placeholder 5"/>
          <p:cNvSpPr>
            <a:spLocks noGrp="1"/>
          </p:cNvSpPr>
          <p:nvPr>
            <p:ph sz="quarter" idx="1"/>
          </p:nvPr>
        </p:nvSpPr>
        <p:spPr/>
        <p:txBody>
          <a:bodyPr/>
          <a:lstStyle/>
          <a:p>
            <a:r>
              <a:rPr lang="en-US" dirty="0" smtClean="0"/>
              <a:t>Valentine’s Day ice storm stranded thousands of customers and hurt reputation</a:t>
            </a:r>
          </a:p>
          <a:p>
            <a:r>
              <a:rPr lang="en-US" dirty="0" smtClean="0"/>
              <a:t>“Wakeup call for Jet Blue”</a:t>
            </a:r>
          </a:p>
          <a:p>
            <a:r>
              <a:rPr lang="en-US" dirty="0" smtClean="0"/>
              <a:t>New customer “Bill of Rights”</a:t>
            </a:r>
            <a:endParaRPr lang="en-US" dirty="0"/>
          </a:p>
        </p:txBody>
      </p:sp>
      <p:pic>
        <p:nvPicPr>
          <p:cNvPr id="8" name="Content Placeholder 7"/>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1673804"/>
            <a:ext cx="4041775" cy="4021566"/>
          </a:xfrm>
        </p:spPr>
      </p:pic>
      <p:sp>
        <p:nvSpPr>
          <p:cNvPr id="9" name="Rectangle 8"/>
          <p:cNvSpPr/>
          <p:nvPr/>
        </p:nvSpPr>
        <p:spPr>
          <a:xfrm>
            <a:off x="4582886" y="5715000"/>
            <a:ext cx="3570514" cy="276999"/>
          </a:xfrm>
          <a:prstGeom prst="rect">
            <a:avLst/>
          </a:prstGeom>
        </p:spPr>
        <p:txBody>
          <a:bodyPr wrap="square">
            <a:spAutoFit/>
          </a:bodyPr>
          <a:lstStyle/>
          <a:p>
            <a:r>
              <a:rPr lang="en-US" sz="1200" i="1" dirty="0" smtClean="0"/>
              <a:t>Figure 14-7 (Courtesy of JetBlue</a:t>
            </a:r>
            <a:r>
              <a:rPr lang="en-US" sz="1200" i="1" dirty="0"/>
              <a:t>)</a:t>
            </a:r>
            <a:endParaRPr lang="en-US" sz="1200" dirty="0"/>
          </a:p>
        </p:txBody>
      </p:sp>
      <p:sp>
        <p:nvSpPr>
          <p:cNvPr id="7"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8754527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a:t>
            </a:r>
            <a:r>
              <a:rPr lang="en-US" dirty="0" err="1" smtClean="0"/>
              <a:t>Linsanity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Page 307</a:t>
            </a:r>
          </a:p>
          <a:p>
            <a:r>
              <a:rPr lang="en-US" dirty="0" smtClean="0"/>
              <a:t>Was </a:t>
            </a:r>
            <a:r>
              <a:rPr lang="en-US" dirty="0"/>
              <a:t>Jeremy Lin smart to take advantage of </a:t>
            </a:r>
            <a:r>
              <a:rPr lang="en-US" dirty="0" smtClean="0"/>
              <a:t>marketing/public relations </a:t>
            </a:r>
            <a:r>
              <a:rPr lang="en-US" dirty="0"/>
              <a:t>deals and trademark immediately after his </a:t>
            </a:r>
            <a:r>
              <a:rPr lang="en-US" dirty="0" smtClean="0"/>
              <a:t>breakout month </a:t>
            </a:r>
            <a:r>
              <a:rPr lang="en-US" dirty="0"/>
              <a:t>with the Knicks?</a:t>
            </a:r>
          </a:p>
          <a:p>
            <a:r>
              <a:rPr lang="en-US" dirty="0" smtClean="0"/>
              <a:t>How </a:t>
            </a:r>
            <a:r>
              <a:rPr lang="en-US" dirty="0"/>
              <a:t>would you market Lin in Houston?</a:t>
            </a:r>
          </a:p>
          <a:p>
            <a:r>
              <a:rPr lang="en-US" dirty="0" smtClean="0"/>
              <a:t>What </a:t>
            </a:r>
            <a:r>
              <a:rPr lang="en-US" dirty="0"/>
              <a:t>public relations contingency plans would you make </a:t>
            </a:r>
            <a:r>
              <a:rPr lang="en-US" dirty="0" smtClean="0"/>
              <a:t>for Jeremy </a:t>
            </a:r>
            <a:r>
              <a:rPr lang="en-US" dirty="0"/>
              <a:t>Lin, were you the Houston Rockets?</a:t>
            </a:r>
          </a:p>
          <a:p>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800601" y="1219201"/>
            <a:ext cx="3581400" cy="4647862"/>
          </a:xfrm>
        </p:spPr>
      </p:pic>
      <p:sp>
        <p:nvSpPr>
          <p:cNvPr id="7" name="Rectangle 6"/>
          <p:cNvSpPr/>
          <p:nvPr/>
        </p:nvSpPr>
        <p:spPr>
          <a:xfrm>
            <a:off x="5715000" y="5867399"/>
            <a:ext cx="1928028" cy="276999"/>
          </a:xfrm>
          <a:prstGeom prst="rect">
            <a:avLst/>
          </a:prstGeom>
        </p:spPr>
        <p:txBody>
          <a:bodyPr wrap="none">
            <a:spAutoFit/>
          </a:bodyPr>
          <a:lstStyle/>
          <a:p>
            <a:r>
              <a:rPr lang="en-US" sz="1200" i="1" dirty="0" smtClean="0"/>
              <a:t>Figure 14-8 (Photo</a:t>
            </a:r>
            <a:r>
              <a:rPr lang="en-US" sz="1200" i="1" dirty="0"/>
              <a:t>: </a:t>
            </a:r>
            <a:r>
              <a:rPr lang="en-US" sz="1200" i="1" dirty="0" err="1"/>
              <a:t>Newscom</a:t>
            </a:r>
            <a:r>
              <a:rPr lang="en-US" sz="1200" i="1" dirty="0"/>
              <a:t>)</a:t>
            </a:r>
            <a:endParaRPr lang="en-US" sz="1200" dirty="0"/>
          </a:p>
        </p:txBody>
      </p:sp>
      <p:sp>
        <p:nvSpPr>
          <p:cNvPr id="8"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4719676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2000" y="1371600"/>
            <a:ext cx="8118475" cy="2647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107" name="Rectangle 2"/>
          <p:cNvSpPr>
            <a:spLocks/>
          </p:cNvSpPr>
          <p:nvPr/>
        </p:nvSpPr>
        <p:spPr bwMode="auto">
          <a:xfrm>
            <a:off x="1066800" y="4114800"/>
            <a:ext cx="7708900" cy="1003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lIns="0" tIns="0" rIns="40639" bIns="0" anchor="ctr"/>
          <a:lstStyle/>
          <a:p>
            <a:pPr marL="39688" algn="ctr"/>
            <a:r>
              <a:rPr lang="en-US" sz="1600" dirty="0">
                <a:solidFill>
                  <a:schemeClr val="tx1"/>
                </a:solidFill>
                <a:ea typeface="MS PGothic"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p:txBody>
      </p:sp>
      <p:sp>
        <p:nvSpPr>
          <p:cNvPr id="84995" name="Rectangle 3"/>
          <p:cNvSpPr>
            <a:spLocks/>
          </p:cNvSpPr>
          <p:nvPr/>
        </p:nvSpPr>
        <p:spPr bwMode="auto">
          <a:xfrm>
            <a:off x="1065213" y="4983163"/>
            <a:ext cx="7645400" cy="660400"/>
          </a:xfrm>
          <a:prstGeom prst="rect">
            <a:avLst/>
          </a:prstGeom>
          <a:noFill/>
          <a:ln>
            <a:noFill/>
          </a:ln>
          <a:extLst/>
        </p:spPr>
        <p:txBody>
          <a:bodyPr lIns="0" tIns="0" rIns="40639" bIns="0" anchor="b"/>
          <a:lstStyle/>
          <a:p>
            <a:pPr marL="39688" algn="ctr">
              <a:defRPr/>
            </a:pP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Copyright © </a:t>
            </a:r>
            <a:r>
              <a:rPr lang="en-US" sz="1800" dirty="0" smtClean="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2014 </a:t>
            </a: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Pearson Education, Inc. </a:t>
            </a:r>
            <a:r>
              <a:rPr lang="en-US" dirty="0" smtClean="0">
                <a:effectLst>
                  <a:outerShdw blurRad="38100" dist="38100" dir="2700000" algn="tl">
                    <a:srgbClr val="C0C0C0"/>
                  </a:outerShdw>
                </a:effectLst>
                <a:latin typeface="Tahoma" pitchFamily="34" charset="0"/>
                <a:ea typeface="MS PGothic" pitchFamily="34" charset="-128"/>
                <a:sym typeface="Tahoma" pitchFamily="34" charset="0"/>
              </a:rPr>
              <a:t>All rights reserved.</a:t>
            </a:r>
            <a:endPar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endParaRPr>
          </a:p>
        </p:txBody>
      </p:sp>
      <p:sp>
        <p:nvSpPr>
          <p:cNvPr id="6"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63258180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Opening Example:  Fiber One Brownies</a:t>
            </a:r>
            <a:endParaRPr lang="en-US" dirty="0"/>
          </a:p>
        </p:txBody>
      </p:sp>
      <p:sp>
        <p:nvSpPr>
          <p:cNvPr id="5" name="Content Placeholder 4"/>
          <p:cNvSpPr>
            <a:spLocks noGrp="1"/>
          </p:cNvSpPr>
          <p:nvPr>
            <p:ph sz="quarter" idx="1"/>
          </p:nvPr>
        </p:nvSpPr>
        <p:spPr/>
        <p:txBody>
          <a:bodyPr/>
          <a:lstStyle/>
          <a:p>
            <a:r>
              <a:rPr lang="en-US" dirty="0" smtClean="0"/>
              <a:t>General Mills, $12 billions, family-friendly Midwestern company bonded with famous potheads, </a:t>
            </a:r>
            <a:r>
              <a:rPr lang="en-US" dirty="0" err="1" smtClean="0"/>
              <a:t>Cheech</a:t>
            </a:r>
            <a:r>
              <a:rPr lang="en-US" dirty="0" smtClean="0"/>
              <a:t> and Chong</a:t>
            </a:r>
          </a:p>
          <a:p>
            <a:r>
              <a:rPr lang="en-US" i="1" dirty="0" smtClean="0"/>
              <a:t>Magic Brownie Adventure </a:t>
            </a:r>
            <a:r>
              <a:rPr lang="en-US" dirty="0" smtClean="0"/>
              <a:t>on YouTube</a:t>
            </a:r>
          </a:p>
          <a:p>
            <a:r>
              <a:rPr lang="en-US" dirty="0" smtClean="0"/>
              <a:t>Magic ingredient = fiber</a:t>
            </a:r>
          </a:p>
          <a:p>
            <a:r>
              <a:rPr lang="en-US" dirty="0" smtClean="0"/>
              <a:t>Viral sensation</a:t>
            </a:r>
            <a:endParaRPr lang="en-US" dirty="0"/>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004421"/>
            <a:ext cx="4041775" cy="2743472"/>
          </a:xfrm>
        </p:spPr>
      </p:pic>
      <p:sp>
        <p:nvSpPr>
          <p:cNvPr id="8" name="Rectangle 7"/>
          <p:cNvSpPr/>
          <p:nvPr/>
        </p:nvSpPr>
        <p:spPr>
          <a:xfrm>
            <a:off x="4953000" y="4796969"/>
            <a:ext cx="3527953" cy="276999"/>
          </a:xfrm>
          <a:prstGeom prst="rect">
            <a:avLst/>
          </a:prstGeom>
        </p:spPr>
        <p:txBody>
          <a:bodyPr wrap="none">
            <a:spAutoFit/>
          </a:bodyPr>
          <a:lstStyle/>
          <a:p>
            <a:r>
              <a:rPr lang="en-US" sz="1200" i="1" dirty="0" smtClean="0"/>
              <a:t>Figure 14-1 (Photo</a:t>
            </a:r>
            <a:r>
              <a:rPr lang="en-US" sz="1200" i="1" dirty="0"/>
              <a:t>: FRED PROUSER/REUTERS/</a:t>
            </a:r>
            <a:r>
              <a:rPr lang="en-US" sz="1200" i="1" dirty="0" err="1"/>
              <a:t>Newscom</a:t>
            </a:r>
            <a:r>
              <a:rPr lang="en-US" sz="1200" i="1" dirty="0"/>
              <a:t>)</a:t>
            </a:r>
            <a:endParaRPr lang="en-US" sz="1200" dirty="0"/>
          </a:p>
        </p:txBody>
      </p:sp>
      <p:sp>
        <p:nvSpPr>
          <p:cNvPr id="9"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96845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1</a:t>
            </a:r>
            <a:endParaRPr lang="en-US" dirty="0"/>
          </a:p>
        </p:txBody>
      </p:sp>
      <p:sp>
        <p:nvSpPr>
          <p:cNvPr id="4" name="Content Placeholder 3"/>
          <p:cNvSpPr>
            <a:spLocks noGrp="1"/>
          </p:cNvSpPr>
          <p:nvPr>
            <p:ph sz="quarter" idx="1"/>
          </p:nvPr>
        </p:nvSpPr>
        <p:spPr/>
        <p:txBody>
          <a:bodyPr/>
          <a:lstStyle/>
          <a:p>
            <a:r>
              <a:rPr lang="en-US" dirty="0"/>
              <a:t>To examine the important public of “consumers,” both in the United States and around the world.</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490844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Worldwide Consumer Class</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Two billion people worldwide belong to “consumer class”</a:t>
            </a:r>
          </a:p>
          <a:p>
            <a:pPr lvl="1"/>
            <a:r>
              <a:rPr lang="en-US" dirty="0" smtClean="0"/>
              <a:t>Highly processed foods</a:t>
            </a:r>
          </a:p>
          <a:p>
            <a:pPr lvl="1"/>
            <a:r>
              <a:rPr lang="en-US" dirty="0" smtClean="0"/>
              <a:t>Desire bigger houses and more and bigger cars</a:t>
            </a:r>
          </a:p>
          <a:p>
            <a:pPr lvl="1"/>
            <a:r>
              <a:rPr lang="en-US" dirty="0" smtClean="0"/>
              <a:t>Higher levels of debt</a:t>
            </a:r>
          </a:p>
          <a:p>
            <a:pPr lvl="1"/>
            <a:r>
              <a:rPr lang="en-US" dirty="0" smtClean="0"/>
              <a:t>Lifestyles devoted to accumulation of nonessential goods</a:t>
            </a:r>
          </a:p>
          <a:p>
            <a:r>
              <a:rPr lang="en-US" dirty="0" smtClean="0"/>
              <a:t>Half of global consumers reside in developing countries</a:t>
            </a:r>
          </a:p>
          <a:p>
            <a:pPr lvl="1"/>
            <a:r>
              <a:rPr lang="en-US" dirty="0" smtClean="0"/>
              <a:t>240 million in China</a:t>
            </a:r>
          </a:p>
          <a:p>
            <a:pPr lvl="1"/>
            <a:r>
              <a:rPr lang="en-US" dirty="0" smtClean="0"/>
              <a:t>120 million in India</a:t>
            </a:r>
          </a:p>
          <a:p>
            <a:r>
              <a:rPr lang="en-US" dirty="0" smtClean="0"/>
              <a:t>Globalization and social media increase pressures on multinational companies</a:t>
            </a:r>
          </a:p>
          <a:p>
            <a:pPr lvl="1"/>
            <a:r>
              <a:rPr lang="en-US" dirty="0" smtClean="0"/>
              <a:t>Differentiate product from the rest</a:t>
            </a:r>
          </a:p>
          <a:p>
            <a:pPr lvl="1"/>
            <a:r>
              <a:rPr lang="en-US" dirty="0" smtClean="0"/>
              <a:t>Public relations techniques and social sensitivities help </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972257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1</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smtClean="0"/>
              <a:t>What are the implications of a worldwide consumer class for public relations professionals?</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219980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2</a:t>
            </a:r>
            <a:endParaRPr lang="en-US" dirty="0"/>
          </a:p>
        </p:txBody>
      </p:sp>
      <p:sp>
        <p:nvSpPr>
          <p:cNvPr id="4" name="Content Placeholder 3"/>
          <p:cNvSpPr>
            <a:spLocks noGrp="1"/>
          </p:cNvSpPr>
          <p:nvPr>
            <p:ph sz="quarter" idx="1"/>
          </p:nvPr>
        </p:nvSpPr>
        <p:spPr/>
        <p:txBody>
          <a:bodyPr/>
          <a:lstStyle/>
          <a:p>
            <a:r>
              <a:rPr lang="en-US" dirty="0"/>
              <a:t>To explain the nuances of consumer relations; dealing persuasively with customers and prospects to build an agreeable consumer experience.</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248892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Consumer Relations Objectives</a:t>
            </a:r>
            <a:endParaRPr lang="en-US" dirty="0"/>
          </a:p>
        </p:txBody>
      </p:sp>
      <p:sp>
        <p:nvSpPr>
          <p:cNvPr id="4" name="Content Placeholder 3"/>
          <p:cNvSpPr>
            <a:spLocks noGrp="1"/>
          </p:cNvSpPr>
          <p:nvPr>
            <p:ph sz="quarter" idx="1"/>
          </p:nvPr>
        </p:nvSpPr>
        <p:spPr/>
        <p:txBody>
          <a:bodyPr/>
          <a:lstStyle/>
          <a:p>
            <a:r>
              <a:rPr lang="en-US" dirty="0" smtClean="0"/>
              <a:t>Keeping old customers</a:t>
            </a:r>
          </a:p>
          <a:p>
            <a:r>
              <a:rPr lang="en-US" dirty="0" smtClean="0"/>
              <a:t>Attracting new customers</a:t>
            </a:r>
          </a:p>
          <a:p>
            <a:r>
              <a:rPr lang="en-US" dirty="0" smtClean="0"/>
              <a:t>Marketing new items or services</a:t>
            </a:r>
          </a:p>
          <a:p>
            <a:r>
              <a:rPr lang="en-US" dirty="0" smtClean="0"/>
              <a:t>Expediting complaint handling</a:t>
            </a:r>
          </a:p>
          <a:p>
            <a:r>
              <a:rPr lang="en-US" dirty="0" smtClean="0"/>
              <a:t>Reducing costs</a:t>
            </a:r>
            <a:endParaRPr lang="en-US" dirty="0"/>
          </a:p>
          <a:p>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724400" y="1066800"/>
            <a:ext cx="4041775" cy="2731085"/>
          </a:xfrm>
        </p:spPr>
      </p:pic>
      <p:sp>
        <p:nvSpPr>
          <p:cNvPr id="7" name="Rectangle 6"/>
          <p:cNvSpPr/>
          <p:nvPr/>
        </p:nvSpPr>
        <p:spPr>
          <a:xfrm>
            <a:off x="5780314" y="3886199"/>
            <a:ext cx="1996059" cy="276999"/>
          </a:xfrm>
          <a:prstGeom prst="rect">
            <a:avLst/>
          </a:prstGeom>
        </p:spPr>
        <p:txBody>
          <a:bodyPr wrap="none">
            <a:spAutoFit/>
          </a:bodyPr>
          <a:lstStyle/>
          <a:p>
            <a:r>
              <a:rPr lang="en-US" sz="1200" i="1" dirty="0" smtClean="0"/>
              <a:t>Figure 14-3 (Courtesy </a:t>
            </a:r>
            <a:r>
              <a:rPr lang="en-US" sz="1200" i="1" dirty="0" err="1"/>
              <a:t>BlazePR</a:t>
            </a:r>
            <a:r>
              <a:rPr lang="en-US" sz="1200" i="1" dirty="0"/>
              <a:t>)</a:t>
            </a:r>
            <a:endParaRPr lang="en-US" sz="1200" dirty="0"/>
          </a:p>
        </p:txBody>
      </p:sp>
      <p:sp>
        <p:nvSpPr>
          <p:cNvPr id="8"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864689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Consumer-Generated Media</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New lead voice in town is social media</a:t>
            </a:r>
          </a:p>
          <a:p>
            <a:pPr lvl="1"/>
            <a:r>
              <a:rPr lang="en-US" dirty="0" smtClean="0"/>
              <a:t>Gives consumers a voice</a:t>
            </a:r>
            <a:endParaRPr lang="en-US" dirty="0"/>
          </a:p>
          <a:p>
            <a:pPr lvl="1"/>
            <a:r>
              <a:rPr lang="en-US" dirty="0" smtClean="0"/>
              <a:t>Gives consumers a publishing platform</a:t>
            </a:r>
          </a:p>
          <a:p>
            <a:pPr lvl="1"/>
            <a:r>
              <a:rPr lang="en-US" dirty="0" smtClean="0"/>
              <a:t>Gives consumers a forum where their collective voices on products and services can be heard, shared and researched</a:t>
            </a:r>
          </a:p>
          <a:p>
            <a:r>
              <a:rPr lang="en-US" dirty="0" smtClean="0"/>
              <a:t>Online consumer word-of-mouth originates from</a:t>
            </a:r>
          </a:p>
          <a:p>
            <a:pPr lvl="1"/>
            <a:r>
              <a:rPr lang="en-US" dirty="0" smtClean="0"/>
              <a:t>Blogs</a:t>
            </a:r>
          </a:p>
          <a:p>
            <a:pPr lvl="1"/>
            <a:r>
              <a:rPr lang="en-US" dirty="0" smtClean="0"/>
              <a:t>Message boards and forums</a:t>
            </a:r>
          </a:p>
          <a:p>
            <a:pPr lvl="1"/>
            <a:r>
              <a:rPr lang="en-US" dirty="0" smtClean="0"/>
              <a:t>Public discussions</a:t>
            </a:r>
          </a:p>
          <a:p>
            <a:pPr lvl="1"/>
            <a:r>
              <a:rPr lang="en-US" dirty="0" smtClean="0"/>
              <a:t>Discussions and forums on large email portals</a:t>
            </a:r>
          </a:p>
          <a:p>
            <a:pPr lvl="1"/>
            <a:r>
              <a:rPr lang="en-US" dirty="0" smtClean="0"/>
              <a:t>Online opinion/review sites and services</a:t>
            </a:r>
          </a:p>
          <a:p>
            <a:pPr lvl="1"/>
            <a:r>
              <a:rPr lang="en-US" dirty="0" smtClean="0"/>
              <a:t>Online feedback/complaint sites</a:t>
            </a:r>
          </a:p>
          <a:p>
            <a:r>
              <a:rPr lang="en-US" dirty="0" smtClean="0"/>
              <a:t>Consumers trust fellow consumers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674488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1434</Words>
  <Application>Microsoft Office PowerPoint</Application>
  <PresentationFormat>On-screen Show (4:3)</PresentationFormat>
  <Paragraphs>177</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Origin</vt:lpstr>
      <vt:lpstr>Part III:  The Publics</vt:lpstr>
      <vt:lpstr>Learning Objectives</vt:lpstr>
      <vt:lpstr>Opening Example:  Fiber One Brownies</vt:lpstr>
      <vt:lpstr>Learning Objective 1</vt:lpstr>
      <vt:lpstr>Worldwide Consumer Class</vt:lpstr>
      <vt:lpstr>Learning Objective 1 Discussion Question</vt:lpstr>
      <vt:lpstr>Learning Objective 2</vt:lpstr>
      <vt:lpstr>Consumer Relations Objectives</vt:lpstr>
      <vt:lpstr>Consumer-Generated Media</vt:lpstr>
      <vt:lpstr>Handling Consumer Complaints</vt:lpstr>
      <vt:lpstr>PR Ethics Mini-Case: Kenneth Cole’s Egyptian “Twagedy”</vt:lpstr>
      <vt:lpstr>Learning Objective 2 Discussion Question</vt:lpstr>
      <vt:lpstr>Learning Objective 3</vt:lpstr>
      <vt:lpstr>The Consumer Movement</vt:lpstr>
      <vt:lpstr>Consumerism Today</vt:lpstr>
      <vt:lpstr>Learning Objective 3 Discussion Question</vt:lpstr>
      <vt:lpstr>Learning Objective 4</vt:lpstr>
      <vt:lpstr>Operating Around the Globe</vt:lpstr>
      <vt:lpstr>Consumer Internet Activists</vt:lpstr>
      <vt:lpstr>Think Multilingual and Straighten out Your English</vt:lpstr>
      <vt:lpstr>Business Gets the Message</vt:lpstr>
      <vt:lpstr>Consumer Philosophy at Jet Blue Airways</vt:lpstr>
      <vt:lpstr>Case Study: Linsanity</vt:lpstr>
      <vt:lpstr>Slide 24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2013-04-18T01:33:57Z</dcterms:created>
  <dcterms:modified xsi:type="dcterms:W3CDTF">2013-05-02T16:45:40Z</dcterms:modified>
</cp:coreProperties>
</file>