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57" r:id="rId2"/>
    <p:sldId id="258" r:id="rId3"/>
    <p:sldId id="259" r:id="rId4"/>
    <p:sldId id="260" r:id="rId5"/>
    <p:sldId id="261" r:id="rId6"/>
    <p:sldId id="286" r:id="rId7"/>
    <p:sldId id="262" r:id="rId8"/>
    <p:sldId id="287" r:id="rId9"/>
    <p:sldId id="263" r:id="rId10"/>
    <p:sldId id="265" r:id="rId11"/>
    <p:sldId id="266" r:id="rId12"/>
    <p:sldId id="288" r:id="rId13"/>
    <p:sldId id="267" r:id="rId14"/>
    <p:sldId id="289" r:id="rId15"/>
    <p:sldId id="268" r:id="rId16"/>
    <p:sldId id="290" r:id="rId17"/>
    <p:sldId id="270" r:id="rId18"/>
    <p:sldId id="271" r:id="rId19"/>
    <p:sldId id="272" r:id="rId20"/>
    <p:sldId id="291" r:id="rId21"/>
    <p:sldId id="273" r:id="rId22"/>
    <p:sldId id="292" r:id="rId23"/>
    <p:sldId id="274" r:id="rId24"/>
    <p:sldId id="275" r:id="rId25"/>
    <p:sldId id="276" r:id="rId26"/>
    <p:sldId id="277" r:id="rId27"/>
    <p:sldId id="280" r:id="rId28"/>
    <p:sldId id="281" r:id="rId29"/>
    <p:sldId id="282" r:id="rId30"/>
    <p:sldId id="284" r:id="rId31"/>
    <p:sldId id="293"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407CA-4D35-4F22-9018-C85486052B44}" type="datetimeFigureOut">
              <a:rPr lang="en-US" smtClean="0"/>
              <a:pPr/>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A7EF2-8B6E-4529-A21A-EBBC38032D2A}" type="slidenum">
              <a:rPr lang="en-US" smtClean="0"/>
              <a:pPr/>
              <a:t>‹#›</a:t>
            </a:fld>
            <a:endParaRPr lang="en-US"/>
          </a:p>
        </p:txBody>
      </p:sp>
    </p:spTree>
    <p:extLst>
      <p:ext uri="{BB962C8B-B14F-4D97-AF65-F5344CB8AC3E}">
        <p14:creationId xmlns:p14="http://schemas.microsoft.com/office/powerpoint/2010/main" val="290342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F60F4-B6EC-42C2-B008-AF9ADA6BCD10}" type="slidenum">
              <a:rPr lang="en-US" smtClean="0"/>
              <a:pPr/>
              <a:t>1</a:t>
            </a:fld>
            <a:endParaRPr lang="en-US" dirty="0"/>
          </a:p>
        </p:txBody>
      </p:sp>
    </p:spTree>
    <p:extLst>
      <p:ext uri="{BB962C8B-B14F-4D97-AF65-F5344CB8AC3E}">
        <p14:creationId xmlns:p14="http://schemas.microsoft.com/office/powerpoint/2010/main" val="153166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11</a:t>
            </a:fld>
            <a:endParaRPr lang="en-US" dirty="0"/>
          </a:p>
        </p:txBody>
      </p:sp>
    </p:spTree>
    <p:extLst>
      <p:ext uri="{BB962C8B-B14F-4D97-AF65-F5344CB8AC3E}">
        <p14:creationId xmlns:p14="http://schemas.microsoft.com/office/powerpoint/2010/main" val="128154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13</a:t>
            </a:fld>
            <a:endParaRPr lang="en-US" dirty="0"/>
          </a:p>
        </p:txBody>
      </p:sp>
    </p:spTree>
    <p:extLst>
      <p:ext uri="{BB962C8B-B14F-4D97-AF65-F5344CB8AC3E}">
        <p14:creationId xmlns:p14="http://schemas.microsoft.com/office/powerpoint/2010/main" val="15177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15</a:t>
            </a:fld>
            <a:endParaRPr lang="en-US" dirty="0"/>
          </a:p>
        </p:txBody>
      </p:sp>
    </p:spTree>
    <p:extLst>
      <p:ext uri="{BB962C8B-B14F-4D97-AF65-F5344CB8AC3E}">
        <p14:creationId xmlns:p14="http://schemas.microsoft.com/office/powerpoint/2010/main" val="265177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17</a:t>
            </a:fld>
            <a:endParaRPr lang="en-US" dirty="0"/>
          </a:p>
        </p:txBody>
      </p:sp>
    </p:spTree>
    <p:extLst>
      <p:ext uri="{BB962C8B-B14F-4D97-AF65-F5344CB8AC3E}">
        <p14:creationId xmlns:p14="http://schemas.microsoft.com/office/powerpoint/2010/main" val="24712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18</a:t>
            </a:fld>
            <a:endParaRPr lang="en-US" dirty="0"/>
          </a:p>
        </p:txBody>
      </p:sp>
    </p:spTree>
    <p:extLst>
      <p:ext uri="{BB962C8B-B14F-4D97-AF65-F5344CB8AC3E}">
        <p14:creationId xmlns:p14="http://schemas.microsoft.com/office/powerpoint/2010/main" val="191847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19</a:t>
            </a:fld>
            <a:endParaRPr lang="en-US" dirty="0"/>
          </a:p>
        </p:txBody>
      </p:sp>
    </p:spTree>
    <p:extLst>
      <p:ext uri="{BB962C8B-B14F-4D97-AF65-F5344CB8AC3E}">
        <p14:creationId xmlns:p14="http://schemas.microsoft.com/office/powerpoint/2010/main" val="340961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21</a:t>
            </a:fld>
            <a:endParaRPr lang="en-US" dirty="0"/>
          </a:p>
        </p:txBody>
      </p:sp>
    </p:spTree>
    <p:extLst>
      <p:ext uri="{BB962C8B-B14F-4D97-AF65-F5344CB8AC3E}">
        <p14:creationId xmlns:p14="http://schemas.microsoft.com/office/powerpoint/2010/main" val="339246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22</a:t>
            </a:fld>
            <a:endParaRPr lang="en-US" dirty="0"/>
          </a:p>
        </p:txBody>
      </p:sp>
    </p:spTree>
    <p:extLst>
      <p:ext uri="{BB962C8B-B14F-4D97-AF65-F5344CB8AC3E}">
        <p14:creationId xmlns:p14="http://schemas.microsoft.com/office/powerpoint/2010/main" val="3893111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23</a:t>
            </a:fld>
            <a:endParaRPr lang="en-US" dirty="0"/>
          </a:p>
        </p:txBody>
      </p:sp>
    </p:spTree>
    <p:extLst>
      <p:ext uri="{BB962C8B-B14F-4D97-AF65-F5344CB8AC3E}">
        <p14:creationId xmlns:p14="http://schemas.microsoft.com/office/powerpoint/2010/main" val="113463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24</a:t>
            </a:fld>
            <a:endParaRPr lang="en-US" dirty="0"/>
          </a:p>
        </p:txBody>
      </p:sp>
    </p:spTree>
    <p:extLst>
      <p:ext uri="{BB962C8B-B14F-4D97-AF65-F5344CB8AC3E}">
        <p14:creationId xmlns:p14="http://schemas.microsoft.com/office/powerpoint/2010/main" val="22282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F60F4-B6EC-42C2-B008-AF9ADA6BCD10}" type="slidenum">
              <a:rPr lang="en-US" smtClean="0"/>
              <a:pPr/>
              <a:t>2</a:t>
            </a:fld>
            <a:endParaRPr lang="en-US" dirty="0"/>
          </a:p>
        </p:txBody>
      </p:sp>
    </p:spTree>
    <p:extLst>
      <p:ext uri="{BB962C8B-B14F-4D97-AF65-F5344CB8AC3E}">
        <p14:creationId xmlns:p14="http://schemas.microsoft.com/office/powerpoint/2010/main" val="2508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25</a:t>
            </a:fld>
            <a:endParaRPr lang="en-US" dirty="0"/>
          </a:p>
        </p:txBody>
      </p:sp>
    </p:spTree>
    <p:extLst>
      <p:ext uri="{BB962C8B-B14F-4D97-AF65-F5344CB8AC3E}">
        <p14:creationId xmlns:p14="http://schemas.microsoft.com/office/powerpoint/2010/main" val="251559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26</a:t>
            </a:fld>
            <a:endParaRPr lang="en-US" dirty="0"/>
          </a:p>
        </p:txBody>
      </p:sp>
    </p:spTree>
    <p:extLst>
      <p:ext uri="{BB962C8B-B14F-4D97-AF65-F5344CB8AC3E}">
        <p14:creationId xmlns:p14="http://schemas.microsoft.com/office/powerpoint/2010/main" val="34338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27</a:t>
            </a:fld>
            <a:endParaRPr lang="en-US" dirty="0"/>
          </a:p>
        </p:txBody>
      </p:sp>
    </p:spTree>
    <p:extLst>
      <p:ext uri="{BB962C8B-B14F-4D97-AF65-F5344CB8AC3E}">
        <p14:creationId xmlns:p14="http://schemas.microsoft.com/office/powerpoint/2010/main" val="287915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28</a:t>
            </a:fld>
            <a:endParaRPr lang="en-US" dirty="0"/>
          </a:p>
        </p:txBody>
      </p:sp>
    </p:spTree>
    <p:extLst>
      <p:ext uri="{BB962C8B-B14F-4D97-AF65-F5344CB8AC3E}">
        <p14:creationId xmlns:p14="http://schemas.microsoft.com/office/powerpoint/2010/main" val="1311312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29</a:t>
            </a:fld>
            <a:endParaRPr lang="en-US" dirty="0"/>
          </a:p>
        </p:txBody>
      </p:sp>
    </p:spTree>
    <p:extLst>
      <p:ext uri="{BB962C8B-B14F-4D97-AF65-F5344CB8AC3E}">
        <p14:creationId xmlns:p14="http://schemas.microsoft.com/office/powerpoint/2010/main" val="3758828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30</a:t>
            </a:fld>
            <a:endParaRPr lang="en-US" dirty="0"/>
          </a:p>
        </p:txBody>
      </p:sp>
    </p:spTree>
    <p:extLst>
      <p:ext uri="{BB962C8B-B14F-4D97-AF65-F5344CB8AC3E}">
        <p14:creationId xmlns:p14="http://schemas.microsoft.com/office/powerpoint/2010/main" val="107974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31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3</a:t>
            </a:fld>
            <a:endParaRPr lang="en-US" dirty="0"/>
          </a:p>
        </p:txBody>
      </p:sp>
    </p:spTree>
    <p:extLst>
      <p:ext uri="{BB962C8B-B14F-4D97-AF65-F5344CB8AC3E}">
        <p14:creationId xmlns:p14="http://schemas.microsoft.com/office/powerpoint/2010/main" val="150727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4</a:t>
            </a:fld>
            <a:endParaRPr lang="en-US" dirty="0"/>
          </a:p>
        </p:txBody>
      </p:sp>
    </p:spTree>
    <p:extLst>
      <p:ext uri="{BB962C8B-B14F-4D97-AF65-F5344CB8AC3E}">
        <p14:creationId xmlns:p14="http://schemas.microsoft.com/office/powerpoint/2010/main" val="94602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5</a:t>
            </a:fld>
            <a:endParaRPr lang="en-US" dirty="0"/>
          </a:p>
        </p:txBody>
      </p:sp>
    </p:spTree>
    <p:extLst>
      <p:ext uri="{BB962C8B-B14F-4D97-AF65-F5344CB8AC3E}">
        <p14:creationId xmlns:p14="http://schemas.microsoft.com/office/powerpoint/2010/main" val="237622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6</a:t>
            </a:fld>
            <a:endParaRPr lang="en-US" dirty="0"/>
          </a:p>
        </p:txBody>
      </p:sp>
    </p:spTree>
    <p:extLst>
      <p:ext uri="{BB962C8B-B14F-4D97-AF65-F5344CB8AC3E}">
        <p14:creationId xmlns:p14="http://schemas.microsoft.com/office/powerpoint/2010/main" val="225763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7</a:t>
            </a:fld>
            <a:endParaRPr lang="en-US" dirty="0"/>
          </a:p>
        </p:txBody>
      </p:sp>
    </p:spTree>
    <p:extLst>
      <p:ext uri="{BB962C8B-B14F-4D97-AF65-F5344CB8AC3E}">
        <p14:creationId xmlns:p14="http://schemas.microsoft.com/office/powerpoint/2010/main" val="298421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9</a:t>
            </a:fld>
            <a:endParaRPr lang="en-US" dirty="0"/>
          </a:p>
        </p:txBody>
      </p:sp>
    </p:spTree>
    <p:extLst>
      <p:ext uri="{BB962C8B-B14F-4D97-AF65-F5344CB8AC3E}">
        <p14:creationId xmlns:p14="http://schemas.microsoft.com/office/powerpoint/2010/main" val="372695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F60F4-B6EC-42C2-B008-AF9ADA6BCD10}" type="slidenum">
              <a:rPr lang="en-US" smtClean="0"/>
              <a:pPr/>
              <a:t>10</a:t>
            </a:fld>
            <a:endParaRPr lang="en-US" dirty="0"/>
          </a:p>
        </p:txBody>
      </p:sp>
    </p:spTree>
    <p:extLst>
      <p:ext uri="{BB962C8B-B14F-4D97-AF65-F5344CB8AC3E}">
        <p14:creationId xmlns:p14="http://schemas.microsoft.com/office/powerpoint/2010/main" val="1139937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4015085-B37C-4523-BDF5-80C19A4AB5F5}" type="datetimeFigureOut">
              <a:rPr lang="en-US" smtClean="0"/>
              <a:pPr/>
              <a:t>10/22/2015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BAA1F93-29FC-4DF6-ABD8-FA4E22178E17}"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458" y="228600"/>
            <a:ext cx="2711843" cy="30562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A1F93-29FC-4DF6-ABD8-FA4E22178E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A1F93-29FC-4DF6-ABD8-FA4E22178E17}"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A1F93-29FC-4DF6-ABD8-FA4E22178E17}"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4015085-B37C-4523-BDF5-80C19A4AB5F5}" type="datetimeFigureOut">
              <a:rPr lang="en-US" smtClean="0"/>
              <a:pPr/>
              <a:t>10/22/2015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BAA1F93-29FC-4DF6-ABD8-FA4E22178E17}"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A1F93-29FC-4DF6-ABD8-FA4E22178E17}"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A1F93-29FC-4DF6-ABD8-FA4E22178E17}"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A1F93-29FC-4DF6-ABD8-FA4E22178E17}"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A1F93-29FC-4DF6-ABD8-FA4E22178E17}"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A1F93-29FC-4DF6-ABD8-FA4E22178E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015085-B37C-4523-BDF5-80C19A4AB5F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A1F93-29FC-4DF6-ABD8-FA4E22178E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4015085-B37C-4523-BDF5-80C19A4AB5F5}" type="datetimeFigureOut">
              <a:rPr lang="en-US" smtClean="0"/>
              <a:pPr/>
              <a:t>10/22/2015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BAA1F93-29FC-4DF6-ABD8-FA4E22178E17}"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P2c4a9Mu_w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adability-score.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rive.google.com/file/d/0B_eO9sIf0CPJQWhMTW1zai1SOUk/view?usp=shari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dyDXSe31Y6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lainlanguage.gov/plLaw/"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phencribben.weebly.com/uploads/2/5/2/3/25232204/press_release_2_1.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OdIqKsv624"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IV:  Execution</a:t>
            </a:r>
            <a:endParaRPr lang="en-US" dirty="0"/>
          </a:p>
        </p:txBody>
      </p:sp>
      <p:sp>
        <p:nvSpPr>
          <p:cNvPr id="3" name="Subtitle 2"/>
          <p:cNvSpPr>
            <a:spLocks noGrp="1"/>
          </p:cNvSpPr>
          <p:nvPr>
            <p:ph type="subTitle" idx="1"/>
          </p:nvPr>
        </p:nvSpPr>
        <p:spPr/>
        <p:txBody>
          <a:bodyPr>
            <a:normAutofit/>
          </a:bodyPr>
          <a:lstStyle/>
          <a:p>
            <a:r>
              <a:rPr lang="en-US" dirty="0" smtClean="0"/>
              <a:t>Chapter 15: Public Relations Writing</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6919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of Writing</a:t>
            </a:r>
            <a:endParaRPr lang="en-US" dirty="0"/>
          </a:p>
        </p:txBody>
      </p:sp>
      <p:sp>
        <p:nvSpPr>
          <p:cNvPr id="4" name="Content Placeholder 3"/>
          <p:cNvSpPr>
            <a:spLocks noGrp="1"/>
          </p:cNvSpPr>
          <p:nvPr>
            <p:ph sz="quarter" idx="1"/>
          </p:nvPr>
        </p:nvSpPr>
        <p:spPr/>
        <p:txBody>
          <a:bodyPr/>
          <a:lstStyle/>
          <a:p>
            <a:r>
              <a:rPr lang="en-US" dirty="0" smtClean="0"/>
              <a:t>Idea must precede the expression</a:t>
            </a:r>
          </a:p>
          <a:p>
            <a:r>
              <a:rPr lang="en-US" dirty="0" smtClean="0"/>
              <a:t>Don’t be afraid of the </a:t>
            </a:r>
            <a:r>
              <a:rPr lang="en-US" dirty="0" smtClean="0"/>
              <a:t>draft</a:t>
            </a:r>
          </a:p>
          <a:p>
            <a:r>
              <a:rPr lang="en-US" dirty="0" smtClean="0"/>
              <a:t>No need to write linearly (start at the end!)</a:t>
            </a:r>
            <a:endParaRPr lang="en-US" dirty="0" smtClean="0"/>
          </a:p>
          <a:p>
            <a:r>
              <a:rPr lang="en-US" dirty="0" smtClean="0"/>
              <a:t>Simplify, clarify</a:t>
            </a:r>
          </a:p>
          <a:p>
            <a:r>
              <a:rPr lang="en-US" dirty="0" smtClean="0"/>
              <a:t>Writing must be aimed at a particular audience</a:t>
            </a:r>
            <a:endParaRPr lang="en-US" dirty="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73758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Greatest Public Relations Writer of All Time: Sir Winston Churchill</a:t>
            </a:r>
            <a:endParaRPr lang="en-US" dirty="0"/>
          </a:p>
        </p:txBody>
      </p:sp>
      <p:sp>
        <p:nvSpPr>
          <p:cNvPr id="5" name="Content Placeholder 4"/>
          <p:cNvSpPr>
            <a:spLocks noGrp="1"/>
          </p:cNvSpPr>
          <p:nvPr>
            <p:ph sz="quarter" idx="1"/>
          </p:nvPr>
        </p:nvSpPr>
        <p:spPr/>
        <p:txBody>
          <a:bodyPr/>
          <a:lstStyle/>
          <a:p>
            <a:r>
              <a:rPr lang="en-US" dirty="0" smtClean="0"/>
              <a:t>He got straight to the point</a:t>
            </a:r>
          </a:p>
          <a:p>
            <a:r>
              <a:rPr lang="en-US" dirty="0" smtClean="0"/>
              <a:t>He wrote the truth</a:t>
            </a:r>
          </a:p>
          <a:p>
            <a:r>
              <a:rPr lang="en-US" dirty="0" smtClean="0"/>
              <a:t>He painted pictures</a:t>
            </a:r>
          </a:p>
          <a:p>
            <a:r>
              <a:rPr lang="en-US" dirty="0" smtClean="0"/>
              <a:t>He used simple words</a:t>
            </a:r>
          </a:p>
          <a:p>
            <a:r>
              <a:rPr lang="en-US" dirty="0" smtClean="0"/>
              <a:t>We worked his verbs (stressed words of action)</a:t>
            </a:r>
            <a:endParaRPr lang="en-US" dirty="0"/>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32325" y="1255898"/>
            <a:ext cx="3749675" cy="4506335"/>
          </a:xfrm>
        </p:spPr>
      </p:pic>
      <p:sp>
        <p:nvSpPr>
          <p:cNvPr id="8" name="Rectangle 7"/>
          <p:cNvSpPr/>
          <p:nvPr/>
        </p:nvSpPr>
        <p:spPr>
          <a:xfrm>
            <a:off x="5029200" y="5791200"/>
            <a:ext cx="3023520" cy="307777"/>
          </a:xfrm>
          <a:prstGeom prst="rect">
            <a:avLst/>
          </a:prstGeom>
        </p:spPr>
        <p:txBody>
          <a:bodyPr wrap="none">
            <a:spAutoFit/>
          </a:bodyPr>
          <a:lstStyle/>
          <a:p>
            <a:r>
              <a:rPr lang="en-US" sz="1400" i="1" dirty="0" smtClean="0"/>
              <a:t>Figure 15-2 (Photo</a:t>
            </a:r>
            <a:r>
              <a:rPr lang="en-US" sz="1400" i="1" dirty="0"/>
              <a:t>: </a:t>
            </a:r>
            <a:r>
              <a:rPr lang="en-US" sz="1400" i="1" dirty="0" err="1"/>
              <a:t>akg</a:t>
            </a:r>
            <a:r>
              <a:rPr lang="en-US" sz="1400" i="1" dirty="0"/>
              <a:t>-images/</a:t>
            </a:r>
            <a:r>
              <a:rPr lang="en-US" sz="1400" i="1" dirty="0" err="1"/>
              <a:t>Newscom</a:t>
            </a:r>
            <a:r>
              <a:rPr lang="en-US" sz="1400" i="1" dirty="0"/>
              <a:t>)</a:t>
            </a:r>
            <a:endParaRPr lang="en-US" sz="1400" dirty="0"/>
          </a:p>
        </p:txBody>
      </p:sp>
      <p:sp>
        <p:nvSpPr>
          <p:cNvPr id="9"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396639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838200" y="1066800"/>
            <a:ext cx="7423484" cy="4343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491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Flesch</a:t>
            </a:r>
            <a:r>
              <a:rPr lang="en-US" dirty="0" smtClean="0"/>
              <a:t> Readability Formula</a:t>
            </a:r>
            <a:endParaRPr lang="en-US" dirty="0"/>
          </a:p>
        </p:txBody>
      </p:sp>
      <p:sp>
        <p:nvSpPr>
          <p:cNvPr id="4" name="Content Placeholder 3"/>
          <p:cNvSpPr>
            <a:spLocks noGrp="1"/>
          </p:cNvSpPr>
          <p:nvPr>
            <p:ph sz="quarter" idx="1"/>
          </p:nvPr>
        </p:nvSpPr>
        <p:spPr/>
        <p:txBody>
          <a:bodyPr>
            <a:normAutofit/>
          </a:bodyPr>
          <a:lstStyle/>
          <a:p>
            <a:r>
              <a:rPr lang="en-US" dirty="0" smtClean="0"/>
              <a:t>Avoid </a:t>
            </a:r>
            <a:r>
              <a:rPr lang="en-US" dirty="0" smtClean="0"/>
              <a:t>pomposity</a:t>
            </a:r>
            <a:r>
              <a:rPr lang="en-US" b="1" baseline="30000" dirty="0" smtClean="0">
                <a:latin typeface="+mj-lt"/>
              </a:rPr>
              <a:t>1</a:t>
            </a:r>
            <a:r>
              <a:rPr lang="en-US" dirty="0" smtClean="0"/>
              <a:t> </a:t>
            </a:r>
            <a:r>
              <a:rPr lang="en-US" dirty="0" smtClean="0"/>
              <a:t>and </a:t>
            </a:r>
            <a:r>
              <a:rPr lang="en-US" dirty="0" smtClean="0"/>
              <a:t>murkiness</a:t>
            </a:r>
            <a:r>
              <a:rPr lang="en-US" b="1" baseline="30000" dirty="0" smtClean="0">
                <a:latin typeface="+mj-lt"/>
              </a:rPr>
              <a:t>2</a:t>
            </a:r>
            <a:endParaRPr lang="en-US" b="1" dirty="0" smtClean="0">
              <a:latin typeface="+mj-lt"/>
            </a:endParaRPr>
          </a:p>
          <a:p>
            <a:r>
              <a:rPr lang="en-US" dirty="0" smtClean="0"/>
              <a:t>Substitute simple words for </a:t>
            </a:r>
            <a:r>
              <a:rPr lang="en-US" dirty="0" smtClean="0"/>
              <a:t>“25-cent words”  </a:t>
            </a:r>
            <a:endParaRPr lang="en-US" dirty="0" smtClean="0"/>
          </a:p>
          <a:p>
            <a:r>
              <a:rPr lang="en-US" u="sng" dirty="0" smtClean="0"/>
              <a:t>Use</a:t>
            </a:r>
            <a:r>
              <a:rPr lang="en-US" dirty="0" smtClean="0"/>
              <a:t> contractions such as it’s and doesn’t</a:t>
            </a:r>
          </a:p>
          <a:p>
            <a:r>
              <a:rPr lang="en-US" dirty="0" smtClean="0"/>
              <a:t>Leave out the word </a:t>
            </a:r>
            <a:r>
              <a:rPr lang="en-US" i="1" u="sng" dirty="0" smtClean="0"/>
              <a:t>that</a:t>
            </a:r>
            <a:r>
              <a:rPr lang="en-US" dirty="0" smtClean="0"/>
              <a:t> whenever possible</a:t>
            </a:r>
          </a:p>
          <a:p>
            <a:r>
              <a:rPr lang="en-US" dirty="0" smtClean="0"/>
              <a:t>Use pronouns such as I, we, they and you</a:t>
            </a:r>
          </a:p>
          <a:p>
            <a:r>
              <a:rPr lang="en-US" dirty="0" smtClean="0"/>
              <a:t>Refer back to a noun with a repeat of the noun or a pronoun; don’t create eloquent substitutions</a:t>
            </a:r>
          </a:p>
          <a:p>
            <a:r>
              <a:rPr lang="en-US" dirty="0" smtClean="0"/>
              <a:t>Cover one </a:t>
            </a:r>
            <a:r>
              <a:rPr lang="en-US" dirty="0" smtClean="0"/>
              <a:t>item/idea </a:t>
            </a:r>
            <a:r>
              <a:rPr lang="en-US" dirty="0" smtClean="0"/>
              <a:t>per paragraph</a:t>
            </a:r>
          </a:p>
          <a:p>
            <a:r>
              <a:rPr lang="en-US" dirty="0" smtClean="0"/>
              <a:t>Use language the reader </a:t>
            </a:r>
            <a:r>
              <a:rPr lang="en-US" dirty="0" smtClean="0"/>
              <a:t>understands</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
        <p:nvSpPr>
          <p:cNvPr id="3" name="TextBox 2"/>
          <p:cNvSpPr txBox="1"/>
          <p:nvPr/>
        </p:nvSpPr>
        <p:spPr>
          <a:xfrm>
            <a:off x="5105400" y="5510629"/>
            <a:ext cx="4038600" cy="646331"/>
          </a:xfrm>
          <a:prstGeom prst="rect">
            <a:avLst/>
          </a:prstGeom>
          <a:noFill/>
        </p:spPr>
        <p:txBody>
          <a:bodyPr wrap="square" rtlCol="0">
            <a:spAutoFit/>
          </a:bodyPr>
          <a:lstStyle/>
          <a:p>
            <a:pPr marL="1165860" lvl="3" indent="-342900">
              <a:buFont typeface="+mj-lt"/>
              <a:buAutoNum type="arabicPeriod"/>
            </a:pPr>
            <a:r>
              <a:rPr lang="en-US" dirty="0"/>
              <a:t>Pretension or </a:t>
            </a:r>
            <a:r>
              <a:rPr lang="en-US" dirty="0" smtClean="0"/>
              <a:t>arrogance</a:t>
            </a:r>
          </a:p>
          <a:p>
            <a:pPr marL="1165860" lvl="3" indent="-342900">
              <a:buFont typeface="+mj-lt"/>
              <a:buAutoNum type="arabicPeriod"/>
            </a:pPr>
            <a:r>
              <a:rPr lang="en-US" dirty="0" smtClean="0"/>
              <a:t>Lack </a:t>
            </a:r>
            <a:r>
              <a:rPr lang="en-US" dirty="0"/>
              <a:t>of clarity</a:t>
            </a:r>
          </a:p>
        </p:txBody>
      </p:sp>
    </p:spTree>
    <p:extLst>
      <p:ext uri="{BB962C8B-B14F-4D97-AF65-F5344CB8AC3E}">
        <p14:creationId xmlns:p14="http://schemas.microsoft.com/office/powerpoint/2010/main" val="13677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381000"/>
            <a:ext cx="6172200" cy="3871767"/>
          </a:xfrm>
          <a:prstGeom prst="rect">
            <a:avLst/>
          </a:prstGeom>
          <a:ln w="12700" cmpd="sng">
            <a:solidFill>
              <a:schemeClr val="bg2">
                <a:lumMod val="25000"/>
              </a:schemeClr>
            </a:solidFill>
          </a:ln>
        </p:spPr>
      </p:pic>
      <p:sp>
        <p:nvSpPr>
          <p:cNvPr id="3" name="TextBox 2"/>
          <p:cNvSpPr txBox="1"/>
          <p:nvPr/>
        </p:nvSpPr>
        <p:spPr>
          <a:xfrm>
            <a:off x="1524000" y="4648200"/>
            <a:ext cx="5867400" cy="1569660"/>
          </a:xfrm>
          <a:prstGeom prst="rect">
            <a:avLst/>
          </a:prstGeom>
          <a:noFill/>
        </p:spPr>
        <p:txBody>
          <a:bodyPr wrap="square" rtlCol="0">
            <a:spAutoFit/>
          </a:bodyPr>
          <a:lstStyle/>
          <a:p>
            <a:pPr algn="ctr"/>
            <a:r>
              <a:rPr lang="en-US" sz="2400" dirty="0">
                <a:hlinkClick r:id="rId3"/>
              </a:rPr>
              <a:t>https://readability-score.com</a:t>
            </a:r>
            <a:r>
              <a:rPr lang="en-US" sz="2400" dirty="0" smtClean="0">
                <a:hlinkClick r:id="rId3"/>
              </a:rPr>
              <a:t>/</a:t>
            </a:r>
            <a:endParaRPr lang="en-US" sz="2400" dirty="0" smtClean="0"/>
          </a:p>
          <a:p>
            <a:pPr algn="ctr"/>
            <a:endParaRPr lang="en-US" sz="2400" dirty="0"/>
          </a:p>
          <a:p>
            <a:pPr algn="ctr"/>
            <a:r>
              <a:rPr lang="en-US" sz="2400" dirty="0" smtClean="0"/>
              <a:t>I </a:t>
            </a:r>
            <a:r>
              <a:rPr lang="en-US" sz="2400" dirty="0"/>
              <a:t>endeavor to assist you in this initiative.</a:t>
            </a:r>
          </a:p>
          <a:p>
            <a:pPr algn="ctr"/>
            <a:r>
              <a:rPr lang="en-US" sz="2400" dirty="0"/>
              <a:t>I want to help you with this </a:t>
            </a:r>
            <a:r>
              <a:rPr lang="en-US" sz="2400" dirty="0" smtClean="0"/>
              <a:t>project.</a:t>
            </a:r>
            <a:endParaRPr lang="en-US" sz="2400" dirty="0"/>
          </a:p>
        </p:txBody>
      </p:sp>
    </p:spTree>
    <p:extLst>
      <p:ext uri="{BB962C8B-B14F-4D97-AF65-F5344CB8AC3E}">
        <p14:creationId xmlns:p14="http://schemas.microsoft.com/office/powerpoint/2010/main" val="25688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Beauty of the Inverted Pyramid</a:t>
            </a:r>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Climax of news story comes at the beginning</a:t>
            </a:r>
          </a:p>
          <a:p>
            <a:r>
              <a:rPr lang="en-US" dirty="0" smtClean="0"/>
              <a:t>Lead, first 1-2 paragraphs of a story, includes the most important facts</a:t>
            </a:r>
          </a:p>
          <a:p>
            <a:r>
              <a:rPr lang="en-US" dirty="0" smtClean="0"/>
              <a:t>Paragraphs are written in descending order of importance; less important facts presented as the article continues</a:t>
            </a:r>
          </a:p>
          <a:p>
            <a:r>
              <a:rPr lang="en-US" dirty="0" smtClean="0"/>
              <a:t>Lead answers who, what, why, when, where and occasionally how</a:t>
            </a:r>
            <a:endParaRPr lang="en-US" dirty="0"/>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224462" y="2741612"/>
            <a:ext cx="2857500" cy="1885950"/>
          </a:xfrm>
        </p:spPr>
      </p:pic>
      <p:sp>
        <p:nvSpPr>
          <p:cNvPr id="6"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207115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2286000" y="609600"/>
            <a:ext cx="4192556" cy="5514975"/>
          </a:xfrm>
          <a:prstGeom prst="rect">
            <a:avLst/>
          </a:prstGeom>
          <a:ln cmpd="sng">
            <a:solidFill>
              <a:schemeClr val="bg2">
                <a:lumMod val="25000"/>
              </a:schemeClr>
            </a:solidFill>
          </a:ln>
        </p:spPr>
      </p:pic>
    </p:spTree>
    <p:extLst>
      <p:ext uri="{BB962C8B-B14F-4D97-AF65-F5344CB8AC3E}">
        <p14:creationId xmlns:p14="http://schemas.microsoft.com/office/powerpoint/2010/main" val="273313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3</a:t>
            </a:r>
            <a:endParaRPr lang="en-US" dirty="0"/>
          </a:p>
        </p:txBody>
      </p:sp>
      <p:sp>
        <p:nvSpPr>
          <p:cNvPr id="4" name="Content Placeholder 3"/>
          <p:cNvSpPr>
            <a:spLocks noGrp="1"/>
          </p:cNvSpPr>
          <p:nvPr>
            <p:ph sz="quarter" idx="1"/>
          </p:nvPr>
        </p:nvSpPr>
        <p:spPr/>
        <p:txBody>
          <a:bodyPr/>
          <a:lstStyle/>
          <a:p>
            <a:r>
              <a:rPr lang="en-US" dirty="0"/>
              <a:t>To discuss, in detail, the rationale for and elements of the news release, the most practical and ubiquitous of public relations writing vehicles.</a:t>
            </a:r>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5023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News Release</a:t>
            </a:r>
            <a:endParaRPr lang="en-US" dirty="0"/>
          </a:p>
        </p:txBody>
      </p:sp>
      <p:sp>
        <p:nvSpPr>
          <p:cNvPr id="4" name="Content Placeholder 3"/>
          <p:cNvSpPr>
            <a:spLocks noGrp="1"/>
          </p:cNvSpPr>
          <p:nvPr>
            <p:ph sz="quarter" idx="1"/>
          </p:nvPr>
        </p:nvSpPr>
        <p:spPr/>
        <p:txBody>
          <a:bodyPr/>
          <a:lstStyle/>
          <a:p>
            <a:r>
              <a:rPr lang="en-US" dirty="0" smtClean="0"/>
              <a:t>First news release – Ivy Lee, 1906 explanation from Pennsylvania Railroad about crash that killed 50 people published verbatim in </a:t>
            </a:r>
            <a:r>
              <a:rPr lang="en-US" i="1" dirty="0" smtClean="0"/>
              <a:t>The New York Times</a:t>
            </a:r>
          </a:p>
          <a:p>
            <a:r>
              <a:rPr lang="en-US" dirty="0" smtClean="0"/>
              <a:t>End of news releases predicted to be nigh, but it’s not</a:t>
            </a:r>
          </a:p>
          <a:p>
            <a:r>
              <a:rPr lang="en-US" dirty="0" smtClean="0"/>
              <a:t>Document of record to state organization’s official position</a:t>
            </a:r>
          </a:p>
          <a:p>
            <a:r>
              <a:rPr lang="en-US" dirty="0" smtClean="0"/>
              <a:t>Influence publication to write favorably about material discussed</a:t>
            </a:r>
          </a:p>
          <a:p>
            <a:r>
              <a:rPr lang="en-US" dirty="0" smtClean="0"/>
              <a:t>Some news releases are used verbatim</a:t>
            </a:r>
            <a:endParaRPr lang="en-US" dirty="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59036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Newsworthy Topics for News Releases</a:t>
            </a:r>
            <a:endParaRPr lang="en-US" dirty="0"/>
          </a:p>
        </p:txBody>
      </p:sp>
      <p:sp>
        <p:nvSpPr>
          <p:cNvPr id="4" name="Content Placeholder 3"/>
          <p:cNvSpPr>
            <a:spLocks noGrp="1"/>
          </p:cNvSpPr>
          <p:nvPr>
            <p:ph sz="quarter" idx="1"/>
          </p:nvPr>
        </p:nvSpPr>
        <p:spPr/>
        <p:txBody>
          <a:bodyPr>
            <a:normAutofit/>
          </a:bodyPr>
          <a:lstStyle/>
          <a:p>
            <a:r>
              <a:rPr lang="en-US" dirty="0" smtClean="0"/>
              <a:t>Impact – major announcement that affects organization, community, society</a:t>
            </a:r>
          </a:p>
          <a:p>
            <a:r>
              <a:rPr lang="en-US" dirty="0" smtClean="0"/>
              <a:t>Oddity – unusual occurrence, milestone</a:t>
            </a:r>
          </a:p>
          <a:p>
            <a:r>
              <a:rPr lang="en-US" dirty="0" smtClean="0"/>
              <a:t>Conflict – significant dispute or controversy</a:t>
            </a:r>
          </a:p>
          <a:p>
            <a:r>
              <a:rPr lang="en-US" dirty="0" smtClean="0"/>
              <a:t>Known principal – </a:t>
            </a:r>
            <a:r>
              <a:rPr lang="en-US" dirty="0" smtClean="0"/>
              <a:t>the greater the title </a:t>
            </a:r>
            <a:r>
              <a:rPr lang="en-US" dirty="0" smtClean="0"/>
              <a:t>of </a:t>
            </a:r>
            <a:r>
              <a:rPr lang="en-US" dirty="0" smtClean="0"/>
              <a:t>person making </a:t>
            </a:r>
            <a:r>
              <a:rPr lang="en-US" dirty="0" smtClean="0"/>
              <a:t>announcement, </a:t>
            </a:r>
            <a:r>
              <a:rPr lang="en-US" dirty="0" smtClean="0"/>
              <a:t>the greater </a:t>
            </a:r>
            <a:r>
              <a:rPr lang="en-US" dirty="0" smtClean="0"/>
              <a:t>the chance it will be used</a:t>
            </a:r>
          </a:p>
          <a:p>
            <a:r>
              <a:rPr lang="en-US" dirty="0" smtClean="0"/>
              <a:t>Proximity – how localized the release is or how timely it is, relative to the news of the day</a:t>
            </a:r>
          </a:p>
          <a:p>
            <a:r>
              <a:rPr lang="en-US" dirty="0" smtClean="0"/>
              <a:t>Human </a:t>
            </a:r>
            <a:r>
              <a:rPr lang="en-US" dirty="0" smtClean="0"/>
              <a:t>interest stories, which touch on an emotional </a:t>
            </a:r>
            <a:r>
              <a:rPr lang="en-US" dirty="0" smtClean="0"/>
              <a:t>personal experience</a:t>
            </a:r>
            <a:r>
              <a:rPr lang="en-US" dirty="0" smtClean="0"/>
              <a:t>, are regularly considered newsworthy</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7991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sz="quarter" idx="1"/>
          </p:nvPr>
        </p:nvSpPr>
        <p:spPr/>
        <p:txBody>
          <a:bodyPr>
            <a:normAutofit/>
          </a:bodyPr>
          <a:lstStyle/>
          <a:p>
            <a:r>
              <a:rPr lang="en-US" dirty="0" smtClean="0"/>
              <a:t>To </a:t>
            </a:r>
            <a:r>
              <a:rPr lang="en-US" dirty="0"/>
              <a:t>discuss the reasons that the public </a:t>
            </a:r>
            <a:r>
              <a:rPr lang="en-US" dirty="0" smtClean="0"/>
              <a:t>relations professional </a:t>
            </a:r>
            <a:r>
              <a:rPr lang="en-US" dirty="0"/>
              <a:t>must be the best writer in </a:t>
            </a:r>
            <a:r>
              <a:rPr lang="en-US" dirty="0" smtClean="0"/>
              <a:t>the organization</a:t>
            </a:r>
            <a:r>
              <a:rPr lang="en-US" dirty="0"/>
              <a:t>.</a:t>
            </a:r>
          </a:p>
          <a:p>
            <a:r>
              <a:rPr lang="en-US" dirty="0" smtClean="0"/>
              <a:t>To </a:t>
            </a:r>
            <a:r>
              <a:rPr lang="en-US" dirty="0"/>
              <a:t>explore the fundamentals of writing, </a:t>
            </a:r>
            <a:r>
              <a:rPr lang="en-US" dirty="0" smtClean="0"/>
              <a:t>from drafting</a:t>
            </a:r>
            <a:r>
              <a:rPr lang="en-US" dirty="0"/>
              <a:t> </a:t>
            </a:r>
            <a:r>
              <a:rPr lang="en-US" dirty="0" smtClean="0"/>
              <a:t>to </a:t>
            </a:r>
            <a:r>
              <a:rPr lang="en-US" dirty="0"/>
              <a:t>style to ensuring worthwhile content.</a:t>
            </a:r>
          </a:p>
          <a:p>
            <a:r>
              <a:rPr lang="en-US" dirty="0" smtClean="0"/>
              <a:t>To </a:t>
            </a:r>
            <a:r>
              <a:rPr lang="en-US" dirty="0"/>
              <a:t>discuss, in detail, the rationale for </a:t>
            </a:r>
            <a:r>
              <a:rPr lang="en-US" dirty="0" smtClean="0"/>
              <a:t>and elements </a:t>
            </a:r>
            <a:r>
              <a:rPr lang="en-US" dirty="0"/>
              <a:t>of the news release, the </a:t>
            </a:r>
            <a:r>
              <a:rPr lang="en-US" dirty="0" smtClean="0"/>
              <a:t>most practical </a:t>
            </a:r>
            <a:r>
              <a:rPr lang="en-US" dirty="0"/>
              <a:t>and </a:t>
            </a:r>
            <a:r>
              <a:rPr lang="en-US" dirty="0" smtClean="0"/>
              <a:t>ubiquitous of </a:t>
            </a:r>
            <a:r>
              <a:rPr lang="en-US" dirty="0"/>
              <a:t>public </a:t>
            </a:r>
            <a:r>
              <a:rPr lang="en-US" dirty="0" smtClean="0"/>
              <a:t>relations writing </a:t>
            </a:r>
            <a:r>
              <a:rPr lang="en-US" dirty="0"/>
              <a:t>vehicles.</a:t>
            </a:r>
          </a:p>
          <a:p>
            <a:r>
              <a:rPr lang="en-US" dirty="0" smtClean="0"/>
              <a:t>To </a:t>
            </a:r>
            <a:r>
              <a:rPr lang="en-US" dirty="0"/>
              <a:t>examine the requisites of writing for </a:t>
            </a:r>
            <a:r>
              <a:rPr lang="en-US" dirty="0" smtClean="0"/>
              <a:t>the Internet </a:t>
            </a:r>
            <a:r>
              <a:rPr lang="en-US" dirty="0"/>
              <a:t>and social media.</a:t>
            </a:r>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88364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09600" y="762000"/>
            <a:ext cx="7806104" cy="4648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633248" y="5715000"/>
            <a:ext cx="7806104" cy="707886"/>
          </a:xfrm>
          <a:prstGeom prst="rect">
            <a:avLst/>
          </a:prstGeom>
          <a:noFill/>
        </p:spPr>
        <p:txBody>
          <a:bodyPr wrap="square" rtlCol="0">
            <a:spAutoFit/>
          </a:bodyPr>
          <a:lstStyle/>
          <a:p>
            <a:pPr algn="ctr" fontAlgn="t"/>
            <a:r>
              <a:rPr lang="en-US" sz="2000" dirty="0"/>
              <a:t>News 12 Long </a:t>
            </a:r>
            <a:r>
              <a:rPr lang="en-US" sz="2000" dirty="0" smtClean="0"/>
              <a:t>Island - July </a:t>
            </a:r>
            <a:r>
              <a:rPr lang="en-US" sz="2000" dirty="0"/>
              <a:t>3, </a:t>
            </a:r>
            <a:r>
              <a:rPr lang="en-US" sz="2000" dirty="0" smtClean="0"/>
              <a:t>2015</a:t>
            </a:r>
            <a:br>
              <a:rPr lang="en-US" sz="2000" dirty="0" smtClean="0"/>
            </a:br>
            <a:r>
              <a:rPr lang="en-US" sz="2000" dirty="0" smtClean="0"/>
              <a:t>Veterans </a:t>
            </a:r>
            <a:r>
              <a:rPr lang="en-US" sz="2000" dirty="0"/>
              <a:t>with PTSD Ask for Fireworks </a:t>
            </a:r>
            <a:r>
              <a:rPr lang="en-US" sz="2000" dirty="0" smtClean="0"/>
              <a:t>Courtesy</a:t>
            </a:r>
            <a:endParaRPr lang="en-US" sz="2000" dirty="0"/>
          </a:p>
        </p:txBody>
      </p:sp>
    </p:spTree>
    <p:extLst>
      <p:ext uri="{BB962C8B-B14F-4D97-AF65-F5344CB8AC3E}">
        <p14:creationId xmlns:p14="http://schemas.microsoft.com/office/powerpoint/2010/main" val="220267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 News Value</a:t>
            </a:r>
            <a:endParaRPr lang="en-US" dirty="0"/>
          </a:p>
        </p:txBody>
      </p:sp>
      <p:sp>
        <p:nvSpPr>
          <p:cNvPr id="4" name="Content Placeholder 3"/>
          <p:cNvSpPr>
            <a:spLocks noGrp="1"/>
          </p:cNvSpPr>
          <p:nvPr>
            <p:ph sz="quarter" idx="1"/>
          </p:nvPr>
        </p:nvSpPr>
        <p:spPr/>
        <p:txBody>
          <a:bodyPr>
            <a:normAutofit/>
          </a:bodyPr>
          <a:lstStyle/>
          <a:p>
            <a:endParaRPr lang="en-US" dirty="0" smtClean="0"/>
          </a:p>
          <a:p>
            <a:endParaRPr lang="en-US" dirty="0"/>
          </a:p>
          <a:p>
            <a:endParaRPr lang="en-US" dirty="0" smtClean="0"/>
          </a:p>
          <a:p>
            <a:r>
              <a:rPr lang="en-US" sz="4400" dirty="0" smtClean="0"/>
              <a:t>Think like a news reporter</a:t>
            </a:r>
            <a:br>
              <a:rPr lang="en-US" sz="4400" dirty="0" smtClean="0"/>
            </a:br>
            <a:endParaRPr lang="en-US" sz="4400" dirty="0" smtClean="0"/>
          </a:p>
          <a:p>
            <a:r>
              <a:rPr lang="en-US" sz="4400" dirty="0" smtClean="0"/>
              <a:t>Write like a news reporter</a:t>
            </a:r>
            <a:endParaRPr lang="en-US" sz="4400"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45296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 News Value</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Have a well-defined reason for sending the release</a:t>
            </a:r>
          </a:p>
          <a:p>
            <a:r>
              <a:rPr lang="en-US" dirty="0" smtClean="0"/>
              <a:t>Focus on one central subject in each release</a:t>
            </a:r>
          </a:p>
          <a:p>
            <a:r>
              <a:rPr lang="en-US" dirty="0" smtClean="0"/>
              <a:t>Make certain the subject is newsworthy in the context of the organization, industry and community</a:t>
            </a:r>
          </a:p>
          <a:p>
            <a:r>
              <a:rPr lang="en-US" dirty="0" smtClean="0"/>
              <a:t>Include facts about the product, service or issue being discussed</a:t>
            </a:r>
          </a:p>
          <a:p>
            <a:r>
              <a:rPr lang="en-US" dirty="0" smtClean="0"/>
              <a:t>Provide the facts “factually” with no puff, no bluff, no hyperbole</a:t>
            </a:r>
          </a:p>
          <a:p>
            <a:r>
              <a:rPr lang="en-US" dirty="0" smtClean="0"/>
              <a:t>Rid the release of unnecessary jargon</a:t>
            </a:r>
          </a:p>
          <a:p>
            <a:r>
              <a:rPr lang="en-US" dirty="0" smtClean="0"/>
              <a:t>Include appropriate quotes from principals (without inflated superlatives)</a:t>
            </a:r>
          </a:p>
          <a:p>
            <a:r>
              <a:rPr lang="en-US" dirty="0" smtClean="0"/>
              <a:t>Include product specifications and other pertinent information</a:t>
            </a:r>
          </a:p>
          <a:p>
            <a:r>
              <a:rPr lang="en-US" dirty="0" smtClean="0"/>
              <a:t>Include a brief description of the company/boilerplate</a:t>
            </a:r>
          </a:p>
          <a:p>
            <a:r>
              <a:rPr lang="en-US" dirty="0" smtClean="0"/>
              <a:t>Write clearly, concisely, forcefully</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20393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 Content</a:t>
            </a:r>
            <a:endParaRPr lang="en-US" dirty="0"/>
          </a:p>
        </p:txBody>
      </p:sp>
      <p:sp>
        <p:nvSpPr>
          <p:cNvPr id="4" name="Content Placeholder 3"/>
          <p:cNvSpPr>
            <a:spLocks noGrp="1"/>
          </p:cNvSpPr>
          <p:nvPr>
            <p:ph sz="quarter" idx="1"/>
          </p:nvPr>
        </p:nvSpPr>
        <p:spPr/>
        <p:txBody>
          <a:bodyPr/>
          <a:lstStyle/>
          <a:p>
            <a:r>
              <a:rPr lang="en-US" dirty="0" smtClean="0"/>
              <a:t>Proper newspaper style</a:t>
            </a:r>
          </a:p>
          <a:p>
            <a:r>
              <a:rPr lang="en-US" dirty="0" smtClean="0"/>
              <a:t>Clear and concise</a:t>
            </a:r>
          </a:p>
          <a:p>
            <a:r>
              <a:rPr lang="en-US" dirty="0" smtClean="0"/>
              <a:t>Who?</a:t>
            </a:r>
          </a:p>
          <a:p>
            <a:r>
              <a:rPr lang="en-US" dirty="0" smtClean="0"/>
              <a:t>What?</a:t>
            </a:r>
          </a:p>
          <a:p>
            <a:r>
              <a:rPr lang="en-US" dirty="0" smtClean="0"/>
              <a:t>Where?</a:t>
            </a:r>
          </a:p>
          <a:p>
            <a:r>
              <a:rPr lang="en-US" dirty="0" smtClean="0"/>
              <a:t>When?</a:t>
            </a:r>
          </a:p>
          <a:p>
            <a:r>
              <a:rPr lang="en-US" dirty="0" smtClean="0"/>
              <a:t>Why?</a:t>
            </a:r>
          </a:p>
          <a:p>
            <a:r>
              <a:rPr lang="en-US" dirty="0" smtClean="0"/>
              <a:t>And sometimes How?</a:t>
            </a:r>
          </a:p>
          <a:p>
            <a:r>
              <a:rPr lang="en-US" dirty="0" smtClean="0"/>
              <a:t>Gist of story must be communicated in the lead</a:t>
            </a:r>
          </a:p>
          <a:p>
            <a:r>
              <a:rPr lang="en-US" dirty="0" smtClean="0"/>
              <a:t>News release should be objective; fair and accurate</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327328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 Ethics Mini-Case: Bad Taste Tweet Release</a:t>
            </a:r>
            <a:endParaRPr lang="en-US" dirty="0"/>
          </a:p>
        </p:txBody>
      </p:sp>
      <p:sp>
        <p:nvSpPr>
          <p:cNvPr id="4" name="Content Placeholder 3"/>
          <p:cNvSpPr>
            <a:spLocks noGrp="1"/>
          </p:cNvSpPr>
          <p:nvPr>
            <p:ph sz="quarter" idx="1"/>
          </p:nvPr>
        </p:nvSpPr>
        <p:spPr>
          <a:xfrm>
            <a:off x="457200" y="1164021"/>
            <a:ext cx="8229600" cy="4937760"/>
          </a:xfrm>
        </p:spPr>
        <p:txBody>
          <a:bodyPr/>
          <a:lstStyle/>
          <a:p>
            <a:r>
              <a:rPr lang="en-US" dirty="0" smtClean="0"/>
              <a:t>Page 321</a:t>
            </a:r>
          </a:p>
          <a:p>
            <a:r>
              <a:rPr lang="en-US" dirty="0"/>
              <a:t>How would you have advised James Taranto to word </a:t>
            </a:r>
            <a:r>
              <a:rPr lang="en-US" dirty="0" smtClean="0"/>
              <a:t>his tweet </a:t>
            </a:r>
            <a:r>
              <a:rPr lang="en-US" dirty="0"/>
              <a:t>about the Colorado massacre?</a:t>
            </a:r>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pic>
        <p:nvPicPr>
          <p:cNvPr id="2050" name="Picture 2" descr="http://i.dailymail.co.uk/i/pix/2012/07/25/article-2178884-1436B8FC000005DC-196_634x2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6038850" cy="2724151"/>
          </a:xfrm>
          <a:prstGeom prst="rect">
            <a:avLst/>
          </a:prstGeom>
          <a:solidFill>
            <a:schemeClr val="bg1"/>
          </a:solidFill>
          <a:ln w="12700" cmpd="sng">
            <a:solidFill>
              <a:schemeClr val="tx2"/>
            </a:solidFill>
          </a:ln>
        </p:spPr>
      </p:pic>
    </p:spTree>
    <p:extLst>
      <p:ext uri="{BB962C8B-B14F-4D97-AF65-F5344CB8AC3E}">
        <p14:creationId xmlns:p14="http://schemas.microsoft.com/office/powerpoint/2010/main" val="214209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 Essentials</a:t>
            </a:r>
            <a:endParaRPr lang="en-US" dirty="0"/>
          </a:p>
        </p:txBody>
      </p:sp>
      <p:sp>
        <p:nvSpPr>
          <p:cNvPr id="4" name="Content Placeholder 3"/>
          <p:cNvSpPr>
            <a:spLocks noGrp="1"/>
          </p:cNvSpPr>
          <p:nvPr>
            <p:ph sz="quarter" idx="1"/>
          </p:nvPr>
        </p:nvSpPr>
        <p:spPr/>
        <p:txBody>
          <a:bodyPr/>
          <a:lstStyle/>
          <a:p>
            <a:r>
              <a:rPr lang="en-US" dirty="0" smtClean="0"/>
              <a:t>Rationale</a:t>
            </a:r>
          </a:p>
          <a:p>
            <a:r>
              <a:rPr lang="en-US" dirty="0" smtClean="0"/>
              <a:t>Focus</a:t>
            </a:r>
          </a:p>
          <a:p>
            <a:r>
              <a:rPr lang="en-US" dirty="0" smtClean="0"/>
              <a:t>No puffery</a:t>
            </a:r>
          </a:p>
          <a:p>
            <a:r>
              <a:rPr lang="en-US" dirty="0" smtClean="0"/>
              <a:t>Nourishing quotes</a:t>
            </a:r>
          </a:p>
          <a:p>
            <a:r>
              <a:rPr lang="en-US" dirty="0" smtClean="0"/>
              <a:t>Company description</a:t>
            </a:r>
          </a:p>
          <a:p>
            <a:r>
              <a:rPr lang="en-US" dirty="0" smtClean="0"/>
              <a:t>Spelling, Grammar, Punctuation</a:t>
            </a:r>
          </a:p>
          <a:p>
            <a:r>
              <a:rPr lang="en-US" dirty="0" smtClean="0"/>
              <a:t>Clarity, Conciseness, Commitment</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258375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 Style</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Sloppy style can ruin chance for publication</a:t>
            </a:r>
          </a:p>
          <a:p>
            <a:r>
              <a:rPr lang="en-US" dirty="0" smtClean="0"/>
              <a:t>News release style is subjective and ever changing</a:t>
            </a:r>
          </a:p>
          <a:p>
            <a:r>
              <a:rPr lang="en-US" dirty="0" smtClean="0"/>
              <a:t>Capitalization – use capital letters sparingly</a:t>
            </a:r>
          </a:p>
          <a:p>
            <a:r>
              <a:rPr lang="en-US" dirty="0" smtClean="0"/>
              <a:t>Abbreviations </a:t>
            </a:r>
          </a:p>
          <a:p>
            <a:pPr lvl="1"/>
            <a:r>
              <a:rPr lang="en-US" dirty="0"/>
              <a:t>M</a:t>
            </a:r>
            <a:r>
              <a:rPr lang="en-US" dirty="0" smtClean="0"/>
              <a:t>onths should be abbreviated when date used, but not when without date.</a:t>
            </a:r>
          </a:p>
          <a:p>
            <a:pPr lvl="1"/>
            <a:r>
              <a:rPr lang="en-US" dirty="0" smtClean="0"/>
              <a:t>Days of week never abbreviated</a:t>
            </a:r>
          </a:p>
          <a:p>
            <a:pPr lvl="1"/>
            <a:r>
              <a:rPr lang="en-US" dirty="0"/>
              <a:t>F</a:t>
            </a:r>
            <a:r>
              <a:rPr lang="en-US" dirty="0" smtClean="0"/>
              <a:t>irst mention of organizations and agencies should be spelled </a:t>
            </a:r>
            <a:r>
              <a:rPr lang="en-US" dirty="0" smtClean="0"/>
              <a:t>out – acronyms or abbreviation ok to use afterward.</a:t>
            </a:r>
            <a:endParaRPr lang="en-US" dirty="0" smtClean="0"/>
          </a:p>
          <a:p>
            <a:r>
              <a:rPr lang="en-US" dirty="0" smtClean="0"/>
              <a:t>Numbers – spell out zero through nine and use figures for 10 and up (with some exceptions)</a:t>
            </a:r>
          </a:p>
          <a:p>
            <a:r>
              <a:rPr lang="en-US" dirty="0" smtClean="0"/>
              <a:t>Spelling – check it in the dictionary; use first/preferred</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68966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Releases (SMRs)</a:t>
            </a:r>
            <a:endParaRPr lang="en-US" dirty="0"/>
          </a:p>
        </p:txBody>
      </p:sp>
      <p:sp>
        <p:nvSpPr>
          <p:cNvPr id="4" name="Content Placeholder 3"/>
          <p:cNvSpPr>
            <a:spLocks noGrp="1"/>
          </p:cNvSpPr>
          <p:nvPr>
            <p:ph sz="quarter" idx="1"/>
          </p:nvPr>
        </p:nvSpPr>
        <p:spPr/>
        <p:txBody>
          <a:bodyPr/>
          <a:lstStyle/>
          <a:p>
            <a:r>
              <a:rPr lang="en-US" dirty="0" smtClean="0"/>
              <a:t>Designed to reach non-traditional journalists (bloggers and podcasters)</a:t>
            </a:r>
          </a:p>
          <a:p>
            <a:r>
              <a:rPr lang="en-US" dirty="0" smtClean="0"/>
              <a:t>A release only needs a photo to qualify for an SMR but may link to audio, video, links, etc.</a:t>
            </a:r>
          </a:p>
          <a:p>
            <a:r>
              <a:rPr lang="en-US" dirty="0" smtClean="0"/>
              <a:t>Include contact information, boilerplate, and quotes</a:t>
            </a:r>
          </a:p>
          <a:p>
            <a:r>
              <a:rPr lang="en-US" dirty="0" smtClean="0"/>
              <a:t>Embed head shots and logos; include video, audio and photos; link to additional material that might be relevant</a:t>
            </a:r>
          </a:p>
          <a:p>
            <a:r>
              <a:rPr lang="en-US" dirty="0" smtClean="0"/>
              <a:t>Include tags to social bookmarking services</a:t>
            </a:r>
            <a:endParaRPr lang="en-US" dirty="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82427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Releases for the Internet</a:t>
            </a:r>
            <a:endParaRPr lang="en-US" dirty="0"/>
          </a:p>
        </p:txBody>
      </p:sp>
      <p:sp>
        <p:nvSpPr>
          <p:cNvPr id="4" name="Content Placeholder 3"/>
          <p:cNvSpPr>
            <a:spLocks noGrp="1"/>
          </p:cNvSpPr>
          <p:nvPr>
            <p:ph sz="quarter" idx="1"/>
          </p:nvPr>
        </p:nvSpPr>
        <p:spPr/>
        <p:txBody>
          <a:bodyPr/>
          <a:lstStyle/>
          <a:p>
            <a:r>
              <a:rPr lang="en-US" dirty="0" smtClean="0"/>
              <a:t>Brevity and succinctness are paramount</a:t>
            </a:r>
          </a:p>
          <a:p>
            <a:r>
              <a:rPr lang="en-US" dirty="0" smtClean="0"/>
              <a:t>One reporter per “To” </a:t>
            </a:r>
            <a:r>
              <a:rPr lang="en-US" dirty="0" smtClean="0"/>
              <a:t>line</a:t>
            </a:r>
          </a:p>
          <a:p>
            <a:pPr lvl="1"/>
            <a:r>
              <a:rPr lang="en-US" dirty="0" smtClean="0"/>
              <a:t>Never put all names in the “To” field</a:t>
            </a:r>
            <a:endParaRPr lang="en-US" dirty="0" smtClean="0"/>
          </a:p>
          <a:p>
            <a:r>
              <a:rPr lang="en-US" dirty="0" smtClean="0"/>
              <a:t>Limit subject line headers – four to six provocative words</a:t>
            </a:r>
          </a:p>
          <a:p>
            <a:r>
              <a:rPr lang="en-US" dirty="0" smtClean="0"/>
              <a:t>Hammer home the headline</a:t>
            </a:r>
          </a:p>
          <a:p>
            <a:r>
              <a:rPr lang="en-US" dirty="0" smtClean="0"/>
              <a:t>Limit length</a:t>
            </a:r>
          </a:p>
          <a:p>
            <a:r>
              <a:rPr lang="en-US" dirty="0" smtClean="0"/>
              <a:t>Observe 5W format (Who, What, When,  Why, Where and How)</a:t>
            </a:r>
          </a:p>
          <a:p>
            <a:r>
              <a:rPr lang="en-US" dirty="0" smtClean="0"/>
              <a:t>No </a:t>
            </a:r>
            <a:r>
              <a:rPr lang="en-US" dirty="0" smtClean="0"/>
              <a:t>attachments: link to hosted document/image</a:t>
            </a:r>
            <a:endParaRPr lang="en-US" dirty="0" smtClean="0"/>
          </a:p>
          <a:p>
            <a:r>
              <a:rPr lang="en-US" dirty="0" smtClean="0"/>
              <a:t>Remember readability</a:t>
            </a:r>
            <a:endParaRPr lang="en-US" dirty="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58093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Editing</a:t>
            </a:r>
            <a:endParaRPr lang="en-US" dirty="0"/>
          </a:p>
        </p:txBody>
      </p:sp>
      <p:sp>
        <p:nvSpPr>
          <p:cNvPr id="4" name="Content Placeholder 3"/>
          <p:cNvSpPr>
            <a:spLocks noGrp="1"/>
          </p:cNvSpPr>
          <p:nvPr>
            <p:ph sz="quarter" idx="1"/>
          </p:nvPr>
        </p:nvSpPr>
        <p:spPr/>
        <p:txBody>
          <a:bodyPr/>
          <a:lstStyle/>
          <a:p>
            <a:r>
              <a:rPr lang="en-US" dirty="0" smtClean="0"/>
              <a:t>Important to edit work</a:t>
            </a:r>
          </a:p>
          <a:p>
            <a:r>
              <a:rPr lang="en-US" dirty="0" smtClean="0"/>
              <a:t>Verbs are important; use active and get rid of passive verbs</a:t>
            </a:r>
          </a:p>
          <a:p>
            <a:r>
              <a:rPr lang="en-US" dirty="0" smtClean="0"/>
              <a:t>Each word, phrase, sentence, paragraph should be weighed carefully</a:t>
            </a:r>
          </a:p>
          <a:p>
            <a:r>
              <a:rPr lang="en-US" dirty="0" smtClean="0"/>
              <a:t>Editor should be gutsy and use bold strokes</a:t>
            </a:r>
          </a:p>
          <a:p>
            <a:r>
              <a:rPr lang="en-US" dirty="0" smtClean="0"/>
              <a:t>Concentrate on organizing copy so it flows</a:t>
            </a:r>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26281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Opening Example:</a:t>
            </a:r>
            <a:br>
              <a:rPr lang="en-US" dirty="0" smtClean="0"/>
            </a:br>
            <a:r>
              <a:rPr lang="en-US" dirty="0" smtClean="0"/>
              <a:t>Government Communications</a:t>
            </a:r>
            <a:endParaRPr lang="en-US" dirty="0"/>
          </a:p>
        </p:txBody>
      </p:sp>
      <p:sp>
        <p:nvSpPr>
          <p:cNvPr id="5" name="Content Placeholder 4"/>
          <p:cNvSpPr>
            <a:spLocks noGrp="1"/>
          </p:cNvSpPr>
          <p:nvPr>
            <p:ph sz="quarter" idx="1"/>
          </p:nvPr>
        </p:nvSpPr>
        <p:spPr/>
        <p:txBody>
          <a:bodyPr/>
          <a:lstStyle/>
          <a:p>
            <a:r>
              <a:rPr lang="en-US" dirty="0" smtClean="0"/>
              <a:t>2010 Plain Writing </a:t>
            </a:r>
            <a:r>
              <a:rPr lang="en-US" dirty="0" smtClean="0"/>
              <a:t>Act</a:t>
            </a:r>
          </a:p>
          <a:p>
            <a:pPr lvl="1"/>
            <a:r>
              <a:rPr lang="en-US" dirty="0" smtClean="0">
                <a:hlinkClick r:id="rId3"/>
              </a:rPr>
              <a:t>Official Website</a:t>
            </a:r>
            <a:endParaRPr lang="en-US" dirty="0" smtClean="0"/>
          </a:p>
          <a:p>
            <a:r>
              <a:rPr lang="en-US" dirty="0" smtClean="0"/>
              <a:t>Cut the “bureaucratese” in dealing with the </a:t>
            </a:r>
            <a:r>
              <a:rPr lang="en-US" dirty="0" smtClean="0"/>
              <a:t>public</a:t>
            </a:r>
          </a:p>
          <a:p>
            <a:pPr lvl="1"/>
            <a:r>
              <a:rPr lang="en-US" dirty="0" smtClean="0"/>
              <a:t>Avoid jargon and acronyms</a:t>
            </a:r>
            <a:endParaRPr lang="en-US" dirty="0" smtClean="0"/>
          </a:p>
          <a:p>
            <a:r>
              <a:rPr lang="en-US" dirty="0" smtClean="0"/>
              <a:t>Public relations practitioners are professional communicators</a:t>
            </a:r>
          </a:p>
          <a:p>
            <a:r>
              <a:rPr lang="en-US" dirty="0" smtClean="0"/>
              <a:t>Communications means writing</a:t>
            </a:r>
            <a:endParaRPr lang="en-US" dirty="0"/>
          </a:p>
        </p:txBody>
      </p:sp>
      <p:pic>
        <p:nvPicPr>
          <p:cNvPr id="7" name="Content Placeholder 6"/>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154442" y="1216025"/>
            <a:ext cx="2997540" cy="4937125"/>
          </a:xfrm>
        </p:spPr>
      </p:pic>
      <p:sp>
        <p:nvSpPr>
          <p:cNvPr id="6"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00674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The </a:t>
            </a:r>
            <a:r>
              <a:rPr lang="en-US" dirty="0" err="1" smtClean="0"/>
              <a:t>Raina</a:t>
            </a:r>
            <a:r>
              <a:rPr lang="en-US" dirty="0" smtClean="0"/>
              <a:t>, Inc. News Release</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Page 326</a:t>
            </a:r>
          </a:p>
          <a:p>
            <a:r>
              <a:rPr lang="en-US" dirty="0" smtClean="0"/>
              <a:t>If </a:t>
            </a:r>
            <a:r>
              <a:rPr lang="en-US" dirty="0"/>
              <a:t>you were assigned to draft a news release to </a:t>
            </a:r>
            <a:r>
              <a:rPr lang="en-US" dirty="0" smtClean="0"/>
              <a:t>accompany Sludge </a:t>
            </a:r>
            <a:r>
              <a:rPr lang="en-US" dirty="0"/>
              <a:t>to the Blackrock City Council meeting on April </a:t>
            </a:r>
            <a:r>
              <a:rPr lang="en-US" dirty="0" smtClean="0"/>
              <a:t>11, which </a:t>
            </a:r>
            <a:r>
              <a:rPr lang="en-US" dirty="0"/>
              <a:t>items would you use in your lead (i.e., who, what, </a:t>
            </a:r>
            <a:r>
              <a:rPr lang="en-US" dirty="0" smtClean="0"/>
              <a:t>why, where</a:t>
            </a:r>
            <a:r>
              <a:rPr lang="en-US" dirty="0"/>
              <a:t>, when, how)?</a:t>
            </a:r>
          </a:p>
          <a:p>
            <a:r>
              <a:rPr lang="en-US" dirty="0" smtClean="0"/>
              <a:t>Which </a:t>
            </a:r>
            <a:r>
              <a:rPr lang="en-US" dirty="0"/>
              <a:t>items would you avoid using in the news release?</a:t>
            </a:r>
          </a:p>
          <a:p>
            <a:r>
              <a:rPr lang="en-US" dirty="0" smtClean="0"/>
              <a:t>If </a:t>
            </a:r>
            <a:r>
              <a:rPr lang="en-US" dirty="0"/>
              <a:t>a reporter from the </a:t>
            </a:r>
            <a:r>
              <a:rPr lang="en-US" i="1" dirty="0"/>
              <a:t>Blackrock Bugle </a:t>
            </a:r>
            <a:r>
              <a:rPr lang="en-US" dirty="0"/>
              <a:t>called and wanted </a:t>
            </a:r>
            <a:r>
              <a:rPr lang="en-US" dirty="0" smtClean="0"/>
              <a:t>to know </a:t>
            </a:r>
            <a:r>
              <a:rPr lang="en-US" dirty="0"/>
              <a:t>what happened to former Blackrock manager </a:t>
            </a:r>
            <a:r>
              <a:rPr lang="en-US" dirty="0" smtClean="0"/>
              <a:t>Fowler </a:t>
            </a:r>
            <a:r>
              <a:rPr lang="en-US" dirty="0" err="1" smtClean="0"/>
              <a:t>Aire</a:t>
            </a:r>
            <a:r>
              <a:rPr lang="en-US" dirty="0"/>
              <a:t>, what would you tell the reporter?</a:t>
            </a:r>
          </a:p>
          <a:p>
            <a:r>
              <a:rPr lang="en-US" dirty="0" smtClean="0"/>
              <a:t>How </a:t>
            </a:r>
            <a:r>
              <a:rPr lang="en-US" dirty="0"/>
              <a:t>could </a:t>
            </a:r>
            <a:r>
              <a:rPr lang="en-US" dirty="0" err="1"/>
              <a:t>Raina</a:t>
            </a:r>
            <a:r>
              <a:rPr lang="en-US" dirty="0"/>
              <a:t> use the Internet to research public </a:t>
            </a:r>
            <a:r>
              <a:rPr lang="en-US" dirty="0" smtClean="0"/>
              <a:t>opinion of </a:t>
            </a:r>
            <a:r>
              <a:rPr lang="en-US" dirty="0"/>
              <a:t>the pollution problem? How could the company use </a:t>
            </a:r>
            <a:r>
              <a:rPr lang="en-US" dirty="0" smtClean="0"/>
              <a:t>the Internet </a:t>
            </a:r>
            <a:r>
              <a:rPr lang="en-US" dirty="0"/>
              <a:t>to communicate its position in advance of </a:t>
            </a:r>
            <a:r>
              <a:rPr lang="en-US" dirty="0" smtClean="0"/>
              <a:t>the Blackrock </a:t>
            </a:r>
            <a:r>
              <a:rPr lang="en-US" dirty="0"/>
              <a:t>City Council meeting?</a:t>
            </a:r>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2629049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85800" y="685800"/>
            <a:ext cx="7534275" cy="51625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453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8118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p:cNvSpPr>
          <p:nvPr/>
        </p:nvSpPr>
        <p:spPr bwMode="auto">
          <a:xfrm>
            <a:off x="1066800" y="4038600"/>
            <a:ext cx="7708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nchor="ctr"/>
          <a:lstStyle/>
          <a:p>
            <a:pPr marL="39688" algn="ctr"/>
            <a:r>
              <a:rPr lang="en-US" sz="1600" dirty="0">
                <a:solidFill>
                  <a:schemeClr val="tx1"/>
                </a:solidFill>
                <a:ea typeface="MS PGothic" pitchFamily="34" charset="-128"/>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84995" name="Rectangle 3"/>
          <p:cNvSpPr>
            <a:spLocks/>
          </p:cNvSpPr>
          <p:nvPr/>
        </p:nvSpPr>
        <p:spPr bwMode="auto">
          <a:xfrm>
            <a:off x="1065213" y="4983163"/>
            <a:ext cx="7645400" cy="660400"/>
          </a:xfrm>
          <a:prstGeom prst="rect">
            <a:avLst/>
          </a:prstGeom>
          <a:noFill/>
          <a:ln>
            <a:noFill/>
          </a:ln>
          <a:extLst/>
        </p:spPr>
        <p:txBody>
          <a:bodyPr lIns="0" tIns="0" rIns="40639" bIns="0" anchor="b"/>
          <a:lstStyle/>
          <a:p>
            <a:pPr marL="39688" algn="ctr">
              <a:defRPr/>
            </a:pPr>
            <a:r>
              <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Copyright © </a:t>
            </a:r>
            <a:r>
              <a:rPr lang="en-US" sz="1800" dirty="0" smtClean="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2014 </a:t>
            </a:r>
            <a:r>
              <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rPr>
              <a:t>Pearson Education, Inc. </a:t>
            </a:r>
            <a:r>
              <a:rPr lang="en-US" dirty="0" smtClean="0">
                <a:effectLst>
                  <a:outerShdw blurRad="38100" dist="38100" dir="2700000" algn="tl">
                    <a:srgbClr val="C0C0C0"/>
                  </a:outerShdw>
                </a:effectLst>
                <a:latin typeface="Tahoma" pitchFamily="34" charset="0"/>
                <a:ea typeface="MS PGothic" pitchFamily="34" charset="-128"/>
                <a:sym typeface="Tahoma" pitchFamily="34" charset="0"/>
              </a:rPr>
              <a:t>All rights reserved.</a:t>
            </a:r>
            <a:endParaRPr lang="en-US" sz="1800" dirty="0">
              <a:solidFill>
                <a:schemeClr val="tx1"/>
              </a:solidFill>
              <a:effectLst>
                <a:outerShdw blurRad="38100" dist="38100" dir="2700000" algn="tl">
                  <a:srgbClr val="C0C0C0"/>
                </a:outerShdw>
              </a:effectLst>
              <a:latin typeface="Tahoma" pitchFamily="34" charset="0"/>
              <a:ea typeface="MS PGothic" pitchFamily="34" charset="-128"/>
              <a:sym typeface="Tahoma" pitchFamily="34" charset="0"/>
            </a:endParaRPr>
          </a:p>
        </p:txBody>
      </p:sp>
      <p:sp>
        <p:nvSpPr>
          <p:cNvPr id="6"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252802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1</a:t>
            </a:r>
            <a:endParaRPr lang="en-US" dirty="0"/>
          </a:p>
        </p:txBody>
      </p:sp>
      <p:sp>
        <p:nvSpPr>
          <p:cNvPr id="4" name="Content Placeholder 3"/>
          <p:cNvSpPr>
            <a:spLocks noGrp="1"/>
          </p:cNvSpPr>
          <p:nvPr>
            <p:ph sz="quarter" idx="1"/>
          </p:nvPr>
        </p:nvSpPr>
        <p:spPr/>
        <p:txBody>
          <a:bodyPr/>
          <a:lstStyle/>
          <a:p>
            <a:r>
              <a:rPr lang="en-US" dirty="0"/>
              <a:t>To discuss the reasons that the public relations professional must be the best writer in the organization.</a:t>
            </a:r>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421718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 and Writing</a:t>
            </a:r>
            <a:endParaRPr lang="en-US" dirty="0"/>
          </a:p>
        </p:txBody>
      </p:sp>
      <p:sp>
        <p:nvSpPr>
          <p:cNvPr id="4" name="Content Placeholder 3"/>
          <p:cNvSpPr>
            <a:spLocks noGrp="1"/>
          </p:cNvSpPr>
          <p:nvPr>
            <p:ph sz="quarter" idx="1"/>
          </p:nvPr>
        </p:nvSpPr>
        <p:spPr/>
        <p:txBody>
          <a:bodyPr/>
          <a:lstStyle/>
          <a:p>
            <a:r>
              <a:rPr lang="en-US" dirty="0" smtClean="0"/>
              <a:t>Public relations professionals should write and speak better than their colleagues</a:t>
            </a:r>
          </a:p>
          <a:p>
            <a:r>
              <a:rPr lang="en-US" dirty="0" smtClean="0"/>
              <a:t>No substitute for clear, </a:t>
            </a:r>
            <a:r>
              <a:rPr lang="en-US" dirty="0" smtClean="0"/>
              <a:t>precise, and </a:t>
            </a:r>
            <a:r>
              <a:rPr lang="en-US" u="sng" dirty="0" smtClean="0"/>
              <a:t>succinct</a:t>
            </a:r>
            <a:r>
              <a:rPr lang="en-US" dirty="0" smtClean="0"/>
              <a:t> </a:t>
            </a:r>
            <a:r>
              <a:rPr lang="en-US" dirty="0" smtClean="0"/>
              <a:t>language in informing, motivating and persuading</a:t>
            </a:r>
          </a:p>
          <a:p>
            <a:r>
              <a:rPr lang="en-US" dirty="0" smtClean="0"/>
              <a:t>Public relations professionals expected to have mastery over the written </a:t>
            </a:r>
            <a:r>
              <a:rPr lang="en-US" dirty="0" smtClean="0"/>
              <a:t>word</a:t>
            </a:r>
          </a:p>
          <a:p>
            <a:pPr marL="0" indent="0">
              <a:buNone/>
            </a:pPr>
            <a:endParaRPr lang="en-US" dirty="0"/>
          </a:p>
          <a:p>
            <a:pPr marL="0" indent="0">
              <a:buNone/>
            </a:pPr>
            <a:endParaRPr lang="en-US" dirty="0" smtClean="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336164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 and Writing</a:t>
            </a:r>
            <a:endParaRPr lang="en-US" dirty="0"/>
          </a:p>
        </p:txBody>
      </p:sp>
      <p:sp>
        <p:nvSpPr>
          <p:cNvPr id="4" name="Content Placeholder 3"/>
          <p:cNvSpPr>
            <a:spLocks noGrp="1"/>
          </p:cNvSpPr>
          <p:nvPr>
            <p:ph sz="quarter" idx="1"/>
          </p:nvPr>
        </p:nvSpPr>
        <p:spPr/>
        <p:txBody>
          <a:bodyPr/>
          <a:lstStyle/>
          <a:p>
            <a:r>
              <a:rPr lang="en-US" dirty="0" smtClean="0"/>
              <a:t>Public relations professionals should write and speak better than their colleagues</a:t>
            </a:r>
          </a:p>
          <a:p>
            <a:r>
              <a:rPr lang="en-US" dirty="0" smtClean="0"/>
              <a:t>No substitute for clear, </a:t>
            </a:r>
            <a:r>
              <a:rPr lang="en-US" dirty="0" smtClean="0"/>
              <a:t>precise, and </a:t>
            </a:r>
            <a:r>
              <a:rPr lang="en-US" u="sng" dirty="0" smtClean="0"/>
              <a:t>succinct</a:t>
            </a:r>
            <a:r>
              <a:rPr lang="en-US" dirty="0" smtClean="0"/>
              <a:t> </a:t>
            </a:r>
            <a:r>
              <a:rPr lang="en-US" dirty="0" smtClean="0"/>
              <a:t>language in informing, motivating and persuading</a:t>
            </a:r>
          </a:p>
          <a:p>
            <a:r>
              <a:rPr lang="en-US" dirty="0" smtClean="0"/>
              <a:t>Public relations professionals expected to have mastery over the written </a:t>
            </a:r>
            <a:r>
              <a:rPr lang="en-US" dirty="0" smtClean="0"/>
              <a:t>word</a:t>
            </a:r>
          </a:p>
          <a:p>
            <a:pPr marL="0" indent="0">
              <a:buNone/>
            </a:pPr>
            <a:endParaRPr lang="en-US" dirty="0"/>
          </a:p>
          <a:p>
            <a:pPr marL="0" indent="0">
              <a:buNone/>
            </a:pPr>
            <a:endParaRPr lang="en-US" dirty="0" smtClean="0"/>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pic>
        <p:nvPicPr>
          <p:cNvPr id="1028" name="Picture 4" descr="http://www.birdsonawireblog.com/uploads/3/6/9/3/369388/41935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399"/>
            <a:ext cx="1461081" cy="2075399"/>
          </a:xfrm>
          <a:prstGeom prst="rect">
            <a:avLst/>
          </a:prstGeom>
          <a:noFill/>
          <a:ln w="12700">
            <a:solidFill>
              <a:schemeClr val="bg2">
                <a:lumMod val="25000"/>
              </a:schemeClr>
            </a:solidFill>
          </a:ln>
          <a:extLst>
            <a:ext uri="{909E8E84-426E-40DD-AFC4-6F175D3DCCD1}">
              <a14:hiddenFill xmlns:a14="http://schemas.microsoft.com/office/drawing/2010/main">
                <a:solidFill>
                  <a:srgbClr val="FFFFFF"/>
                </a:solidFill>
              </a14:hiddenFill>
            </a:ext>
          </a:extLst>
        </p:spPr>
      </p:pic>
      <p:cxnSp>
        <p:nvCxnSpPr>
          <p:cNvPr id="7" name="Curved Connector 6"/>
          <p:cNvCxnSpPr/>
          <p:nvPr/>
        </p:nvCxnSpPr>
        <p:spPr>
          <a:xfrm rot="10800000" flipV="1">
            <a:off x="2527884" y="2514600"/>
            <a:ext cx="3644317" cy="2133600"/>
          </a:xfrm>
          <a:prstGeom prst="curvedConnector3">
            <a:avLst>
              <a:gd name="adj1" fmla="val -6680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562600" y="2057400"/>
            <a:ext cx="1219200"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72255" y="4876800"/>
            <a:ext cx="6019800" cy="830997"/>
          </a:xfrm>
          <a:prstGeom prst="rect">
            <a:avLst/>
          </a:prstGeom>
          <a:noFill/>
        </p:spPr>
        <p:txBody>
          <a:bodyPr wrap="square" rtlCol="0">
            <a:spAutoFit/>
          </a:bodyPr>
          <a:lstStyle/>
          <a:p>
            <a:r>
              <a:rPr lang="en-US" sz="2400" dirty="0" smtClean="0"/>
              <a:t>Approximately: Substitute “About”</a:t>
            </a:r>
          </a:p>
          <a:p>
            <a:r>
              <a:rPr lang="en-US" sz="2400" dirty="0" smtClean="0"/>
              <a:t>In order to: Substitute “To”</a:t>
            </a:r>
            <a:endParaRPr lang="en-US" sz="2400" dirty="0"/>
          </a:p>
        </p:txBody>
      </p:sp>
      <p:sp>
        <p:nvSpPr>
          <p:cNvPr id="16" name="TextBox 15"/>
          <p:cNvSpPr txBox="1"/>
          <p:nvPr/>
        </p:nvSpPr>
        <p:spPr>
          <a:xfrm>
            <a:off x="2672255" y="3962399"/>
            <a:ext cx="2890345" cy="400110"/>
          </a:xfrm>
          <a:prstGeom prst="rect">
            <a:avLst/>
          </a:prstGeom>
          <a:noFill/>
        </p:spPr>
        <p:txBody>
          <a:bodyPr wrap="square" rtlCol="0">
            <a:spAutoFit/>
          </a:bodyPr>
          <a:lstStyle/>
          <a:p>
            <a:r>
              <a:rPr lang="en-US" sz="2000" b="1" dirty="0" smtClean="0"/>
              <a:t>Bradford </a:t>
            </a:r>
            <a:r>
              <a:rPr lang="en-US" sz="2000" b="1" dirty="0" err="1" smtClean="0"/>
              <a:t>O’Hearn</a:t>
            </a:r>
            <a:endParaRPr lang="en-US" sz="2000" b="1" dirty="0"/>
          </a:p>
        </p:txBody>
      </p:sp>
    </p:spTree>
    <p:extLst>
      <p:ext uri="{BB962C8B-B14F-4D97-AF65-F5344CB8AC3E}">
        <p14:creationId xmlns:p14="http://schemas.microsoft.com/office/powerpoint/2010/main" val="309919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for the Eye and the Ear</a:t>
            </a:r>
            <a:endParaRPr lang="en-US" dirty="0"/>
          </a:p>
        </p:txBody>
      </p:sp>
      <p:sp>
        <p:nvSpPr>
          <p:cNvPr id="6" name="Text Placeholder 5"/>
          <p:cNvSpPr>
            <a:spLocks noGrp="1"/>
          </p:cNvSpPr>
          <p:nvPr>
            <p:ph type="body" idx="1"/>
          </p:nvPr>
        </p:nvSpPr>
        <p:spPr/>
        <p:txBody>
          <a:bodyPr/>
          <a:lstStyle/>
          <a:p>
            <a:r>
              <a:rPr lang="en-US" dirty="0" smtClean="0"/>
              <a:t>Writing for a Reader</a:t>
            </a:r>
            <a:endParaRPr lang="en-US" dirty="0"/>
          </a:p>
        </p:txBody>
      </p:sp>
      <p:sp>
        <p:nvSpPr>
          <p:cNvPr id="7" name="Text Placeholder 6"/>
          <p:cNvSpPr>
            <a:spLocks noGrp="1"/>
          </p:cNvSpPr>
          <p:nvPr>
            <p:ph type="body" sz="half" idx="3"/>
          </p:nvPr>
        </p:nvSpPr>
        <p:spPr/>
        <p:txBody>
          <a:bodyPr/>
          <a:lstStyle/>
          <a:p>
            <a:r>
              <a:rPr lang="en-US" dirty="0" smtClean="0"/>
              <a:t>Writing for a Listener</a:t>
            </a:r>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smtClean="0"/>
              <a:t>Reader has luxuries a listener does not have</a:t>
            </a:r>
          </a:p>
          <a:p>
            <a:pPr lvl="1"/>
            <a:r>
              <a:rPr lang="en-US" dirty="0" smtClean="0"/>
              <a:t>Scan material</a:t>
            </a:r>
          </a:p>
          <a:p>
            <a:pPr lvl="1"/>
            <a:r>
              <a:rPr lang="en-US" dirty="0" smtClean="0"/>
              <a:t>Study printed words</a:t>
            </a:r>
          </a:p>
          <a:p>
            <a:pPr lvl="1"/>
            <a:r>
              <a:rPr lang="en-US" dirty="0" smtClean="0"/>
              <a:t>Dart ahead</a:t>
            </a:r>
          </a:p>
          <a:p>
            <a:pPr lvl="1"/>
            <a:r>
              <a:rPr lang="en-US" dirty="0" smtClean="0"/>
              <a:t>Review passages for better understanding</a:t>
            </a:r>
          </a:p>
          <a:p>
            <a:pPr lvl="1"/>
            <a:r>
              <a:rPr lang="en-US" dirty="0" smtClean="0"/>
              <a:t>Reader can check facts</a:t>
            </a:r>
          </a:p>
          <a:p>
            <a:r>
              <a:rPr lang="en-US" dirty="0" smtClean="0"/>
              <a:t>Online readers are fickle and impatient – copy must corral them</a:t>
            </a:r>
            <a:endParaRPr lang="en-US" dirty="0"/>
          </a:p>
          <a:p>
            <a:endParaRPr lang="en-US" dirty="0"/>
          </a:p>
        </p:txBody>
      </p:sp>
      <p:sp>
        <p:nvSpPr>
          <p:cNvPr id="8" name="Content Placeholder 7"/>
          <p:cNvSpPr>
            <a:spLocks noGrp="1"/>
          </p:cNvSpPr>
          <p:nvPr>
            <p:ph sz="quarter" idx="4"/>
          </p:nvPr>
        </p:nvSpPr>
        <p:spPr/>
        <p:txBody>
          <a:bodyPr/>
          <a:lstStyle/>
          <a:p>
            <a:r>
              <a:rPr lang="en-US" dirty="0" smtClean="0"/>
              <a:t>Listener gets only one opportunity to hear and comprehend a message – no second chance</a:t>
            </a:r>
          </a:p>
          <a:p>
            <a:r>
              <a:rPr lang="en-US" dirty="0" smtClean="0"/>
              <a:t>Grab listener quickly – tune out difficult to draw back into listening fold</a:t>
            </a:r>
          </a:p>
          <a:p>
            <a:r>
              <a:rPr lang="en-US" dirty="0" smtClean="0"/>
              <a:t>Know how to write a speech</a:t>
            </a:r>
            <a:endParaRPr lang="en-US" dirty="0"/>
          </a:p>
        </p:txBody>
      </p:sp>
      <p:sp>
        <p:nvSpPr>
          <p:cNvPr id="9"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22775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a:blip r:embed="rId3"/>
          <a:stretch>
            <a:fillRect/>
          </a:stretch>
        </p:blipFill>
        <p:spPr>
          <a:xfrm>
            <a:off x="660867" y="457200"/>
            <a:ext cx="7681719" cy="52914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627993" y="5943600"/>
            <a:ext cx="7696200" cy="369332"/>
          </a:xfrm>
          <a:prstGeom prst="rect">
            <a:avLst/>
          </a:prstGeom>
          <a:noFill/>
        </p:spPr>
        <p:txBody>
          <a:bodyPr wrap="square" rtlCol="0">
            <a:spAutoFit/>
          </a:bodyPr>
          <a:lstStyle/>
          <a:p>
            <a:pPr algn="ctr"/>
            <a:r>
              <a:rPr lang="en-US" dirty="0" smtClean="0"/>
              <a:t>1984 Democratic National Convention Speech by NY Gov. Mario M. Cuomo</a:t>
            </a:r>
            <a:endParaRPr lang="en-US" dirty="0"/>
          </a:p>
        </p:txBody>
      </p:sp>
    </p:spTree>
    <p:extLst>
      <p:ext uri="{BB962C8B-B14F-4D97-AF65-F5344CB8AC3E}">
        <p14:creationId xmlns:p14="http://schemas.microsoft.com/office/powerpoint/2010/main" val="238297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 1</a:t>
            </a:r>
            <a:br>
              <a:rPr lang="en-US" dirty="0" smtClean="0"/>
            </a:br>
            <a:r>
              <a:rPr lang="en-US" dirty="0" smtClean="0"/>
              <a:t>Discussion Question</a:t>
            </a:r>
            <a:endParaRPr lang="en-US" dirty="0"/>
          </a:p>
        </p:txBody>
      </p:sp>
      <p:sp>
        <p:nvSpPr>
          <p:cNvPr id="4" name="Content Placeholder 3"/>
          <p:cNvSpPr>
            <a:spLocks noGrp="1"/>
          </p:cNvSpPr>
          <p:nvPr>
            <p:ph sz="quarter" idx="1"/>
          </p:nvPr>
        </p:nvSpPr>
        <p:spPr/>
        <p:txBody>
          <a:bodyPr/>
          <a:lstStyle/>
          <a:p>
            <a:r>
              <a:rPr lang="en-US" dirty="0" smtClean="0"/>
              <a:t>Why is writing the </a:t>
            </a:r>
            <a:r>
              <a:rPr lang="en-US" dirty="0"/>
              <a:t>foremost technical skill of </a:t>
            </a:r>
            <a:r>
              <a:rPr lang="en-US" dirty="0" smtClean="0"/>
              <a:t>public relations </a:t>
            </a:r>
            <a:r>
              <a:rPr lang="en-US" dirty="0"/>
              <a:t>professionals?</a:t>
            </a:r>
          </a:p>
          <a:p>
            <a:endParaRPr lang="en-US" dirty="0"/>
          </a:p>
        </p:txBody>
      </p:sp>
      <p:sp>
        <p:nvSpPr>
          <p:cNvPr id="5" name="Footer Placeholder 3"/>
          <p:cNvSpPr>
            <a:spLocks noGrp="1"/>
          </p:cNvSpPr>
          <p:nvPr/>
        </p:nvSpPr>
        <p:spPr>
          <a:xfrm>
            <a:off x="2209800" y="6324600"/>
            <a:ext cx="4876800" cy="381000"/>
          </a:xfrm>
          <a:prstGeom prst="rect">
            <a:avLst/>
          </a:prstGeom>
        </p:spPr>
        <p:txBody>
          <a:bodyPr vert="horz"/>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Copyright ©2014 by Pearson Education, Inc.  All rights reserved.</a:t>
            </a:r>
            <a:endParaRPr lang="en-US" sz="1400" dirty="0"/>
          </a:p>
        </p:txBody>
      </p:sp>
    </p:spTree>
    <p:extLst>
      <p:ext uri="{BB962C8B-B14F-4D97-AF65-F5344CB8AC3E}">
        <p14:creationId xmlns:p14="http://schemas.microsoft.com/office/powerpoint/2010/main" val="1546651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1814</Words>
  <Application>Microsoft Office PowerPoint</Application>
  <PresentationFormat>On-screen Show (4:3)</PresentationFormat>
  <Paragraphs>224</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Arial</vt:lpstr>
      <vt:lpstr>Bookman Old Style</vt:lpstr>
      <vt:lpstr>Calibri</vt:lpstr>
      <vt:lpstr>Gill Sans MT</vt:lpstr>
      <vt:lpstr>Tahoma</vt:lpstr>
      <vt:lpstr>Wingdings</vt:lpstr>
      <vt:lpstr>Wingdings 3</vt:lpstr>
      <vt:lpstr>Origin</vt:lpstr>
      <vt:lpstr>Part IV:  Execution</vt:lpstr>
      <vt:lpstr>Learning Objectives</vt:lpstr>
      <vt:lpstr>Opening Example: Government Communications</vt:lpstr>
      <vt:lpstr>Learning Objective 1</vt:lpstr>
      <vt:lpstr>Public Relations and Writing</vt:lpstr>
      <vt:lpstr>Public Relations and Writing</vt:lpstr>
      <vt:lpstr>Writing for the Eye and the Ear</vt:lpstr>
      <vt:lpstr>PowerPoint Presentation</vt:lpstr>
      <vt:lpstr>Learning Objective 1 Discussion Question</vt:lpstr>
      <vt:lpstr>Fundamentals of Writing</vt:lpstr>
      <vt:lpstr>The Greatest Public Relations Writer of All Time: Sir Winston Churchill</vt:lpstr>
      <vt:lpstr>PowerPoint Presentation</vt:lpstr>
      <vt:lpstr>Flesch Readability Formula</vt:lpstr>
      <vt:lpstr>PowerPoint Presentation</vt:lpstr>
      <vt:lpstr>The Beauty of the Inverted Pyramid</vt:lpstr>
      <vt:lpstr>PowerPoint Presentation</vt:lpstr>
      <vt:lpstr>Learning Objective 3</vt:lpstr>
      <vt:lpstr>The News Release</vt:lpstr>
      <vt:lpstr>Five Newsworthy Topics for News Releases</vt:lpstr>
      <vt:lpstr>PowerPoint Presentation</vt:lpstr>
      <vt:lpstr>News Release News Value</vt:lpstr>
      <vt:lpstr>News Release News Value</vt:lpstr>
      <vt:lpstr>News Release Content</vt:lpstr>
      <vt:lpstr>PR Ethics Mini-Case: Bad Taste Tweet Release</vt:lpstr>
      <vt:lpstr>News Release Essentials</vt:lpstr>
      <vt:lpstr>News Release Style</vt:lpstr>
      <vt:lpstr>Social Media Releases (SMRs)</vt:lpstr>
      <vt:lpstr>Writing Releases for the Internet</vt:lpstr>
      <vt:lpstr>Importance of Editing</vt:lpstr>
      <vt:lpstr>Case Study: The Raina, Inc. News Release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2013-04-18T01:35:55Z</dcterms:created>
  <dcterms:modified xsi:type="dcterms:W3CDTF">2015-10-22T13:08:37Z</dcterms:modified>
</cp:coreProperties>
</file>