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387E16-6968-4F5F-9A32-2477C33B865A}"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A09747-5EDA-4FCA-A9B4-BF0CE92AC11C}" type="slidenum">
              <a:rPr lang="en-US" smtClean="0"/>
              <a:pPr/>
              <a:t>‹#›</a:t>
            </a:fld>
            <a:endParaRPr lang="en-US"/>
          </a:p>
        </p:txBody>
      </p:sp>
    </p:spTree>
    <p:extLst>
      <p:ext uri="{BB962C8B-B14F-4D97-AF65-F5344CB8AC3E}">
        <p14:creationId xmlns:p14="http://schemas.microsoft.com/office/powerpoint/2010/main" xmlns="" val="2133485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898548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2964443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13967670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9733745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3541640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2260073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1404961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3303772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12552596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3381260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33313870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24230037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2500731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3491999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4144661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1356532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812622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327247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4254105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2E1F77F-C097-435A-93A8-DDB4301A0C3C}"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75DB068-2D77-42C4-9C85-680944626256}"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E1F77F-C097-435A-93A8-DDB4301A0C3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DB068-2D77-42C4-9C85-6809446262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E1F77F-C097-435A-93A8-DDB4301A0C3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DB068-2D77-42C4-9C85-680944626256}"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2E1F77F-C097-435A-93A8-DDB4301A0C3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DB068-2D77-42C4-9C85-680944626256}"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2E1F77F-C097-435A-93A8-DDB4301A0C3C}"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775DB068-2D77-42C4-9C85-680944626256}"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2E1F77F-C097-435A-93A8-DDB4301A0C3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DB068-2D77-42C4-9C85-680944626256}"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2E1F77F-C097-435A-93A8-DDB4301A0C3C}"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5DB068-2D77-42C4-9C85-680944626256}"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E1F77F-C097-435A-93A8-DDB4301A0C3C}"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5DB068-2D77-42C4-9C85-680944626256}"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E1F77F-C097-435A-93A8-DDB4301A0C3C}"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5DB068-2D77-42C4-9C85-680944626256}"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E1F77F-C097-435A-93A8-DDB4301A0C3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DB068-2D77-42C4-9C85-680944626256}"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E1F77F-C097-435A-93A8-DDB4301A0C3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DB068-2D77-42C4-9C85-680944626256}"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2E1F77F-C097-435A-93A8-DDB4301A0C3C}"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75DB068-2D77-42C4-9C85-680944626256}"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IV:  Execution</a:t>
            </a:r>
            <a:endParaRPr lang="en-US" dirty="0"/>
          </a:p>
        </p:txBody>
      </p:sp>
      <p:sp>
        <p:nvSpPr>
          <p:cNvPr id="3" name="Subtitle 2"/>
          <p:cNvSpPr>
            <a:spLocks noGrp="1"/>
          </p:cNvSpPr>
          <p:nvPr>
            <p:ph type="subTitle" idx="1"/>
          </p:nvPr>
        </p:nvSpPr>
        <p:spPr/>
        <p:txBody>
          <a:bodyPr>
            <a:normAutofit/>
          </a:bodyPr>
          <a:lstStyle/>
          <a:p>
            <a:r>
              <a:rPr lang="en-US" dirty="0" smtClean="0"/>
              <a:t>Chapter 16: Integrated Marketing Communications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98337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in detail, the two marketing differentiators of public relations—publicity and third-party endorsement.</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66660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Publicity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Essence of value of integrating public relations and marketing – break through clutter with public relations</a:t>
            </a:r>
          </a:p>
          <a:p>
            <a:r>
              <a:rPr lang="en-US" dirty="0" smtClean="0"/>
              <a:t>Can be effective when</a:t>
            </a:r>
          </a:p>
          <a:p>
            <a:pPr lvl="1"/>
            <a:r>
              <a:rPr lang="en-US" dirty="0" smtClean="0"/>
              <a:t>Introducing a revolutionary new product</a:t>
            </a:r>
          </a:p>
          <a:p>
            <a:pPr lvl="1"/>
            <a:r>
              <a:rPr lang="en-US" dirty="0" smtClean="0"/>
              <a:t>Eliminating distribution problems with retail outlets</a:t>
            </a:r>
          </a:p>
          <a:p>
            <a:pPr lvl="1"/>
            <a:r>
              <a:rPr lang="en-US" dirty="0" smtClean="0"/>
              <a:t>Small budgets and strong competition</a:t>
            </a:r>
          </a:p>
          <a:p>
            <a:pPr lvl="1"/>
            <a:r>
              <a:rPr lang="en-US" dirty="0" smtClean="0"/>
              <a:t>Explaining a complicated product</a:t>
            </a:r>
          </a:p>
          <a:p>
            <a:pPr lvl="1"/>
            <a:r>
              <a:rPr lang="en-US" dirty="0" smtClean="0"/>
              <a:t>Tying the product to a unique representative</a:t>
            </a:r>
          </a:p>
          <a:p>
            <a:pPr lvl="1"/>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298836"/>
            <a:ext cx="4041775" cy="2771502"/>
          </a:xfrm>
        </p:spPr>
      </p:pic>
      <p:sp>
        <p:nvSpPr>
          <p:cNvPr id="7" name="Rectangle 6"/>
          <p:cNvSpPr/>
          <p:nvPr/>
        </p:nvSpPr>
        <p:spPr>
          <a:xfrm>
            <a:off x="4648200" y="5105400"/>
            <a:ext cx="4038600" cy="276999"/>
          </a:xfrm>
          <a:prstGeom prst="rect">
            <a:avLst/>
          </a:prstGeom>
        </p:spPr>
        <p:txBody>
          <a:bodyPr wrap="square">
            <a:spAutoFit/>
          </a:bodyPr>
          <a:lstStyle/>
          <a:p>
            <a:pPr algn="ctr"/>
            <a:r>
              <a:rPr lang="en-US" sz="1200" i="1" dirty="0" smtClean="0"/>
              <a:t>Figure 16-2 (Courtesy of </a:t>
            </a:r>
            <a:r>
              <a:rPr lang="en-US" sz="1200" i="1" dirty="0" err="1" smtClean="0"/>
              <a:t>O’Dwyerpr.com</a:t>
            </a:r>
            <a:r>
              <a:rPr lang="en-US" sz="1200" i="1" dirty="0"/>
              <a:t>)</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5140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Third-Party Endorsement</a:t>
            </a:r>
            <a:endParaRPr lang="en-US" dirty="0"/>
          </a:p>
        </p:txBody>
      </p:sp>
      <p:sp>
        <p:nvSpPr>
          <p:cNvPr id="4" name="Content Placeholder 3"/>
          <p:cNvSpPr>
            <a:spLocks noGrp="1"/>
          </p:cNvSpPr>
          <p:nvPr>
            <p:ph sz="quarter" idx="1"/>
          </p:nvPr>
        </p:nvSpPr>
        <p:spPr/>
        <p:txBody>
          <a:bodyPr/>
          <a:lstStyle/>
          <a:p>
            <a:r>
              <a:rPr lang="en-US" dirty="0" smtClean="0"/>
              <a:t>Tacit support of objective third-party observer</a:t>
            </a:r>
          </a:p>
          <a:p>
            <a:r>
              <a:rPr lang="en-US" dirty="0" smtClean="0"/>
              <a:t>Advertising perceived as self-serving</a:t>
            </a:r>
          </a:p>
          <a:p>
            <a:r>
              <a:rPr lang="en-US" dirty="0" smtClean="0"/>
              <a:t>Publicity carries no stigma; editors are considered objective, impartial, indifferent and neutral</a:t>
            </a:r>
          </a:p>
          <a:p>
            <a:r>
              <a:rPr lang="en-US" dirty="0" smtClean="0"/>
              <a:t>News is more trustworthy than advertising from a nonobjective sponsor</a:t>
            </a:r>
          </a:p>
          <a:p>
            <a:r>
              <a:rPr lang="en-US" dirty="0" smtClean="0"/>
              <a:t>Bloggers may be sponsored; print editors sensitive to product placements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80115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What </a:t>
            </a:r>
            <a:r>
              <a:rPr lang="en-US" dirty="0"/>
              <a:t>is meant by </a:t>
            </a:r>
            <a:r>
              <a:rPr lang="en-US" i="1" dirty="0"/>
              <a:t>third-party endorsement</a:t>
            </a:r>
            <a:r>
              <a:rPr lang="en-US" dirty="0"/>
              <a:t>?</a:t>
            </a:r>
          </a:p>
          <a:p>
            <a:r>
              <a:rPr lang="en-US" dirty="0" smtClean="0"/>
              <a:t>In </a:t>
            </a:r>
            <a:r>
              <a:rPr lang="en-US" dirty="0"/>
              <a:t>what situations is product publicity </a:t>
            </a:r>
            <a:r>
              <a:rPr lang="en-US" dirty="0" smtClean="0"/>
              <a:t>most effective</a:t>
            </a:r>
            <a:r>
              <a:rPr lang="en-US" dirty="0"/>
              <a:t>?</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69428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the various tactics and techniques that distinguish integrated marketing, from the traditional— public relations advertising, trade shows, cause-related marketing, etc.—to the 21st-century innovations—social media marketing, brand integration, buzz marketing, etc.</a:t>
            </a:r>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140396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a Brand</a:t>
            </a:r>
            <a:endParaRPr lang="en-US" dirty="0"/>
          </a:p>
        </p:txBody>
      </p:sp>
      <p:sp>
        <p:nvSpPr>
          <p:cNvPr id="4" name="Content Placeholder 3"/>
          <p:cNvSpPr>
            <a:spLocks noGrp="1"/>
          </p:cNvSpPr>
          <p:nvPr>
            <p:ph sz="quarter" idx="1"/>
          </p:nvPr>
        </p:nvSpPr>
        <p:spPr/>
        <p:txBody>
          <a:bodyPr/>
          <a:lstStyle/>
          <a:p>
            <a:r>
              <a:rPr lang="en-US" dirty="0" smtClean="0"/>
              <a:t>Be early – law of primacy</a:t>
            </a:r>
          </a:p>
          <a:p>
            <a:r>
              <a:rPr lang="en-US" dirty="0" smtClean="0"/>
              <a:t>Be memorable – be bold and unique</a:t>
            </a:r>
          </a:p>
          <a:p>
            <a:r>
              <a:rPr lang="en-US" dirty="0" smtClean="0"/>
              <a:t>Be aggressive – get the name out and keep it there</a:t>
            </a:r>
          </a:p>
          <a:p>
            <a:r>
              <a:rPr lang="en-US" dirty="0" smtClean="0"/>
              <a:t>Use heritage – nostalgia</a:t>
            </a:r>
          </a:p>
          <a:p>
            <a:r>
              <a:rPr lang="en-US" dirty="0" smtClean="0"/>
              <a:t>Create a personality</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572000" y="1524000"/>
            <a:ext cx="4041775" cy="2985139"/>
          </a:xfrm>
        </p:spPr>
      </p:pic>
      <p:sp>
        <p:nvSpPr>
          <p:cNvPr id="7" name="Rectangle 6"/>
          <p:cNvSpPr/>
          <p:nvPr/>
        </p:nvSpPr>
        <p:spPr>
          <a:xfrm>
            <a:off x="4572000" y="4495800"/>
            <a:ext cx="4038600" cy="276999"/>
          </a:xfrm>
          <a:prstGeom prst="rect">
            <a:avLst/>
          </a:prstGeom>
        </p:spPr>
        <p:txBody>
          <a:bodyPr wrap="square">
            <a:spAutoFit/>
          </a:bodyPr>
          <a:lstStyle/>
          <a:p>
            <a:pPr algn="ctr"/>
            <a:r>
              <a:rPr lang="en-US" sz="1200" i="1" dirty="0" smtClean="0"/>
              <a:t>Figure 16-4 (Courtesy of </a:t>
            </a:r>
            <a:r>
              <a:rPr lang="en-US" sz="1200" i="1" dirty="0" err="1"/>
              <a:t>O’Dwyerpr.com</a:t>
            </a:r>
            <a:r>
              <a:rPr lang="en-US" sz="1200" i="1" dirty="0"/>
              <a:t>)</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17211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Advertising</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Marketing of an image vs. a product</a:t>
            </a:r>
          </a:p>
          <a:p>
            <a:r>
              <a:rPr lang="en-US" dirty="0" smtClean="0"/>
              <a:t>Image advertising, issues advertising, public relations</a:t>
            </a:r>
          </a:p>
          <a:p>
            <a:pPr lvl="1"/>
            <a:r>
              <a:rPr lang="en-US" dirty="0" smtClean="0"/>
              <a:t>Mergers and diversifications</a:t>
            </a:r>
          </a:p>
          <a:p>
            <a:pPr lvl="1"/>
            <a:r>
              <a:rPr lang="en-US" dirty="0" smtClean="0"/>
              <a:t>Personnel changes</a:t>
            </a:r>
          </a:p>
          <a:p>
            <a:pPr lvl="1"/>
            <a:r>
              <a:rPr lang="en-US" dirty="0" smtClean="0"/>
              <a:t>Organizational resources</a:t>
            </a:r>
          </a:p>
          <a:p>
            <a:pPr lvl="1"/>
            <a:r>
              <a:rPr lang="en-US" dirty="0" smtClean="0"/>
              <a:t>Manufacturing and service capabilities</a:t>
            </a:r>
          </a:p>
          <a:p>
            <a:pPr lvl="1"/>
            <a:r>
              <a:rPr lang="en-US" dirty="0" smtClean="0"/>
              <a:t>Growth history</a:t>
            </a:r>
          </a:p>
          <a:p>
            <a:pPr lvl="1"/>
            <a:r>
              <a:rPr lang="en-US" dirty="0" smtClean="0"/>
              <a:t>Financial strength and stability</a:t>
            </a:r>
          </a:p>
          <a:p>
            <a:pPr lvl="1"/>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800600" y="1295400"/>
            <a:ext cx="3825875" cy="4591050"/>
          </a:xfrm>
        </p:spPr>
      </p:pic>
      <p:sp>
        <p:nvSpPr>
          <p:cNvPr id="7" name="Rectangle 6"/>
          <p:cNvSpPr/>
          <p:nvPr/>
        </p:nvSpPr>
        <p:spPr>
          <a:xfrm>
            <a:off x="5715000" y="5892017"/>
            <a:ext cx="1981889" cy="276999"/>
          </a:xfrm>
          <a:prstGeom prst="rect">
            <a:avLst/>
          </a:prstGeom>
        </p:spPr>
        <p:txBody>
          <a:bodyPr wrap="none">
            <a:spAutoFit/>
          </a:bodyPr>
          <a:lstStyle/>
          <a:p>
            <a:r>
              <a:rPr lang="en-US" sz="1200" i="1" dirty="0" smtClean="0"/>
              <a:t>Figure 16-6 (Courtesy </a:t>
            </a:r>
            <a:r>
              <a:rPr lang="en-US" sz="1200" i="1" dirty="0"/>
              <a:t>of PETA)</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86399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Integrated Marketing</a:t>
            </a:r>
            <a:endParaRPr lang="en-US" dirty="0"/>
          </a:p>
        </p:txBody>
      </p:sp>
      <p:sp>
        <p:nvSpPr>
          <p:cNvPr id="4" name="Content Placeholder 3"/>
          <p:cNvSpPr>
            <a:spLocks noGrp="1"/>
          </p:cNvSpPr>
          <p:nvPr>
            <p:ph sz="quarter" idx="1"/>
          </p:nvPr>
        </p:nvSpPr>
        <p:spPr/>
        <p:txBody>
          <a:bodyPr/>
          <a:lstStyle/>
          <a:p>
            <a:r>
              <a:rPr lang="en-US" dirty="0" smtClean="0"/>
              <a:t>Article Reprints – use for maximum sales punch</a:t>
            </a:r>
          </a:p>
          <a:p>
            <a:r>
              <a:rPr lang="en-US" dirty="0" smtClean="0"/>
              <a:t>Trade show participation</a:t>
            </a:r>
          </a:p>
          <a:p>
            <a:pPr lvl="1"/>
            <a:r>
              <a:rPr lang="en-US" dirty="0" smtClean="0"/>
              <a:t>Analyze the show carefully</a:t>
            </a:r>
          </a:p>
          <a:p>
            <a:pPr lvl="1"/>
            <a:r>
              <a:rPr lang="en-US" dirty="0" smtClean="0"/>
              <a:t>Select a common theme</a:t>
            </a:r>
          </a:p>
          <a:p>
            <a:pPr lvl="1"/>
            <a:r>
              <a:rPr lang="en-US" dirty="0" smtClean="0"/>
              <a:t>Emphasize what’s new</a:t>
            </a:r>
          </a:p>
          <a:p>
            <a:pPr lvl="1"/>
            <a:r>
              <a:rPr lang="en-US" dirty="0" smtClean="0"/>
              <a:t>Consider local promotional efforts</a:t>
            </a:r>
          </a:p>
          <a:p>
            <a:pPr lvl="1"/>
            <a:r>
              <a:rPr lang="en-US" dirty="0" smtClean="0"/>
              <a:t>Evaluate the worth</a:t>
            </a:r>
          </a:p>
          <a:p>
            <a:r>
              <a:rPr lang="en-US" dirty="0" smtClean="0"/>
              <a:t>Spokespersons – articulate, fast on feet, knowledgeable</a:t>
            </a:r>
          </a:p>
          <a:p>
            <a:r>
              <a:rPr lang="en-US" dirty="0" smtClean="0"/>
              <a:t>Cause-related marketing</a:t>
            </a:r>
          </a:p>
          <a:p>
            <a:r>
              <a:rPr lang="en-US" dirty="0" smtClean="0"/>
              <a:t>In-kind promotions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2741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21</a:t>
            </a:r>
            <a:r>
              <a:rPr lang="en-US" baseline="30000" dirty="0" smtClean="0"/>
              <a:t>st</a:t>
            </a:r>
            <a:r>
              <a:rPr lang="en-US" dirty="0" smtClean="0"/>
              <a:t>-Century Integrated Marketing</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Online/Social Media Marketing – create buzz</a:t>
            </a:r>
          </a:p>
          <a:p>
            <a:r>
              <a:rPr lang="en-US" dirty="0" smtClean="0"/>
              <a:t>Television brand integration – product placements integrated into plot lines</a:t>
            </a:r>
          </a:p>
          <a:p>
            <a:r>
              <a:rPr lang="en-US" dirty="0" smtClean="0"/>
              <a:t>Product placements – novels, TV programs, movies, video games, cartoons</a:t>
            </a:r>
          </a:p>
          <a:p>
            <a:r>
              <a:rPr lang="en-US" dirty="0" smtClean="0"/>
              <a:t>Ad creep is growing</a:t>
            </a:r>
          </a:p>
          <a:p>
            <a:r>
              <a:rPr lang="en-US" dirty="0" smtClean="0"/>
              <a:t>Infomercials – program-length commercials work</a:t>
            </a:r>
          </a:p>
          <a:p>
            <a:r>
              <a:rPr lang="en-US" dirty="0" smtClean="0"/>
              <a:t>Buzz marketing – target influencers or trend setters</a:t>
            </a:r>
          </a:p>
          <a:p>
            <a:r>
              <a:rPr lang="en-US" dirty="0" smtClean="0"/>
              <a:t>Others</a:t>
            </a:r>
          </a:p>
          <a:p>
            <a:pPr lvl="1"/>
            <a:r>
              <a:rPr lang="en-US" dirty="0" smtClean="0"/>
              <a:t>Song placements</a:t>
            </a:r>
          </a:p>
          <a:p>
            <a:pPr lvl="1"/>
            <a:r>
              <a:rPr lang="en-US" dirty="0" smtClean="0"/>
              <a:t>Sports teams</a:t>
            </a:r>
          </a:p>
          <a:p>
            <a:pPr lvl="1"/>
            <a:r>
              <a:rPr lang="en-US" dirty="0" smtClean="0"/>
              <a:t>Online game shows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300476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Shilling the Morning Joe</a:t>
            </a:r>
            <a:endParaRPr lang="en-US" dirty="0"/>
          </a:p>
        </p:txBody>
      </p:sp>
      <p:sp>
        <p:nvSpPr>
          <p:cNvPr id="4" name="Content Placeholder 3"/>
          <p:cNvSpPr>
            <a:spLocks noGrp="1"/>
          </p:cNvSpPr>
          <p:nvPr>
            <p:ph sz="quarter" idx="1"/>
          </p:nvPr>
        </p:nvSpPr>
        <p:spPr/>
        <p:txBody>
          <a:bodyPr>
            <a:normAutofit fontScale="85000" lnSpcReduction="10000"/>
          </a:bodyPr>
          <a:lstStyle/>
          <a:p>
            <a:r>
              <a:rPr lang="en-US" dirty="0" smtClean="0"/>
              <a:t>Page 341</a:t>
            </a:r>
          </a:p>
          <a:p>
            <a:r>
              <a:rPr lang="en-US" dirty="0" smtClean="0"/>
              <a:t>Do you agree with MSNBC’s decision not to mention the Starbuck’s sponsorship in its segment with Howard Schultz?</a:t>
            </a:r>
          </a:p>
          <a:p>
            <a:r>
              <a:rPr lang="en-US" dirty="0" smtClean="0"/>
              <a:t>Were you public relations advisor to MSNBC, what would you have counseled the network to do with respect to the Schultz interview?</a:t>
            </a:r>
          </a:p>
          <a:p>
            <a:r>
              <a:rPr lang="en-US" dirty="0" smtClean="0"/>
              <a:t>Were you a Starbuck’s advisor, what would you have counseled CEO Schultz to do during the interview?</a:t>
            </a:r>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41820"/>
            <a:ext cx="4041775" cy="2685534"/>
          </a:xfrm>
        </p:spPr>
      </p:pic>
      <p:sp>
        <p:nvSpPr>
          <p:cNvPr id="7" name="Rectangle 6"/>
          <p:cNvSpPr/>
          <p:nvPr/>
        </p:nvSpPr>
        <p:spPr>
          <a:xfrm>
            <a:off x="4557486" y="5105400"/>
            <a:ext cx="4129314" cy="276999"/>
          </a:xfrm>
          <a:prstGeom prst="rect">
            <a:avLst/>
          </a:prstGeom>
        </p:spPr>
        <p:txBody>
          <a:bodyPr wrap="square">
            <a:spAutoFit/>
          </a:bodyPr>
          <a:lstStyle/>
          <a:p>
            <a:r>
              <a:rPr lang="en-US" sz="1200" i="1" dirty="0" smtClean="0"/>
              <a:t>Figure 16-8 (Photo</a:t>
            </a:r>
            <a:r>
              <a:rPr lang="en-US" sz="1200" i="1" dirty="0"/>
              <a:t>: Cindy Barrymore/ABACAUSA.COM/</a:t>
            </a:r>
            <a:r>
              <a:rPr lang="en-US" sz="1200" i="1" dirty="0" err="1"/>
              <a:t>Newscom</a:t>
            </a:r>
            <a:r>
              <a:rPr lang="en-US" sz="1200" i="1" dirty="0"/>
              <a:t>)</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070911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To </a:t>
            </a:r>
            <a:r>
              <a:rPr lang="en-US" dirty="0"/>
              <a:t>discuss the synthesis of </a:t>
            </a:r>
            <a:r>
              <a:rPr lang="en-US" dirty="0" smtClean="0"/>
              <a:t>advertising, marketing</a:t>
            </a:r>
            <a:r>
              <a:rPr lang="en-US" dirty="0"/>
              <a:t>, and public relations to yield </a:t>
            </a:r>
            <a:r>
              <a:rPr lang="en-US" dirty="0" smtClean="0"/>
              <a:t>an integrated</a:t>
            </a:r>
            <a:r>
              <a:rPr lang="en-US" dirty="0"/>
              <a:t> </a:t>
            </a:r>
            <a:r>
              <a:rPr lang="en-US" dirty="0" smtClean="0"/>
              <a:t>marketing </a:t>
            </a:r>
            <a:r>
              <a:rPr lang="en-US" dirty="0"/>
              <a:t>approach in </a:t>
            </a:r>
            <a:r>
              <a:rPr lang="en-US" dirty="0" smtClean="0"/>
              <a:t>promoting products</a:t>
            </a:r>
            <a:r>
              <a:rPr lang="en-US" dirty="0"/>
              <a:t>, services, and brands.</a:t>
            </a:r>
          </a:p>
          <a:p>
            <a:r>
              <a:rPr lang="en-US" dirty="0" smtClean="0"/>
              <a:t>To </a:t>
            </a:r>
            <a:r>
              <a:rPr lang="en-US" dirty="0"/>
              <a:t>explore the distinctions among </a:t>
            </a:r>
            <a:r>
              <a:rPr lang="en-US" dirty="0" smtClean="0"/>
              <a:t>advertising, marketing</a:t>
            </a:r>
            <a:r>
              <a:rPr lang="en-US" dirty="0"/>
              <a:t>, and public relations.</a:t>
            </a:r>
          </a:p>
          <a:p>
            <a:r>
              <a:rPr lang="en-US" dirty="0" smtClean="0"/>
              <a:t>To </a:t>
            </a:r>
            <a:r>
              <a:rPr lang="en-US" dirty="0"/>
              <a:t>discuss, in detail, the two </a:t>
            </a:r>
            <a:r>
              <a:rPr lang="en-US" dirty="0" smtClean="0"/>
              <a:t>marketing differentiators </a:t>
            </a:r>
            <a:r>
              <a:rPr lang="en-US" dirty="0"/>
              <a:t>of public </a:t>
            </a:r>
            <a:r>
              <a:rPr lang="en-US" dirty="0" smtClean="0"/>
              <a:t>relations—publicity and </a:t>
            </a:r>
            <a:r>
              <a:rPr lang="en-US" dirty="0"/>
              <a:t>third-party endorsement.</a:t>
            </a:r>
          </a:p>
          <a:p>
            <a:r>
              <a:rPr lang="en-US" dirty="0" smtClean="0"/>
              <a:t>To </a:t>
            </a:r>
            <a:r>
              <a:rPr lang="en-US" dirty="0"/>
              <a:t>examine the various tactics and </a:t>
            </a:r>
            <a:r>
              <a:rPr lang="en-US" dirty="0" smtClean="0"/>
              <a:t>techniques that </a:t>
            </a:r>
            <a:r>
              <a:rPr lang="en-US" dirty="0"/>
              <a:t>distinguish integrated marketing, from </a:t>
            </a:r>
            <a:r>
              <a:rPr lang="en-US" dirty="0" smtClean="0"/>
              <a:t>the traditional— public </a:t>
            </a:r>
            <a:r>
              <a:rPr lang="en-US" dirty="0"/>
              <a:t>relations advertising, </a:t>
            </a:r>
            <a:r>
              <a:rPr lang="en-US" dirty="0" smtClean="0"/>
              <a:t>trade shows</a:t>
            </a:r>
            <a:r>
              <a:rPr lang="en-US" dirty="0"/>
              <a:t>, cause-related marketing, etc.—to </a:t>
            </a:r>
            <a:r>
              <a:rPr lang="en-US" dirty="0" smtClean="0"/>
              <a:t>the 21st-century </a:t>
            </a:r>
            <a:r>
              <a:rPr lang="en-US" dirty="0"/>
              <a:t>innovations—social media </a:t>
            </a:r>
            <a:r>
              <a:rPr lang="en-US" dirty="0" smtClean="0"/>
              <a:t>marketing, brand </a:t>
            </a:r>
            <a:r>
              <a:rPr lang="en-US" dirty="0"/>
              <a:t>integration, buzz marketing, etc.</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285749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are several 21</a:t>
            </a:r>
            <a:r>
              <a:rPr lang="en-US" baseline="30000" dirty="0" smtClean="0"/>
              <a:t>st</a:t>
            </a:r>
            <a:r>
              <a:rPr lang="en-US" dirty="0" smtClean="0"/>
              <a:t>-century techniques of integrated marketing communications?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99606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Resurrecting Brand Vick</a:t>
            </a:r>
            <a:endParaRPr lang="en-US" dirty="0"/>
          </a:p>
        </p:txBody>
      </p:sp>
      <p:sp>
        <p:nvSpPr>
          <p:cNvPr id="4" name="Content Placeholder 3"/>
          <p:cNvSpPr>
            <a:spLocks noGrp="1"/>
          </p:cNvSpPr>
          <p:nvPr>
            <p:ph sz="quarter" idx="1"/>
          </p:nvPr>
        </p:nvSpPr>
        <p:spPr/>
        <p:txBody>
          <a:bodyPr>
            <a:normAutofit fontScale="70000" lnSpcReduction="20000"/>
          </a:bodyPr>
          <a:lstStyle/>
          <a:p>
            <a:r>
              <a:rPr lang="en-US" dirty="0" smtClean="0"/>
              <a:t>Page 344</a:t>
            </a:r>
          </a:p>
          <a:p>
            <a:r>
              <a:rPr lang="en-US" dirty="0" smtClean="0"/>
              <a:t>What </a:t>
            </a:r>
            <a:r>
              <a:rPr lang="en-US" dirty="0"/>
              <a:t>do you think of Michael Vick’s decision to accept </a:t>
            </a:r>
            <a:r>
              <a:rPr lang="en-US" dirty="0" smtClean="0"/>
              <a:t>jail time </a:t>
            </a:r>
            <a:r>
              <a:rPr lang="en-US" dirty="0"/>
              <a:t>and hold a press conference?</a:t>
            </a:r>
          </a:p>
          <a:p>
            <a:r>
              <a:rPr lang="en-US" dirty="0" smtClean="0"/>
              <a:t>If </a:t>
            </a:r>
            <a:r>
              <a:rPr lang="en-US" dirty="0"/>
              <a:t>you were advising Vick, how would you suggest he </a:t>
            </a:r>
            <a:r>
              <a:rPr lang="en-US" dirty="0" smtClean="0"/>
              <a:t>comport himself </a:t>
            </a:r>
            <a:r>
              <a:rPr lang="en-US" dirty="0"/>
              <a:t>now that he is back in the NFL? What should he do, </a:t>
            </a:r>
            <a:r>
              <a:rPr lang="en-US" dirty="0" smtClean="0"/>
              <a:t>in a </a:t>
            </a:r>
            <a:r>
              <a:rPr lang="en-US" dirty="0"/>
              <a:t>public relations sense, when he is freed?</a:t>
            </a:r>
          </a:p>
          <a:p>
            <a:r>
              <a:rPr lang="en-US" dirty="0" smtClean="0"/>
              <a:t>If </a:t>
            </a:r>
            <a:r>
              <a:rPr lang="en-US" dirty="0"/>
              <a:t>you were advising the National Football League, how </a:t>
            </a:r>
            <a:r>
              <a:rPr lang="en-US" dirty="0" smtClean="0"/>
              <a:t>would you </a:t>
            </a:r>
            <a:r>
              <a:rPr lang="en-US" dirty="0"/>
              <a:t>suggest it handle Vick’s reinstatement?</a:t>
            </a:r>
          </a:p>
          <a:p>
            <a:r>
              <a:rPr lang="en-US" dirty="0" smtClean="0"/>
              <a:t>If </a:t>
            </a:r>
            <a:r>
              <a:rPr lang="en-US" dirty="0"/>
              <a:t>you were advising corporate sponsors, what would </a:t>
            </a:r>
            <a:r>
              <a:rPr lang="en-US" dirty="0" smtClean="0"/>
              <a:t>you suggest </a:t>
            </a:r>
            <a:r>
              <a:rPr lang="en-US" dirty="0"/>
              <a:t>they do relative to Michael Vick, now that he is </a:t>
            </a:r>
            <a:r>
              <a:rPr lang="en-US" dirty="0" smtClean="0"/>
              <a:t>back in </a:t>
            </a:r>
            <a:r>
              <a:rPr lang="en-US" dirty="0"/>
              <a:t>the NFL?</a:t>
            </a:r>
          </a:p>
          <a:p>
            <a:r>
              <a:rPr lang="en-US" dirty="0" smtClean="0"/>
              <a:t>What </a:t>
            </a:r>
            <a:r>
              <a:rPr lang="en-US" dirty="0"/>
              <a:t>do you think of Nike’s decision to reinstate him as </a:t>
            </a:r>
            <a:r>
              <a:rPr lang="en-US" dirty="0" smtClean="0"/>
              <a:t>an endorser</a:t>
            </a:r>
            <a:r>
              <a:rPr lang="en-US" dirty="0"/>
              <a:t>?</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219200"/>
            <a:ext cx="4041775" cy="4580678"/>
          </a:xfrm>
        </p:spPr>
      </p:pic>
      <p:sp>
        <p:nvSpPr>
          <p:cNvPr id="7" name="Rectangle 6"/>
          <p:cNvSpPr/>
          <p:nvPr/>
        </p:nvSpPr>
        <p:spPr>
          <a:xfrm>
            <a:off x="5105400" y="5791200"/>
            <a:ext cx="3161891" cy="276999"/>
          </a:xfrm>
          <a:prstGeom prst="rect">
            <a:avLst/>
          </a:prstGeom>
        </p:spPr>
        <p:txBody>
          <a:bodyPr wrap="none">
            <a:spAutoFit/>
          </a:bodyPr>
          <a:lstStyle/>
          <a:p>
            <a:r>
              <a:rPr lang="en-US" sz="1200" i="1" dirty="0" smtClean="0"/>
              <a:t>Figure 16-9 (Photo</a:t>
            </a:r>
            <a:r>
              <a:rPr lang="en-US" sz="1200" i="1" dirty="0"/>
              <a:t>: Johnny Crawford/AJC/</a:t>
            </a:r>
            <a:r>
              <a:rPr lang="en-US" sz="1200" i="1" dirty="0" err="1"/>
              <a:t>Newscom</a:t>
            </a:r>
            <a:r>
              <a:rPr lang="en-US" sz="1200" i="1" dirty="0"/>
              <a:t>)</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062942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3716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1148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248118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It </a:t>
            </a:r>
            <a:r>
              <a:rPr lang="en-US" dirty="0" err="1" smtClean="0"/>
              <a:t>Ain’t</a:t>
            </a:r>
            <a:r>
              <a:rPr lang="en-US" dirty="0" smtClean="0"/>
              <a:t> “Your Mother’s Marketing” Environment</a:t>
            </a:r>
            <a:endParaRPr lang="en-US" dirty="0"/>
          </a:p>
        </p:txBody>
      </p:sp>
      <p:sp>
        <p:nvSpPr>
          <p:cNvPr id="5" name="Content Placeholder 4"/>
          <p:cNvSpPr>
            <a:spLocks noGrp="1"/>
          </p:cNvSpPr>
          <p:nvPr>
            <p:ph sz="quarter" idx="1"/>
          </p:nvPr>
        </p:nvSpPr>
        <p:spPr/>
        <p:txBody>
          <a:bodyPr/>
          <a:lstStyle/>
          <a:p>
            <a:r>
              <a:rPr lang="en-US" dirty="0" smtClean="0"/>
              <a:t>Pizza Hut advertised in space</a:t>
            </a:r>
          </a:p>
          <a:p>
            <a:r>
              <a:rPr lang="en-US" dirty="0" smtClean="0"/>
              <a:t>Weldon’s </a:t>
            </a:r>
            <a:r>
              <a:rPr lang="en-US" dirty="0" err="1" smtClean="0"/>
              <a:t>Bulgari</a:t>
            </a:r>
            <a:r>
              <a:rPr lang="en-US" dirty="0" smtClean="0"/>
              <a:t> product placement in novel</a:t>
            </a:r>
          </a:p>
          <a:p>
            <a:r>
              <a:rPr lang="en-US" dirty="0" smtClean="0"/>
              <a:t>Cisco in CSI:NY</a:t>
            </a:r>
          </a:p>
          <a:p>
            <a:r>
              <a:rPr lang="en-US" dirty="0" smtClean="0"/>
              <a:t>Everything is up for sale</a:t>
            </a:r>
          </a:p>
          <a:p>
            <a:r>
              <a:rPr lang="en-US" dirty="0" smtClean="0"/>
              <a:t>Disciplines that add up to “marketing” are more integrated than before</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724400" y="1295400"/>
            <a:ext cx="3825875" cy="4579456"/>
          </a:xfrm>
        </p:spPr>
      </p:pic>
      <p:sp>
        <p:nvSpPr>
          <p:cNvPr id="8" name="Rectangle 7"/>
          <p:cNvSpPr/>
          <p:nvPr/>
        </p:nvSpPr>
        <p:spPr>
          <a:xfrm>
            <a:off x="4724400" y="5929699"/>
            <a:ext cx="3886200" cy="276999"/>
          </a:xfrm>
          <a:prstGeom prst="rect">
            <a:avLst/>
          </a:prstGeom>
        </p:spPr>
        <p:txBody>
          <a:bodyPr wrap="square">
            <a:spAutoFit/>
          </a:bodyPr>
          <a:lstStyle/>
          <a:p>
            <a:r>
              <a:rPr lang="en-US" sz="1200" i="1" dirty="0" smtClean="0"/>
              <a:t>Figure 16-1 (Photo</a:t>
            </a:r>
            <a:r>
              <a:rPr lang="en-US" sz="1200" i="1" dirty="0"/>
              <a:t>: Dennis Van </a:t>
            </a:r>
            <a:r>
              <a:rPr lang="en-US" sz="1200" i="1" dirty="0" smtClean="0"/>
              <a:t>Tine/ABACAUSA.COM/</a:t>
            </a:r>
            <a:r>
              <a:rPr lang="en-US" sz="1200" i="1" dirty="0" err="1" smtClean="0"/>
              <a:t>Newscom</a:t>
            </a:r>
            <a:r>
              <a:rPr lang="en-US" sz="1200" i="1" dirty="0"/>
              <a:t>)</a:t>
            </a:r>
            <a:endParaRPr lang="en-US" sz="12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9029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synthesis of advertising, marketing, and public relations to yield an integrated marketing approach in promoting products, services, and brands.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20626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Marketing</a:t>
            </a:r>
            <a:endParaRPr lang="en-US" dirty="0"/>
          </a:p>
        </p:txBody>
      </p:sp>
      <p:sp>
        <p:nvSpPr>
          <p:cNvPr id="4" name="Content Placeholder 3"/>
          <p:cNvSpPr>
            <a:spLocks noGrp="1"/>
          </p:cNvSpPr>
          <p:nvPr>
            <p:ph sz="quarter" idx="1"/>
          </p:nvPr>
        </p:nvSpPr>
        <p:spPr/>
        <p:txBody>
          <a:bodyPr/>
          <a:lstStyle/>
          <a:p>
            <a:r>
              <a:rPr lang="en-US" dirty="0" smtClean="0"/>
              <a:t>Intersection of public relations and publicity, advertising, sales promotion and marketing to promote organizations, products, and services</a:t>
            </a:r>
          </a:p>
          <a:p>
            <a:r>
              <a:rPr lang="en-US" dirty="0" smtClean="0"/>
              <a:t>Marketing-oriented tweets and Facebook messages, YouTube videos, Internet publicity, using celebrities as spokespersons, inserting product placements in movies, sponsoring concerns, creating street theater, other publicity seeking techniques</a:t>
            </a:r>
          </a:p>
          <a:p>
            <a:r>
              <a:rPr lang="en-US" dirty="0" smtClean="0"/>
              <a:t>All sell products and ideas</a:t>
            </a:r>
          </a:p>
          <a:p>
            <a:r>
              <a:rPr lang="en-US" dirty="0" smtClean="0"/>
              <a:t>Public relations establishes credibility and tells brand story more comprehensively than </a:t>
            </a:r>
            <a:r>
              <a:rPr lang="en-US" dirty="0" smtClean="0"/>
              <a:t>advertising</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650669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Describe the different roles each of the following might play in an integrated marketing communications strategy:</a:t>
            </a:r>
          </a:p>
          <a:p>
            <a:pPr lvl="1"/>
            <a:r>
              <a:rPr lang="en-US" dirty="0" smtClean="0"/>
              <a:t>Advertising</a:t>
            </a:r>
          </a:p>
          <a:p>
            <a:pPr lvl="1"/>
            <a:r>
              <a:rPr lang="en-US" dirty="0" smtClean="0"/>
              <a:t>Public relations</a:t>
            </a:r>
          </a:p>
          <a:p>
            <a:pPr lvl="1"/>
            <a:r>
              <a:rPr lang="en-US" dirty="0" smtClean="0"/>
              <a:t>Database marketing</a:t>
            </a:r>
          </a:p>
          <a:p>
            <a:pPr lvl="1"/>
            <a:r>
              <a:rPr lang="en-US" dirty="0" smtClean="0"/>
              <a:t>Sales promotions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54355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the distinctions among advertising, marketing, and public relations.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0766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 Relations vs. Marketing vs. Advertising</a:t>
            </a:r>
            <a:endParaRPr lang="en-US" dirty="0"/>
          </a:p>
        </p:txBody>
      </p:sp>
      <p:sp>
        <p:nvSpPr>
          <p:cNvPr id="4" name="Content Placeholder 3"/>
          <p:cNvSpPr>
            <a:spLocks noGrp="1"/>
          </p:cNvSpPr>
          <p:nvPr>
            <p:ph sz="quarter" idx="1"/>
          </p:nvPr>
        </p:nvSpPr>
        <p:spPr/>
        <p:txBody>
          <a:bodyPr/>
          <a:lstStyle/>
          <a:p>
            <a:r>
              <a:rPr lang="en-US" dirty="0" smtClean="0"/>
              <a:t>Marketing – selling a service or product through pricing, distribution and promotion</a:t>
            </a:r>
          </a:p>
          <a:p>
            <a:r>
              <a:rPr lang="en-US" dirty="0" smtClean="0"/>
              <a:t>Advertising – subset of marketing; pay to place message in media formats</a:t>
            </a:r>
          </a:p>
          <a:p>
            <a:r>
              <a:rPr lang="en-US" dirty="0" smtClean="0"/>
              <a:t>Public relations – marketing of an organization via unbiased, objective third-party endorsement</a:t>
            </a:r>
          </a:p>
          <a:p>
            <a:r>
              <a:rPr lang="en-US" dirty="0" smtClean="0"/>
              <a:t>Clutter increased importance of public relations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476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How is public relations different from marketing and advertising?</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465062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1354</Words>
  <Application>Microsoft Office PowerPoint</Application>
  <PresentationFormat>On-screen Show (4:3)</PresentationFormat>
  <Paragraphs>158</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Origin</vt:lpstr>
      <vt:lpstr>Part IV:  Execution</vt:lpstr>
      <vt:lpstr>Learning Objectives</vt:lpstr>
      <vt:lpstr>Opening Example: It Ain’t “Your Mother’s Marketing” Environment</vt:lpstr>
      <vt:lpstr>Learning Objective 1</vt:lpstr>
      <vt:lpstr>Integrated Marketing</vt:lpstr>
      <vt:lpstr>Learning Objective 1 Discussion Question</vt:lpstr>
      <vt:lpstr>Learning Objective 2</vt:lpstr>
      <vt:lpstr>Public Relations vs. Marketing vs. Advertising</vt:lpstr>
      <vt:lpstr>Learning Objective 2 Discussion Question</vt:lpstr>
      <vt:lpstr>Learning Objective 3</vt:lpstr>
      <vt:lpstr>Product Publicity</vt:lpstr>
      <vt:lpstr>Third-Party Endorsement</vt:lpstr>
      <vt:lpstr>Learning Objective 3 Discussion Questions</vt:lpstr>
      <vt:lpstr>Learning Objective 4</vt:lpstr>
      <vt:lpstr>Building a Brand</vt:lpstr>
      <vt:lpstr>Public Relations Advertising</vt:lpstr>
      <vt:lpstr>Traditional Integrated Marketing</vt:lpstr>
      <vt:lpstr>21st-Century Integrated Marketing</vt:lpstr>
      <vt:lpstr>PR Ethics Mini-Case: Shilling the Morning Joe</vt:lpstr>
      <vt:lpstr>Learning Objective 4 Discussion Question</vt:lpstr>
      <vt:lpstr>Case Study:  Resurrecting Brand Vick</vt:lpstr>
      <vt:lpstr>Slide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2013-04-18T01:36:29Z</dcterms:created>
  <dcterms:modified xsi:type="dcterms:W3CDTF">2013-05-02T16:58:38Z</dcterms:modified>
</cp:coreProperties>
</file>