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53313E-D3DD-45AF-9B6C-CF0D7C7D606C}" type="datetimeFigureOut">
              <a:rPr lang="en-US" smtClean="0"/>
              <a:pPr/>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FD9974-D56E-4BCB-A2D4-4C4C99B97AEB}" type="slidenum">
              <a:rPr lang="en-US" smtClean="0"/>
              <a:pPr/>
              <a:t>‹#›</a:t>
            </a:fld>
            <a:endParaRPr lang="en-US"/>
          </a:p>
        </p:txBody>
      </p:sp>
    </p:spTree>
    <p:extLst>
      <p:ext uri="{BB962C8B-B14F-4D97-AF65-F5344CB8AC3E}">
        <p14:creationId xmlns:p14="http://schemas.microsoft.com/office/powerpoint/2010/main" xmlns="" val="1482075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xmlns="" val="1531667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xmlns="" val="6755633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xmlns="" val="18942921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xmlns="" val="15648252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xmlns="" val="34757226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xmlns="" val="8482957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15</a:t>
            </a:fld>
            <a:endParaRPr lang="en-US" dirty="0"/>
          </a:p>
        </p:txBody>
      </p:sp>
    </p:spTree>
    <p:extLst>
      <p:ext uri="{BB962C8B-B14F-4D97-AF65-F5344CB8AC3E}">
        <p14:creationId xmlns:p14="http://schemas.microsoft.com/office/powerpoint/2010/main" xmlns="" val="40124643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xmlns="" val="40586642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xmlns="" val="34265228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xmlns="" val="17408581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19</a:t>
            </a:fld>
            <a:endParaRPr lang="en-US" dirty="0"/>
          </a:p>
        </p:txBody>
      </p:sp>
    </p:spTree>
    <p:extLst>
      <p:ext uri="{BB962C8B-B14F-4D97-AF65-F5344CB8AC3E}">
        <p14:creationId xmlns:p14="http://schemas.microsoft.com/office/powerpoint/2010/main" xmlns="" val="1425766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xmlns="" val="250805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xmlns="" val="37436435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21</a:t>
            </a:fld>
            <a:endParaRPr lang="en-US" dirty="0"/>
          </a:p>
        </p:txBody>
      </p:sp>
    </p:spTree>
    <p:extLst>
      <p:ext uri="{BB962C8B-B14F-4D97-AF65-F5344CB8AC3E}">
        <p14:creationId xmlns:p14="http://schemas.microsoft.com/office/powerpoint/2010/main" xmlns="" val="26457857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22</a:t>
            </a:fld>
            <a:endParaRPr lang="en-US" dirty="0"/>
          </a:p>
        </p:txBody>
      </p:sp>
    </p:spTree>
    <p:extLst>
      <p:ext uri="{BB962C8B-B14F-4D97-AF65-F5344CB8AC3E}">
        <p14:creationId xmlns:p14="http://schemas.microsoft.com/office/powerpoint/2010/main" xmlns="" val="8888932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23</a:t>
            </a:fld>
            <a:endParaRPr lang="en-US" dirty="0"/>
          </a:p>
        </p:txBody>
      </p:sp>
    </p:spTree>
    <p:extLst>
      <p:ext uri="{BB962C8B-B14F-4D97-AF65-F5344CB8AC3E}">
        <p14:creationId xmlns:p14="http://schemas.microsoft.com/office/powerpoint/2010/main" xmlns="" val="4794042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24</a:t>
            </a:fld>
            <a:endParaRPr lang="en-US" dirty="0"/>
          </a:p>
        </p:txBody>
      </p:sp>
    </p:spTree>
    <p:extLst>
      <p:ext uri="{BB962C8B-B14F-4D97-AF65-F5344CB8AC3E}">
        <p14:creationId xmlns:p14="http://schemas.microsoft.com/office/powerpoint/2010/main" xmlns="" val="35314710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25</a:t>
            </a:fld>
            <a:endParaRPr lang="en-US" dirty="0"/>
          </a:p>
        </p:txBody>
      </p:sp>
    </p:spTree>
    <p:extLst>
      <p:ext uri="{BB962C8B-B14F-4D97-AF65-F5344CB8AC3E}">
        <p14:creationId xmlns:p14="http://schemas.microsoft.com/office/powerpoint/2010/main" xmlns="" val="13845496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26</a:t>
            </a:fld>
            <a:endParaRPr lang="en-US" dirty="0"/>
          </a:p>
        </p:txBody>
      </p:sp>
    </p:spTree>
    <p:extLst>
      <p:ext uri="{BB962C8B-B14F-4D97-AF65-F5344CB8AC3E}">
        <p14:creationId xmlns:p14="http://schemas.microsoft.com/office/powerpoint/2010/main" xmlns="" val="17418996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FD9974-D56E-4BCB-A2D4-4C4C99B97AEB}" type="slidenum">
              <a:rPr lang="en-US" smtClean="0"/>
              <a:pPr/>
              <a:t>27</a:t>
            </a:fld>
            <a:endParaRPr lang="en-US"/>
          </a:p>
        </p:txBody>
      </p:sp>
    </p:spTree>
    <p:extLst>
      <p:ext uri="{BB962C8B-B14F-4D97-AF65-F5344CB8AC3E}">
        <p14:creationId xmlns:p14="http://schemas.microsoft.com/office/powerpoint/2010/main" xmlns="" val="8193777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77317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xmlns="" val="1647267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xmlns="" val="4155789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xmlns="" val="168518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xmlns="" val="3251846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xmlns="" val="24490917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xmlns="" val="2223123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xmlns="" val="8192395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E508AFD7-2F9C-45E1-8D05-7BD4C89CAEBF}" type="datetimeFigureOut">
              <a:rPr lang="en-US" smtClean="0"/>
              <a:pPr/>
              <a:t>5/2/2013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843855D-ECCC-47FF-9729-AD4EFEDF15C7}"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25458"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08AFD7-2F9C-45E1-8D05-7BD4C89CAEBF}"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3855D-ECCC-47FF-9729-AD4EFEDF15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08AFD7-2F9C-45E1-8D05-7BD4C89CAEBF}"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3855D-ECCC-47FF-9729-AD4EFEDF15C7}"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508AFD7-2F9C-45E1-8D05-7BD4C89CAEBF}"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3855D-ECCC-47FF-9729-AD4EFEDF15C7}"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E508AFD7-2F9C-45E1-8D05-7BD4C89CAEBF}" type="datetimeFigureOut">
              <a:rPr lang="en-US" smtClean="0"/>
              <a:pPr/>
              <a:t>5/2/2013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843855D-ECCC-47FF-9729-AD4EFEDF15C7}"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508AFD7-2F9C-45E1-8D05-7BD4C89CAEBF}"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3855D-ECCC-47FF-9729-AD4EFEDF15C7}"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508AFD7-2F9C-45E1-8D05-7BD4C89CAEBF}"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43855D-ECCC-47FF-9729-AD4EFEDF15C7}"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508AFD7-2F9C-45E1-8D05-7BD4C89CAEBF}"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43855D-ECCC-47FF-9729-AD4EFEDF15C7}"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08AFD7-2F9C-45E1-8D05-7BD4C89CAEBF}"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43855D-ECCC-47FF-9729-AD4EFEDF15C7}"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508AFD7-2F9C-45E1-8D05-7BD4C89CAEBF}"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3855D-ECCC-47FF-9729-AD4EFEDF15C7}"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508AFD7-2F9C-45E1-8D05-7BD4C89CAEBF}"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3855D-ECCC-47FF-9729-AD4EFEDF15C7}"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E508AFD7-2F9C-45E1-8D05-7BD4C89CAEBF}" type="datetimeFigureOut">
              <a:rPr lang="en-US" smtClean="0"/>
              <a:pPr/>
              <a:t>5/2/2013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843855D-ECCC-47FF-9729-AD4EFEDF15C7}"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IV:  Execution</a:t>
            </a:r>
            <a:endParaRPr lang="en-US" dirty="0"/>
          </a:p>
        </p:txBody>
      </p:sp>
      <p:sp>
        <p:nvSpPr>
          <p:cNvPr id="3" name="Subtitle 2"/>
          <p:cNvSpPr>
            <a:spLocks noGrp="1"/>
          </p:cNvSpPr>
          <p:nvPr>
            <p:ph type="subTitle" idx="1"/>
          </p:nvPr>
        </p:nvSpPr>
        <p:spPr/>
        <p:txBody>
          <a:bodyPr>
            <a:normAutofit/>
          </a:bodyPr>
          <a:lstStyle/>
          <a:p>
            <a:r>
              <a:rPr lang="en-US" dirty="0" smtClean="0"/>
              <a:t>Chapter 17: Crisis Management</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406651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Management</a:t>
            </a:r>
            <a:endParaRPr lang="en-US" dirty="0"/>
          </a:p>
        </p:txBody>
      </p:sp>
      <p:sp>
        <p:nvSpPr>
          <p:cNvPr id="4" name="Content Placeholder 3"/>
          <p:cNvSpPr>
            <a:spLocks noGrp="1"/>
          </p:cNvSpPr>
          <p:nvPr>
            <p:ph sz="quarter" idx="1"/>
          </p:nvPr>
        </p:nvSpPr>
        <p:spPr/>
        <p:txBody>
          <a:bodyPr/>
          <a:lstStyle/>
          <a:p>
            <a:r>
              <a:rPr lang="en-US" dirty="0" smtClean="0"/>
              <a:t>Anticipate emerging issues</a:t>
            </a:r>
          </a:p>
          <a:p>
            <a:r>
              <a:rPr lang="en-US" dirty="0" smtClean="0"/>
              <a:t>Identify issues selectively </a:t>
            </a:r>
          </a:p>
          <a:p>
            <a:r>
              <a:rPr lang="en-US" dirty="0" smtClean="0"/>
              <a:t>Deal with opportunities and vulnerabilities</a:t>
            </a:r>
          </a:p>
          <a:p>
            <a:r>
              <a:rPr lang="en-US" dirty="0" smtClean="0"/>
              <a:t>Plan from the outside in</a:t>
            </a:r>
          </a:p>
          <a:p>
            <a:r>
              <a:rPr lang="en-US" dirty="0" smtClean="0"/>
              <a:t>Bottom-line orientation</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048775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Risk Communication and Message Mapping</a:t>
            </a:r>
            <a:endParaRPr lang="en-US" dirty="0"/>
          </a:p>
        </p:txBody>
      </p:sp>
      <p:sp>
        <p:nvSpPr>
          <p:cNvPr id="4" name="Content Placeholder 3"/>
          <p:cNvSpPr>
            <a:spLocks noGrp="1"/>
          </p:cNvSpPr>
          <p:nvPr>
            <p:ph sz="quarter" idx="1"/>
          </p:nvPr>
        </p:nvSpPr>
        <p:spPr/>
        <p:txBody>
          <a:bodyPr/>
          <a:lstStyle/>
          <a:p>
            <a:r>
              <a:rPr lang="en-US" dirty="0" smtClean="0"/>
              <a:t>Risk communication = outgrowth of issues management</a:t>
            </a:r>
          </a:p>
          <a:p>
            <a:r>
              <a:rPr lang="en-US" dirty="0" smtClean="0"/>
              <a:t>Take scientific data related to health and environmental hazards and present them to lay audience in understandable, meaningful way</a:t>
            </a:r>
          </a:p>
          <a:p>
            <a:r>
              <a:rPr lang="en-US" dirty="0" smtClean="0"/>
              <a:t>Position: </a:t>
            </a:r>
            <a:r>
              <a:rPr lang="en-US" i="1" dirty="0" smtClean="0"/>
              <a:t>perception is reality</a:t>
            </a:r>
            <a:endParaRPr lang="en-US" i="1" dirty="0"/>
          </a:p>
          <a:p>
            <a:r>
              <a:rPr lang="en-US" dirty="0" smtClean="0"/>
              <a:t>When stressed, ability to hear, understand and remember diminishes</a:t>
            </a:r>
          </a:p>
          <a:p>
            <a:pPr lvl="1"/>
            <a:r>
              <a:rPr lang="en-US" dirty="0" smtClean="0"/>
              <a:t>In times of high stress, people can miss up to 80% of message content</a:t>
            </a:r>
          </a:p>
          <a:p>
            <a:pPr lvl="1"/>
            <a:r>
              <a:rPr lang="en-US" dirty="0" smtClean="0"/>
              <a:t>Of the 20% they hear, most messages are negative</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285968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Message-Mapping Steps</a:t>
            </a:r>
            <a:endParaRPr lang="en-US" dirty="0"/>
          </a:p>
        </p:txBody>
      </p:sp>
      <p:sp>
        <p:nvSpPr>
          <p:cNvPr id="4" name="Content Placeholder 3"/>
          <p:cNvSpPr>
            <a:spLocks noGrp="1"/>
          </p:cNvSpPr>
          <p:nvPr>
            <p:ph sz="quarter" idx="1"/>
          </p:nvPr>
        </p:nvSpPr>
        <p:spPr/>
        <p:txBody>
          <a:bodyPr/>
          <a:lstStyle/>
          <a:p>
            <a:r>
              <a:rPr lang="en-US" dirty="0" smtClean="0"/>
              <a:t>Identify stakeholder</a:t>
            </a:r>
          </a:p>
          <a:p>
            <a:r>
              <a:rPr lang="en-US" dirty="0" smtClean="0"/>
              <a:t>Determine specific concerns for each stakeholder group</a:t>
            </a:r>
          </a:p>
          <a:p>
            <a:r>
              <a:rPr lang="en-US" dirty="0" smtClean="0"/>
              <a:t>Analyze specific concerns to fit underlying general concerns</a:t>
            </a:r>
          </a:p>
          <a:p>
            <a:r>
              <a:rPr lang="en-US" dirty="0" smtClean="0"/>
              <a:t>Conduct structured brainstorming with input from message-mapping teams</a:t>
            </a:r>
          </a:p>
          <a:p>
            <a:r>
              <a:rPr lang="en-US" dirty="0" smtClean="0"/>
              <a:t>Assemble supporting facts and proof for each key message</a:t>
            </a:r>
          </a:p>
          <a:p>
            <a:r>
              <a:rPr lang="en-US" dirty="0" smtClean="0"/>
              <a:t>Ask outside experts to systematically test messages</a:t>
            </a:r>
          </a:p>
          <a:p>
            <a:r>
              <a:rPr lang="en-US" dirty="0" smtClean="0"/>
              <a:t>Plan delivery of resulting messages and supporting materials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5171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 Map Requirements</a:t>
            </a:r>
            <a:endParaRPr lang="en-US" dirty="0"/>
          </a:p>
        </p:txBody>
      </p:sp>
      <p:sp>
        <p:nvSpPr>
          <p:cNvPr id="4" name="Content Placeholder 3"/>
          <p:cNvSpPr>
            <a:spLocks noGrp="1"/>
          </p:cNvSpPr>
          <p:nvPr>
            <p:ph sz="quarter" idx="1"/>
          </p:nvPr>
        </p:nvSpPr>
        <p:spPr/>
        <p:txBody>
          <a:bodyPr/>
          <a:lstStyle/>
          <a:p>
            <a:r>
              <a:rPr lang="en-US" dirty="0" smtClean="0"/>
              <a:t>Three key messages</a:t>
            </a:r>
          </a:p>
          <a:p>
            <a:r>
              <a:rPr lang="en-US" dirty="0" smtClean="0"/>
              <a:t>Seven to 12 words per message</a:t>
            </a:r>
          </a:p>
          <a:p>
            <a:r>
              <a:rPr lang="en-US" dirty="0" smtClean="0"/>
              <a:t>Three supporting facts for each key message</a:t>
            </a:r>
          </a:p>
          <a:p>
            <a:endParaRPr lang="en-US" dirty="0"/>
          </a:p>
          <a:p>
            <a:r>
              <a:rPr lang="en-US" dirty="0" smtClean="0"/>
              <a:t>Deeds, not words, are what count in communicating risk</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0983868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2</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 is meant by “message mapping”?</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29910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3</a:t>
            </a:r>
            <a:endParaRPr lang="en-US" dirty="0"/>
          </a:p>
        </p:txBody>
      </p:sp>
      <p:sp>
        <p:nvSpPr>
          <p:cNvPr id="4" name="Content Placeholder 3"/>
          <p:cNvSpPr>
            <a:spLocks noGrp="1"/>
          </p:cNvSpPr>
          <p:nvPr>
            <p:ph sz="quarter" idx="1"/>
          </p:nvPr>
        </p:nvSpPr>
        <p:spPr/>
        <p:txBody>
          <a:bodyPr/>
          <a:lstStyle/>
          <a:p>
            <a:r>
              <a:rPr lang="en-US" dirty="0"/>
              <a:t>To discuss, in detail, the aspects of crisis planning, message mapping, and implementing crisis communication.</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245113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Signs of a Crisis</a:t>
            </a:r>
            <a:endParaRPr lang="en-US" dirty="0"/>
          </a:p>
        </p:txBody>
      </p:sp>
      <p:sp>
        <p:nvSpPr>
          <p:cNvPr id="4" name="Content Placeholder 3"/>
          <p:cNvSpPr>
            <a:spLocks noGrp="1"/>
          </p:cNvSpPr>
          <p:nvPr>
            <p:ph sz="quarter" idx="1"/>
          </p:nvPr>
        </p:nvSpPr>
        <p:spPr/>
        <p:txBody>
          <a:bodyPr>
            <a:normAutofit fontScale="77500" lnSpcReduction="20000"/>
          </a:bodyPr>
          <a:lstStyle/>
          <a:p>
            <a:r>
              <a:rPr lang="en-US" dirty="0" smtClean="0"/>
              <a:t>Definitions</a:t>
            </a:r>
          </a:p>
          <a:p>
            <a:pPr lvl="1"/>
            <a:r>
              <a:rPr lang="en-US" dirty="0" smtClean="0"/>
              <a:t>“A crisis is a situation that has reached a critical phase for which dramatic and extraordinary intervention is necessary to avoid or repair major damage.” – </a:t>
            </a:r>
            <a:r>
              <a:rPr lang="en-US" i="1" dirty="0" smtClean="0"/>
              <a:t>Harvard Business Review</a:t>
            </a:r>
          </a:p>
          <a:p>
            <a:pPr lvl="1"/>
            <a:r>
              <a:rPr lang="en-US" dirty="0" smtClean="0"/>
              <a:t>“Anything the CEO says it is!”</a:t>
            </a:r>
          </a:p>
          <a:p>
            <a:r>
              <a:rPr lang="en-US" dirty="0" smtClean="0"/>
              <a:t>Short-term issue that affects one element or department can be limited</a:t>
            </a:r>
          </a:p>
          <a:p>
            <a:r>
              <a:rPr lang="en-US" dirty="0" smtClean="0"/>
              <a:t>Crisis is longer-term and impacts the entire organization, affects many parts of the organization, and runs the risk of damaging the organization’s reputation</a:t>
            </a:r>
          </a:p>
          <a:p>
            <a:r>
              <a:rPr lang="en-US" dirty="0" smtClean="0"/>
              <a:t>Positive crisis response can establish goodwill and cement positive reputation</a:t>
            </a:r>
            <a:endParaRPr lang="en-US" dirty="0"/>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5257800" y="1219200"/>
            <a:ext cx="3119437" cy="4575175"/>
          </a:xfrm>
        </p:spPr>
      </p:pic>
      <p:sp>
        <p:nvSpPr>
          <p:cNvPr id="7" name="Rectangle 6"/>
          <p:cNvSpPr/>
          <p:nvPr/>
        </p:nvSpPr>
        <p:spPr>
          <a:xfrm>
            <a:off x="5029200" y="5764627"/>
            <a:ext cx="3733800" cy="276999"/>
          </a:xfrm>
          <a:prstGeom prst="rect">
            <a:avLst/>
          </a:prstGeom>
        </p:spPr>
        <p:txBody>
          <a:bodyPr wrap="square">
            <a:spAutoFit/>
          </a:bodyPr>
          <a:lstStyle/>
          <a:p>
            <a:r>
              <a:rPr lang="en-US" sz="1200" i="1" dirty="0" smtClean="0"/>
              <a:t>Figure 17-3( Photo</a:t>
            </a:r>
            <a:r>
              <a:rPr lang="en-US" sz="1200" i="1" dirty="0"/>
              <a:t>: </a:t>
            </a:r>
            <a:r>
              <a:rPr lang="en-US" sz="1200" i="1" dirty="0" smtClean="0"/>
              <a:t>JOSE CARLOS FAJARDO/MCT/</a:t>
            </a:r>
            <a:r>
              <a:rPr lang="en-US" sz="1200" i="1" dirty="0" err="1" smtClean="0"/>
              <a:t>Newscom</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579946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Seven Instant Warning Signs of Crisis</a:t>
            </a:r>
            <a:endParaRPr lang="en-US" dirty="0"/>
          </a:p>
        </p:txBody>
      </p:sp>
      <p:sp>
        <p:nvSpPr>
          <p:cNvPr id="4" name="Content Placeholder 3"/>
          <p:cNvSpPr>
            <a:spLocks noGrp="1"/>
          </p:cNvSpPr>
          <p:nvPr>
            <p:ph sz="quarter" idx="1"/>
          </p:nvPr>
        </p:nvSpPr>
        <p:spPr/>
        <p:txBody>
          <a:bodyPr/>
          <a:lstStyle/>
          <a:p>
            <a:r>
              <a:rPr lang="en-US" dirty="0" smtClean="0"/>
              <a:t>Surprise – unexpected</a:t>
            </a:r>
          </a:p>
          <a:p>
            <a:r>
              <a:rPr lang="en-US" dirty="0" smtClean="0"/>
              <a:t>Insufficient information – hard to understand everything</a:t>
            </a:r>
          </a:p>
          <a:p>
            <a:r>
              <a:rPr lang="en-US" dirty="0" smtClean="0"/>
              <a:t>Escalating events – crisis expands</a:t>
            </a:r>
            <a:endParaRPr lang="en-US" dirty="0"/>
          </a:p>
          <a:p>
            <a:r>
              <a:rPr lang="en-US" dirty="0" smtClean="0"/>
              <a:t>Loss of control – too many things happening</a:t>
            </a:r>
          </a:p>
          <a:p>
            <a:r>
              <a:rPr lang="en-US" dirty="0" smtClean="0"/>
              <a:t>Increased outside scrutiny – responses desired</a:t>
            </a:r>
          </a:p>
          <a:p>
            <a:r>
              <a:rPr lang="en-US" dirty="0" smtClean="0"/>
              <a:t>Siege mentality – organization feels surrounded</a:t>
            </a:r>
          </a:p>
          <a:p>
            <a:r>
              <a:rPr lang="en-US" dirty="0" smtClean="0"/>
              <a:t>Panic </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204919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in a Crisis</a:t>
            </a:r>
            <a:endParaRPr lang="en-US" dirty="0"/>
          </a:p>
        </p:txBody>
      </p:sp>
      <p:sp>
        <p:nvSpPr>
          <p:cNvPr id="4" name="Content Placeholder 3"/>
          <p:cNvSpPr>
            <a:spLocks noGrp="1"/>
          </p:cNvSpPr>
          <p:nvPr>
            <p:ph sz="quarter" idx="1"/>
          </p:nvPr>
        </p:nvSpPr>
        <p:spPr/>
        <p:txBody>
          <a:bodyPr/>
          <a:lstStyle/>
          <a:p>
            <a:r>
              <a:rPr lang="en-US" dirty="0" smtClean="0"/>
              <a:t>Define the risk for each potentially impacted audience</a:t>
            </a:r>
          </a:p>
          <a:p>
            <a:r>
              <a:rPr lang="en-US" dirty="0" smtClean="0"/>
              <a:t>Describe the actions that might mitigate each risk defined</a:t>
            </a:r>
          </a:p>
          <a:p>
            <a:r>
              <a:rPr lang="en-US" dirty="0" smtClean="0"/>
              <a:t>Identify the cause of each risk</a:t>
            </a:r>
          </a:p>
          <a:p>
            <a:r>
              <a:rPr lang="en-US" dirty="0" smtClean="0"/>
              <a:t>Demonstrate responsible management action</a:t>
            </a:r>
          </a:p>
          <a:p>
            <a:r>
              <a:rPr lang="en-US" dirty="0" smtClean="0"/>
              <a:t>Create a consistent message</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622716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 Ethics Mini-Case: Kobe’s Nimble Public Relations Once Again Saves the Day</a:t>
            </a:r>
            <a:endParaRPr lang="en-US" dirty="0"/>
          </a:p>
        </p:txBody>
      </p:sp>
      <p:sp>
        <p:nvSpPr>
          <p:cNvPr id="4" name="Content Placeholder 3"/>
          <p:cNvSpPr>
            <a:spLocks noGrp="1"/>
          </p:cNvSpPr>
          <p:nvPr>
            <p:ph sz="quarter" idx="1"/>
          </p:nvPr>
        </p:nvSpPr>
        <p:spPr/>
        <p:txBody>
          <a:bodyPr/>
          <a:lstStyle/>
          <a:p>
            <a:r>
              <a:rPr lang="en-US" dirty="0" smtClean="0"/>
              <a:t>How </a:t>
            </a:r>
            <a:r>
              <a:rPr lang="en-US" dirty="0"/>
              <a:t>do you think Kobe Bryant handled the gay slur controversy?</a:t>
            </a:r>
          </a:p>
          <a:p>
            <a:r>
              <a:rPr lang="en-US" dirty="0" smtClean="0"/>
              <a:t>Were </a:t>
            </a:r>
            <a:r>
              <a:rPr lang="en-US" dirty="0"/>
              <a:t>you a Bryant sponsor, would you take </a:t>
            </a:r>
            <a:r>
              <a:rPr lang="en-US" dirty="0" smtClean="0"/>
              <a:t>action against </a:t>
            </a:r>
            <a:r>
              <a:rPr lang="en-US" dirty="0"/>
              <a:t>him?</a:t>
            </a:r>
          </a:p>
          <a:p>
            <a:r>
              <a:rPr lang="en-US" dirty="0" smtClean="0"/>
              <a:t>Were </a:t>
            </a:r>
            <a:r>
              <a:rPr lang="en-US" dirty="0"/>
              <a:t>you a Bryant advisor, how would you have </a:t>
            </a:r>
            <a:r>
              <a:rPr lang="en-US" dirty="0" smtClean="0"/>
              <a:t>counseled him </a:t>
            </a:r>
            <a:r>
              <a:rPr lang="en-US" dirty="0"/>
              <a:t>to handle the NBA fine?</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08150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a:bodyPr>
          <a:lstStyle/>
          <a:p>
            <a:r>
              <a:rPr lang="en-US" dirty="0" smtClean="0"/>
              <a:t>To </a:t>
            </a:r>
            <a:r>
              <a:rPr lang="en-US" dirty="0"/>
              <a:t>discuss the importance in counseling on </a:t>
            </a:r>
            <a:r>
              <a:rPr lang="en-US" dirty="0" smtClean="0"/>
              <a:t>the actions </a:t>
            </a:r>
            <a:r>
              <a:rPr lang="en-US" dirty="0"/>
              <a:t>and managing the communication of </a:t>
            </a:r>
            <a:r>
              <a:rPr lang="en-US" dirty="0" smtClean="0"/>
              <a:t>an organization </a:t>
            </a:r>
            <a:r>
              <a:rPr lang="en-US" dirty="0"/>
              <a:t>in crisis.</a:t>
            </a:r>
          </a:p>
          <a:p>
            <a:r>
              <a:rPr lang="en-US" dirty="0" smtClean="0"/>
              <a:t>To </a:t>
            </a:r>
            <a:r>
              <a:rPr lang="en-US" dirty="0"/>
              <a:t>explore the role of public relations in </a:t>
            </a:r>
            <a:r>
              <a:rPr lang="en-US" dirty="0" smtClean="0"/>
              <a:t>managing issues </a:t>
            </a:r>
            <a:r>
              <a:rPr lang="en-US" dirty="0"/>
              <a:t>and risks and communicating in a crisis.</a:t>
            </a:r>
          </a:p>
          <a:p>
            <a:r>
              <a:rPr lang="en-US" dirty="0" smtClean="0"/>
              <a:t>To </a:t>
            </a:r>
            <a:r>
              <a:rPr lang="en-US" dirty="0"/>
              <a:t>discuss, in detail, the aspects of crisis </a:t>
            </a:r>
            <a:r>
              <a:rPr lang="en-US" dirty="0" smtClean="0"/>
              <a:t>planning, message </a:t>
            </a:r>
            <a:r>
              <a:rPr lang="en-US" dirty="0"/>
              <a:t>mapping, and implementing </a:t>
            </a:r>
            <a:r>
              <a:rPr lang="en-US" dirty="0" smtClean="0"/>
              <a:t>crisis communication</a:t>
            </a:r>
            <a:r>
              <a:rPr lang="en-US" dirty="0"/>
              <a:t>.</a:t>
            </a:r>
          </a:p>
          <a:p>
            <a:r>
              <a:rPr lang="en-US" dirty="0" smtClean="0"/>
              <a:t>To </a:t>
            </a:r>
            <a:r>
              <a:rPr lang="en-US" dirty="0"/>
              <a:t>examine how media relations differs in time </a:t>
            </a:r>
            <a:r>
              <a:rPr lang="en-US" dirty="0" smtClean="0"/>
              <a:t>of crisis </a:t>
            </a:r>
            <a:r>
              <a:rPr lang="en-US" dirty="0"/>
              <a:t>than in normal everyday operations.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288103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3</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 are the principles in planning for crisis</a:t>
            </a:r>
            <a:r>
              <a:rPr lang="en-US" dirty="0" smtClean="0"/>
              <a:t>?</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236386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examine how media relations differs in time of crisis than in normal everyday operations.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609875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Communicating in a Crisis</a:t>
            </a:r>
            <a:endParaRPr lang="en-US" dirty="0"/>
          </a:p>
        </p:txBody>
      </p:sp>
      <p:sp>
        <p:nvSpPr>
          <p:cNvPr id="4" name="Content Placeholder 3"/>
          <p:cNvSpPr>
            <a:spLocks noGrp="1"/>
          </p:cNvSpPr>
          <p:nvPr>
            <p:ph sz="quarter" idx="1"/>
          </p:nvPr>
        </p:nvSpPr>
        <p:spPr/>
        <p:txBody>
          <a:bodyPr/>
          <a:lstStyle/>
          <a:p>
            <a:r>
              <a:rPr lang="en-US" dirty="0" smtClean="0"/>
              <a:t>Every crisis is different – no answer to solve every crisis</a:t>
            </a:r>
          </a:p>
          <a:p>
            <a:r>
              <a:rPr lang="en-US" dirty="0" smtClean="0"/>
              <a:t>Manage court of public opinion</a:t>
            </a:r>
            <a:endParaRPr lang="en-US" dirty="0"/>
          </a:p>
          <a:p>
            <a:r>
              <a:rPr lang="en-US" dirty="0" smtClean="0"/>
              <a:t>No comment often perceived as guilty</a:t>
            </a:r>
          </a:p>
          <a:p>
            <a:r>
              <a:rPr lang="en-US" dirty="0" smtClean="0"/>
              <a:t>Silence triggers anger from media and compounds problem</a:t>
            </a:r>
          </a:p>
          <a:p>
            <a:r>
              <a:rPr lang="en-US" dirty="0" smtClean="0"/>
              <a:t>Cardinal rule for communications during a crisis: </a:t>
            </a:r>
            <a:r>
              <a:rPr lang="en-US" i="1" dirty="0" smtClean="0"/>
              <a:t>Tell it all and tell it fast!</a:t>
            </a:r>
          </a:p>
          <a:p>
            <a:r>
              <a:rPr lang="en-US" dirty="0" smtClean="0"/>
              <a:t>Goals</a:t>
            </a:r>
          </a:p>
          <a:p>
            <a:pPr lvl="1"/>
            <a:r>
              <a:rPr lang="en-US" dirty="0" smtClean="0"/>
              <a:t>Terminate the crisis quickly</a:t>
            </a:r>
          </a:p>
          <a:p>
            <a:pPr lvl="1"/>
            <a:r>
              <a:rPr lang="en-US" dirty="0" smtClean="0"/>
              <a:t>Limit the damage</a:t>
            </a:r>
          </a:p>
          <a:p>
            <a:pPr lvl="1"/>
            <a:r>
              <a:rPr lang="en-US" dirty="0" smtClean="0"/>
              <a:t>Restore credibility</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7232071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Engaging the Media:</a:t>
            </a:r>
            <a:br>
              <a:rPr lang="en-US" dirty="0" smtClean="0"/>
            </a:br>
            <a:r>
              <a:rPr lang="en-US" dirty="0" smtClean="0"/>
              <a:t>Battlefield Rules</a:t>
            </a:r>
            <a:endParaRPr lang="en-US" dirty="0"/>
          </a:p>
        </p:txBody>
      </p:sp>
      <p:sp>
        <p:nvSpPr>
          <p:cNvPr id="4" name="Content Placeholder 3"/>
          <p:cNvSpPr>
            <a:spLocks noGrp="1"/>
          </p:cNvSpPr>
          <p:nvPr>
            <p:ph sz="quarter" idx="1"/>
          </p:nvPr>
        </p:nvSpPr>
        <p:spPr/>
        <p:txBody>
          <a:bodyPr/>
          <a:lstStyle/>
          <a:p>
            <a:r>
              <a:rPr lang="en-US" dirty="0" smtClean="0"/>
              <a:t>Set up media headquarters</a:t>
            </a:r>
          </a:p>
          <a:p>
            <a:r>
              <a:rPr lang="en-US" dirty="0" smtClean="0"/>
              <a:t>Establish media rules</a:t>
            </a:r>
          </a:p>
          <a:p>
            <a:r>
              <a:rPr lang="en-US" dirty="0" smtClean="0"/>
              <a:t>Media live for the “box score”</a:t>
            </a:r>
          </a:p>
          <a:p>
            <a:r>
              <a:rPr lang="en-US" dirty="0" smtClean="0"/>
              <a:t>Don’t speculate</a:t>
            </a:r>
          </a:p>
          <a:p>
            <a:r>
              <a:rPr lang="en-US" dirty="0" smtClean="0"/>
              <a:t>Feed the beast</a:t>
            </a:r>
          </a:p>
          <a:p>
            <a:r>
              <a:rPr lang="en-US" dirty="0" smtClean="0"/>
              <a:t>Speed triumphs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066924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10 General Principles for What is Said to the Media</a:t>
            </a:r>
            <a:endParaRPr lang="en-US" dirty="0"/>
          </a:p>
        </p:txBody>
      </p:sp>
      <p:sp>
        <p:nvSpPr>
          <p:cNvPr id="4" name="Content Placeholder 3"/>
          <p:cNvSpPr>
            <a:spLocks noGrp="1"/>
          </p:cNvSpPr>
          <p:nvPr>
            <p:ph sz="quarter" idx="1"/>
          </p:nvPr>
        </p:nvSpPr>
        <p:spPr/>
        <p:txBody>
          <a:bodyPr/>
          <a:lstStyle/>
          <a:p>
            <a:pPr marL="514350" indent="-514350">
              <a:buFont typeface="+mj-lt"/>
              <a:buAutoNum type="arabicPeriod"/>
            </a:pPr>
            <a:r>
              <a:rPr lang="en-US" dirty="0" smtClean="0"/>
              <a:t>Speak first and often</a:t>
            </a:r>
          </a:p>
          <a:p>
            <a:pPr marL="514350" indent="-514350">
              <a:buFont typeface="+mj-lt"/>
              <a:buAutoNum type="arabicPeriod"/>
            </a:pPr>
            <a:r>
              <a:rPr lang="en-US" dirty="0" smtClean="0"/>
              <a:t>Don’t speculate</a:t>
            </a:r>
          </a:p>
          <a:p>
            <a:pPr marL="514350" indent="-514350">
              <a:buFont typeface="+mj-lt"/>
              <a:buAutoNum type="arabicPeriod"/>
            </a:pPr>
            <a:r>
              <a:rPr lang="en-US" dirty="0" smtClean="0"/>
              <a:t>Go off the record at your own peril</a:t>
            </a:r>
          </a:p>
          <a:p>
            <a:pPr marL="514350" indent="-514350">
              <a:buFont typeface="+mj-lt"/>
              <a:buAutoNum type="arabicPeriod"/>
            </a:pPr>
            <a:r>
              <a:rPr lang="en-US" dirty="0" smtClean="0"/>
              <a:t>Stay with the facts</a:t>
            </a:r>
          </a:p>
          <a:p>
            <a:pPr marL="514350" indent="-514350">
              <a:buFont typeface="+mj-lt"/>
              <a:buAutoNum type="arabicPeriod"/>
            </a:pPr>
            <a:r>
              <a:rPr lang="en-US" dirty="0" smtClean="0"/>
              <a:t>Be open and concerned, not defensive</a:t>
            </a:r>
          </a:p>
          <a:p>
            <a:pPr marL="514350" indent="-514350">
              <a:buFont typeface="+mj-lt"/>
              <a:buAutoNum type="arabicPeriod"/>
            </a:pPr>
            <a:r>
              <a:rPr lang="en-US" dirty="0" smtClean="0"/>
              <a:t>Make your point and repeat it</a:t>
            </a:r>
          </a:p>
          <a:p>
            <a:pPr marL="514350" indent="-514350">
              <a:buFont typeface="+mj-lt"/>
              <a:buAutoNum type="arabicPeriod"/>
            </a:pPr>
            <a:r>
              <a:rPr lang="en-US" dirty="0" smtClean="0"/>
              <a:t>Don’t wage war with the media; you will lose</a:t>
            </a:r>
          </a:p>
          <a:p>
            <a:pPr marL="514350" indent="-514350">
              <a:buFont typeface="+mj-lt"/>
              <a:buAutoNum type="arabicPeriod"/>
            </a:pPr>
            <a:r>
              <a:rPr lang="en-US" dirty="0" smtClean="0"/>
              <a:t>Establish yourself as the most authoritative source</a:t>
            </a:r>
          </a:p>
          <a:p>
            <a:pPr marL="514350" indent="-514350">
              <a:buFont typeface="+mj-lt"/>
              <a:buAutoNum type="arabicPeriod"/>
            </a:pPr>
            <a:r>
              <a:rPr lang="en-US" dirty="0" smtClean="0"/>
              <a:t>Stay calm and be truthful and cooperative</a:t>
            </a:r>
          </a:p>
          <a:p>
            <a:pPr marL="514350" indent="-514350">
              <a:buFont typeface="+mj-lt"/>
              <a:buAutoNum type="arabicPeriod"/>
            </a:pPr>
            <a:r>
              <a:rPr lang="en-US" dirty="0" smtClean="0"/>
              <a:t>Never lie</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877061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 Crisis Management</a:t>
            </a:r>
            <a:endParaRPr lang="en-US" dirty="0"/>
          </a:p>
        </p:txBody>
      </p:sp>
      <p:sp>
        <p:nvSpPr>
          <p:cNvPr id="4" name="Content Placeholder 3"/>
          <p:cNvSpPr>
            <a:spLocks noGrp="1"/>
          </p:cNvSpPr>
          <p:nvPr>
            <p:ph sz="quarter" idx="1"/>
          </p:nvPr>
        </p:nvSpPr>
        <p:spPr/>
        <p:txBody>
          <a:bodyPr/>
          <a:lstStyle/>
          <a:p>
            <a:r>
              <a:rPr lang="en-US" dirty="0" smtClean="0"/>
              <a:t>Social media does not set the tone for most crises; traditional media do</a:t>
            </a:r>
          </a:p>
          <a:p>
            <a:pPr lvl="1"/>
            <a:r>
              <a:rPr lang="en-US" dirty="0" smtClean="0"/>
              <a:t>Communicate well with mainstream media</a:t>
            </a:r>
          </a:p>
          <a:p>
            <a:pPr lvl="1"/>
            <a:r>
              <a:rPr lang="en-US" dirty="0" smtClean="0"/>
              <a:t>Monitor social media 24/7</a:t>
            </a:r>
          </a:p>
          <a:p>
            <a:r>
              <a:rPr lang="en-US" dirty="0" smtClean="0"/>
              <a:t>Dark website – bring live for information about crisis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8873415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4</a:t>
            </a:r>
            <a:br>
              <a:rPr lang="en-US" dirty="0" smtClean="0"/>
            </a:br>
            <a:r>
              <a:rPr lang="en-US" dirty="0" smtClean="0"/>
              <a:t>Discussion Questions</a:t>
            </a:r>
            <a:endParaRPr lang="en-US" dirty="0"/>
          </a:p>
        </p:txBody>
      </p:sp>
      <p:sp>
        <p:nvSpPr>
          <p:cNvPr id="4" name="Content Placeholder 3"/>
          <p:cNvSpPr>
            <a:spLocks noGrp="1"/>
          </p:cNvSpPr>
          <p:nvPr>
            <p:ph sz="quarter" idx="1"/>
          </p:nvPr>
        </p:nvSpPr>
        <p:spPr/>
        <p:txBody>
          <a:bodyPr/>
          <a:lstStyle/>
          <a:p>
            <a:r>
              <a:rPr lang="en-US" dirty="0"/>
              <a:t>What is the cardinal rule for communicating </a:t>
            </a:r>
            <a:r>
              <a:rPr lang="en-US" dirty="0" smtClean="0"/>
              <a:t>in a </a:t>
            </a:r>
            <a:r>
              <a:rPr lang="en-US" dirty="0"/>
              <a:t>crisis?</a:t>
            </a:r>
          </a:p>
          <a:p>
            <a:r>
              <a:rPr lang="en-US" dirty="0" smtClean="0"/>
              <a:t>What </a:t>
            </a:r>
            <a:r>
              <a:rPr lang="en-US" dirty="0"/>
              <a:t>are the keys to successful crisis communication?</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2421011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Carnival’s Crisis Cruise</a:t>
            </a:r>
            <a:endParaRPr lang="en-US" dirty="0"/>
          </a:p>
        </p:txBody>
      </p:sp>
      <p:sp>
        <p:nvSpPr>
          <p:cNvPr id="4" name="Content Placeholder 3"/>
          <p:cNvSpPr>
            <a:spLocks noGrp="1"/>
          </p:cNvSpPr>
          <p:nvPr>
            <p:ph sz="quarter" idx="1"/>
          </p:nvPr>
        </p:nvSpPr>
        <p:spPr/>
        <p:txBody>
          <a:bodyPr>
            <a:normAutofit fontScale="85000" lnSpcReduction="20000"/>
          </a:bodyPr>
          <a:lstStyle/>
          <a:p>
            <a:r>
              <a:rPr lang="en-US" dirty="0" smtClean="0"/>
              <a:t>Page 360</a:t>
            </a:r>
          </a:p>
          <a:p>
            <a:r>
              <a:rPr lang="en-US" dirty="0"/>
              <a:t>What do you think of Carnival Cruise Line’s response to </a:t>
            </a:r>
            <a:r>
              <a:rPr lang="en-US" dirty="0" smtClean="0"/>
              <a:t>its crisis</a:t>
            </a:r>
            <a:r>
              <a:rPr lang="en-US" dirty="0"/>
              <a:t>?</a:t>
            </a:r>
          </a:p>
          <a:p>
            <a:r>
              <a:rPr lang="en-US" dirty="0" smtClean="0"/>
              <a:t>What </a:t>
            </a:r>
            <a:r>
              <a:rPr lang="en-US" dirty="0"/>
              <a:t>role would you have advised of Carnival’s CEO</a:t>
            </a:r>
            <a:r>
              <a:rPr lang="en-US" dirty="0" smtClean="0"/>
              <a:t>?</a:t>
            </a:r>
          </a:p>
          <a:p>
            <a:r>
              <a:rPr lang="en-US" dirty="0" smtClean="0"/>
              <a:t>How </a:t>
            </a:r>
            <a:r>
              <a:rPr lang="en-US" dirty="0"/>
              <a:t>do you feel about the “settlement” offer and the </a:t>
            </a:r>
            <a:r>
              <a:rPr lang="en-US" dirty="0" smtClean="0"/>
              <a:t>discount that </a:t>
            </a:r>
            <a:r>
              <a:rPr lang="en-US" i="1" dirty="0"/>
              <a:t>Costa Concordia </a:t>
            </a:r>
            <a:r>
              <a:rPr lang="en-US" dirty="0"/>
              <a:t>offered?</a:t>
            </a:r>
          </a:p>
          <a:p>
            <a:r>
              <a:rPr lang="en-US" dirty="0" smtClean="0"/>
              <a:t>In </a:t>
            </a:r>
            <a:r>
              <a:rPr lang="en-US" dirty="0"/>
              <a:t>retrospect, what public relations changes, if any, would </a:t>
            </a:r>
            <a:r>
              <a:rPr lang="en-US" dirty="0" smtClean="0"/>
              <a:t>you advise </a:t>
            </a:r>
            <a:r>
              <a:rPr lang="en-US" dirty="0"/>
              <a:t>Carnival in the event of a similar tragedy in the </a:t>
            </a:r>
            <a:r>
              <a:rPr lang="en-US" dirty="0" smtClean="0"/>
              <a:t>future (such </a:t>
            </a:r>
            <a:r>
              <a:rPr lang="en-US" dirty="0"/>
              <a:t>as the one that hit it in the winter of 2013)?</a:t>
            </a:r>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48200" y="1447800"/>
            <a:ext cx="4041775" cy="2719537"/>
          </a:xfrm>
        </p:spPr>
      </p:pic>
      <p:sp>
        <p:nvSpPr>
          <p:cNvPr id="7" name="Rectangle 6"/>
          <p:cNvSpPr/>
          <p:nvPr/>
        </p:nvSpPr>
        <p:spPr>
          <a:xfrm>
            <a:off x="4604657" y="4143828"/>
            <a:ext cx="4103914" cy="276999"/>
          </a:xfrm>
          <a:prstGeom prst="rect">
            <a:avLst/>
          </a:prstGeom>
        </p:spPr>
        <p:txBody>
          <a:bodyPr wrap="square">
            <a:spAutoFit/>
          </a:bodyPr>
          <a:lstStyle/>
          <a:p>
            <a:pPr algn="ctr"/>
            <a:r>
              <a:rPr lang="en-US" sz="1200" i="1" dirty="0" smtClean="0"/>
              <a:t>Figure 17-7 (Photo</a:t>
            </a:r>
            <a:r>
              <a:rPr lang="en-US" sz="1200" i="1" dirty="0"/>
              <a:t>: </a:t>
            </a:r>
            <a:r>
              <a:rPr lang="en-US" sz="1200" i="1" dirty="0" smtClean="0"/>
              <a:t>MASSIMO PERCOSSI/EPA/ </a:t>
            </a:r>
            <a:r>
              <a:rPr lang="en-US" sz="1200" i="1" dirty="0" err="1" smtClean="0"/>
              <a:t>Newscom</a:t>
            </a:r>
            <a:r>
              <a:rPr lang="en-US" sz="1200" i="1" dirty="0" smtClean="0"/>
              <a:t>)</a:t>
            </a:r>
            <a:endParaRPr lang="en-US" sz="1200" i="1"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2427788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295400"/>
            <a:ext cx="811847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Rectangle 2"/>
          <p:cNvSpPr>
            <a:spLocks/>
          </p:cNvSpPr>
          <p:nvPr/>
        </p:nvSpPr>
        <p:spPr bwMode="auto">
          <a:xfrm>
            <a:off x="1066800" y="4114800"/>
            <a:ext cx="77089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6653592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Opening Example: </a:t>
            </a:r>
            <a:br>
              <a:rPr lang="en-US" dirty="0" smtClean="0"/>
            </a:br>
            <a:r>
              <a:rPr lang="en-US" i="1" dirty="0" smtClean="0"/>
              <a:t>The Dark Knight Rises </a:t>
            </a:r>
            <a:r>
              <a:rPr lang="en-US" dirty="0" smtClean="0"/>
              <a:t>Murders</a:t>
            </a:r>
            <a:endParaRPr lang="en-US" dirty="0"/>
          </a:p>
        </p:txBody>
      </p:sp>
      <p:sp>
        <p:nvSpPr>
          <p:cNvPr id="5" name="Content Placeholder 4"/>
          <p:cNvSpPr>
            <a:spLocks noGrp="1"/>
          </p:cNvSpPr>
          <p:nvPr>
            <p:ph sz="quarter" idx="1"/>
          </p:nvPr>
        </p:nvSpPr>
        <p:spPr/>
        <p:txBody>
          <a:bodyPr>
            <a:normAutofit lnSpcReduction="10000"/>
          </a:bodyPr>
          <a:lstStyle/>
          <a:p>
            <a:r>
              <a:rPr lang="en-US" i="1" dirty="0" smtClean="0"/>
              <a:t>The Dark Knight Rises </a:t>
            </a:r>
            <a:r>
              <a:rPr lang="en-US" dirty="0" smtClean="0"/>
              <a:t>– crisis arose when gunman killed 12 and wounded 58 others at Aurora premier</a:t>
            </a:r>
          </a:p>
          <a:p>
            <a:r>
              <a:rPr lang="en-US" dirty="0" smtClean="0"/>
              <a:t>Warner Brothers had to reevaluate marketing and public relations plan</a:t>
            </a:r>
          </a:p>
          <a:p>
            <a:r>
              <a:rPr lang="en-US" dirty="0" smtClean="0"/>
              <a:t>Stars flew to Colorado</a:t>
            </a:r>
          </a:p>
          <a:p>
            <a:r>
              <a:rPr lang="en-US" dirty="0" smtClean="0"/>
              <a:t>Trailers for </a:t>
            </a:r>
            <a:r>
              <a:rPr lang="en-US" i="1" dirty="0" smtClean="0"/>
              <a:t>Gangster Squad</a:t>
            </a:r>
            <a:r>
              <a:rPr lang="en-US" dirty="0" smtClean="0"/>
              <a:t>, which showed four men shooting up a movie theater, were suspended</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006810"/>
            <a:ext cx="4041775" cy="3355554"/>
          </a:xfrm>
        </p:spPr>
      </p:pic>
      <p:sp>
        <p:nvSpPr>
          <p:cNvPr id="8" name="Rectangle 7"/>
          <p:cNvSpPr/>
          <p:nvPr/>
        </p:nvSpPr>
        <p:spPr>
          <a:xfrm>
            <a:off x="4601029" y="5334000"/>
            <a:ext cx="4085771" cy="276999"/>
          </a:xfrm>
          <a:prstGeom prst="rect">
            <a:avLst/>
          </a:prstGeom>
        </p:spPr>
        <p:txBody>
          <a:bodyPr wrap="square">
            <a:spAutoFit/>
          </a:bodyPr>
          <a:lstStyle/>
          <a:p>
            <a:pPr algn="ctr"/>
            <a:r>
              <a:rPr lang="en-US" sz="1200" i="1" dirty="0" smtClean="0"/>
              <a:t>Figure17-1 (Photo</a:t>
            </a:r>
            <a:r>
              <a:rPr lang="en-US" sz="1200" i="1" dirty="0"/>
              <a:t>: RICHARD B. </a:t>
            </a:r>
            <a:r>
              <a:rPr lang="en-US" sz="1200" i="1" dirty="0" smtClean="0"/>
              <a:t>LEVINE/</a:t>
            </a:r>
            <a:r>
              <a:rPr lang="en-US" sz="1200" i="1" dirty="0" err="1" smtClean="0"/>
              <a:t>Photoshot</a:t>
            </a:r>
            <a:r>
              <a:rPr lang="en-US" sz="1200" i="1" dirty="0" smtClean="0"/>
              <a:t>/</a:t>
            </a:r>
            <a:r>
              <a:rPr lang="en-US" sz="1200" i="1" dirty="0" err="1" smtClean="0"/>
              <a:t>Newscom</a:t>
            </a:r>
            <a:r>
              <a:rPr lang="en-US" sz="1200" i="1" dirty="0"/>
              <a:t>)</a:t>
            </a:r>
            <a:endParaRPr lang="en-US" sz="1200" dirty="0"/>
          </a:p>
        </p:txBody>
      </p:sp>
      <p:sp>
        <p:nvSpPr>
          <p:cNvPr id="9"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753999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1</a:t>
            </a:r>
            <a:endParaRPr lang="en-US" dirty="0"/>
          </a:p>
        </p:txBody>
      </p:sp>
      <p:sp>
        <p:nvSpPr>
          <p:cNvPr id="4" name="Content Placeholder 3"/>
          <p:cNvSpPr>
            <a:spLocks noGrp="1"/>
          </p:cNvSpPr>
          <p:nvPr>
            <p:ph sz="quarter" idx="1"/>
          </p:nvPr>
        </p:nvSpPr>
        <p:spPr/>
        <p:txBody>
          <a:bodyPr/>
          <a:lstStyle/>
          <a:p>
            <a:r>
              <a:rPr lang="en-US" dirty="0"/>
              <a:t>To discuss the importance in counseling on the actions and managing the communication of an organization in crisis.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554022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Lance Armstrong</a:t>
            </a:r>
            <a:endParaRPr lang="en-US" dirty="0"/>
          </a:p>
        </p:txBody>
      </p:sp>
      <p:sp>
        <p:nvSpPr>
          <p:cNvPr id="4" name="Content Placeholder 3"/>
          <p:cNvSpPr>
            <a:spLocks noGrp="1"/>
          </p:cNvSpPr>
          <p:nvPr>
            <p:ph sz="quarter" idx="1"/>
          </p:nvPr>
        </p:nvSpPr>
        <p:spPr>
          <a:xfrm>
            <a:off x="606552" y="1295400"/>
            <a:ext cx="4041648" cy="4937760"/>
          </a:xfrm>
        </p:spPr>
        <p:txBody>
          <a:bodyPr>
            <a:normAutofit lnSpcReduction="10000"/>
          </a:bodyPr>
          <a:lstStyle/>
          <a:p>
            <a:r>
              <a:rPr lang="en-US" dirty="0" smtClean="0"/>
              <a:t>Seven-time winner of Tour de France dropped defense against anti-doping charges</a:t>
            </a:r>
          </a:p>
          <a:p>
            <a:r>
              <a:rPr lang="en-US" dirty="0" smtClean="0"/>
              <a:t>Stripped of titles</a:t>
            </a:r>
          </a:p>
          <a:p>
            <a:r>
              <a:rPr lang="en-US" dirty="0" smtClean="0"/>
              <a:t>Admitted to Oprah Winfrey that his life was a lie – doped throughout cycling career</a:t>
            </a:r>
          </a:p>
          <a:p>
            <a:r>
              <a:rPr lang="en-US" dirty="0" smtClean="0"/>
              <a:t>Organizations and individuals are always one step away from a crisis</a:t>
            </a:r>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48200" y="1371600"/>
            <a:ext cx="4041775" cy="3026840"/>
          </a:xfrm>
        </p:spPr>
      </p:pic>
      <p:sp>
        <p:nvSpPr>
          <p:cNvPr id="7" name="Rectangle 6"/>
          <p:cNvSpPr/>
          <p:nvPr/>
        </p:nvSpPr>
        <p:spPr>
          <a:xfrm>
            <a:off x="4648200" y="4419600"/>
            <a:ext cx="4038600" cy="276999"/>
          </a:xfrm>
          <a:prstGeom prst="rect">
            <a:avLst/>
          </a:prstGeom>
        </p:spPr>
        <p:txBody>
          <a:bodyPr wrap="square">
            <a:spAutoFit/>
          </a:bodyPr>
          <a:lstStyle/>
          <a:p>
            <a:r>
              <a:rPr lang="en-US" sz="1200" i="1" dirty="0" smtClean="0"/>
              <a:t>Figure 17-2 (Photo</a:t>
            </a:r>
            <a:r>
              <a:rPr lang="en-US" sz="1200" i="1" dirty="0"/>
              <a:t>: OLIVIER </a:t>
            </a:r>
            <a:r>
              <a:rPr lang="en-US" sz="1200" i="1" dirty="0" smtClean="0"/>
              <a:t>HOSLET/EPA/</a:t>
            </a:r>
            <a:r>
              <a:rPr lang="en-US" sz="1200" i="1" dirty="0" err="1" smtClean="0"/>
              <a:t>Newscom</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151446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Crisis Pervades Society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Crisis = “unplanned visibility”</a:t>
            </a:r>
          </a:p>
          <a:p>
            <a:r>
              <a:rPr lang="en-US" dirty="0" smtClean="0"/>
              <a:t>Most well-regarded and highest-paid professionals in public relations manage crises</a:t>
            </a:r>
          </a:p>
          <a:p>
            <a:r>
              <a:rPr lang="en-US" dirty="0" smtClean="0"/>
              <a:t>Instant Internet communications, round-the-clock social media, cable news commentary, talk radio, tabloid news journalism </a:t>
            </a:r>
            <a:r>
              <a:rPr lang="en-US" dirty="0" smtClean="0">
                <a:sym typeface="Wingdings" pitchFamily="2" charset="2"/>
              </a:rPr>
              <a:t> increased number and depth of crises</a:t>
            </a:r>
          </a:p>
          <a:p>
            <a:pPr lvl="1"/>
            <a:r>
              <a:rPr lang="en-US" dirty="0" smtClean="0">
                <a:sym typeface="Wingdings" pitchFamily="2" charset="2"/>
              </a:rPr>
              <a:t>In government</a:t>
            </a:r>
          </a:p>
          <a:p>
            <a:pPr lvl="1"/>
            <a:r>
              <a:rPr lang="en-US" dirty="0" smtClean="0">
                <a:sym typeface="Wingdings" pitchFamily="2" charset="2"/>
              </a:rPr>
              <a:t>In business</a:t>
            </a:r>
          </a:p>
          <a:p>
            <a:pPr lvl="1"/>
            <a:r>
              <a:rPr lang="en-US" dirty="0" smtClean="0">
                <a:sym typeface="Wingdings" pitchFamily="2" charset="2"/>
              </a:rPr>
              <a:t>In education</a:t>
            </a:r>
          </a:p>
          <a:p>
            <a:pPr lvl="1"/>
            <a:r>
              <a:rPr lang="en-US" dirty="0" smtClean="0">
                <a:sym typeface="Wingdings" pitchFamily="2" charset="2"/>
              </a:rPr>
              <a:t>In religion</a:t>
            </a:r>
          </a:p>
          <a:p>
            <a:pPr lvl="1"/>
            <a:r>
              <a:rPr lang="en-US" dirty="0" smtClean="0">
                <a:sym typeface="Wingdings" pitchFamily="2" charset="2"/>
              </a:rPr>
              <a:t>In charitable institutions</a:t>
            </a:r>
          </a:p>
          <a:p>
            <a:pPr lvl="1"/>
            <a:r>
              <a:rPr lang="en-US" dirty="0" smtClean="0">
                <a:sym typeface="Wingdings" pitchFamily="2" charset="2"/>
              </a:rPr>
              <a:t>In journalism</a:t>
            </a:r>
          </a:p>
          <a:p>
            <a:pPr lvl="1"/>
            <a:r>
              <a:rPr lang="en-US" dirty="0" smtClean="0">
                <a:sym typeface="Wingdings" pitchFamily="2" charset="2"/>
              </a:rPr>
              <a:t>In public relations</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073181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1</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How have changes in communications media affected the need for crisis management?</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563704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a:t>To explore the role of public relations in managing issues and risks and communicating in a crisis.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94262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 Management</a:t>
            </a:r>
            <a:endParaRPr lang="en-US" dirty="0"/>
          </a:p>
        </p:txBody>
      </p:sp>
      <p:sp>
        <p:nvSpPr>
          <p:cNvPr id="4" name="Content Placeholder 3"/>
          <p:cNvSpPr>
            <a:spLocks noGrp="1"/>
          </p:cNvSpPr>
          <p:nvPr>
            <p:ph sz="quarter" idx="1"/>
          </p:nvPr>
        </p:nvSpPr>
        <p:spPr/>
        <p:txBody>
          <a:bodyPr/>
          <a:lstStyle/>
          <a:p>
            <a:pPr marL="0" indent="0">
              <a:buNone/>
            </a:pPr>
            <a:endParaRPr lang="en-US" dirty="0" smtClean="0"/>
          </a:p>
          <a:p>
            <a:pPr marL="0" indent="0">
              <a:buNone/>
            </a:pPr>
            <a:r>
              <a:rPr lang="en-US" dirty="0" smtClean="0"/>
              <a:t>“Issues management is the capacity to understand, mobilize, coordinate, and direct all strategic and policy planning functions, and all public affairs/public relations skills, toward achievement of one objective:  meaningful participation in creation of public policy that affects personal and institutional destiny” – W. Howard Chase (1976)</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0771258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1617</Words>
  <Application>Microsoft Office PowerPoint</Application>
  <PresentationFormat>On-screen Show (4:3)</PresentationFormat>
  <Paragraphs>200</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Origin</vt:lpstr>
      <vt:lpstr>Part IV:  Execution</vt:lpstr>
      <vt:lpstr>Learning Objectives</vt:lpstr>
      <vt:lpstr>Opening Example:  The Dark Knight Rises Murders</vt:lpstr>
      <vt:lpstr>Learning Objective 1</vt:lpstr>
      <vt:lpstr>Lance Armstrong</vt:lpstr>
      <vt:lpstr>Crisis Pervades Society</vt:lpstr>
      <vt:lpstr>Learning Objective 1 Discussion Question</vt:lpstr>
      <vt:lpstr>Learning Objective 2</vt:lpstr>
      <vt:lpstr>Issue Management</vt:lpstr>
      <vt:lpstr>Issues Management</vt:lpstr>
      <vt:lpstr>Risk Communication and Message Mapping</vt:lpstr>
      <vt:lpstr>Message-Mapping Steps</vt:lpstr>
      <vt:lpstr>Message Map Requirements</vt:lpstr>
      <vt:lpstr>Learning Objective 2 Discussion Question</vt:lpstr>
      <vt:lpstr>Learning Objective 3</vt:lpstr>
      <vt:lpstr>Signs of a Crisis</vt:lpstr>
      <vt:lpstr>Seven Instant Warning Signs of Crisis</vt:lpstr>
      <vt:lpstr>Planning in a Crisis</vt:lpstr>
      <vt:lpstr>PR Ethics Mini-Case: Kobe’s Nimble Public Relations Once Again Saves the Day</vt:lpstr>
      <vt:lpstr>Learning Objective 3 Discussion Question</vt:lpstr>
      <vt:lpstr>Learning Objective 4</vt:lpstr>
      <vt:lpstr>Communicating in a Crisis</vt:lpstr>
      <vt:lpstr>Engaging the Media: Battlefield Rules</vt:lpstr>
      <vt:lpstr>10 General Principles for What is Said to the Media</vt:lpstr>
      <vt:lpstr>Social Media Crisis Management</vt:lpstr>
      <vt:lpstr>Learning Objective 4 Discussion Questions</vt:lpstr>
      <vt:lpstr>Case Study: Carnival’s Crisis Cruise</vt:lpstr>
      <vt:lpstr>Slide 28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2013-04-18T01:38:52Z</dcterms:created>
  <dcterms:modified xsi:type="dcterms:W3CDTF">2013-05-02T17:06:30Z</dcterms:modified>
</cp:coreProperties>
</file>