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5C75E-AF21-4FF8-AEF7-EB90A4E8E6FB}"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7B010-1D8A-4268-A4DE-E75868946B11}" type="slidenum">
              <a:rPr lang="en-US" smtClean="0"/>
              <a:pPr/>
              <a:t>‹#›</a:t>
            </a:fld>
            <a:endParaRPr lang="en-US"/>
          </a:p>
        </p:txBody>
      </p:sp>
    </p:spTree>
    <p:extLst>
      <p:ext uri="{BB962C8B-B14F-4D97-AF65-F5344CB8AC3E}">
        <p14:creationId xmlns:p14="http://schemas.microsoft.com/office/powerpoint/2010/main" xmlns="" val="3162012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531667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3315536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1787927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2496843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2156284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8933413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12794260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5401678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27387272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16567863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2965708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3993687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2951171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804441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1875605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1366496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36328686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2165F02F-0932-480E-AB2B-B88049FC7EE5}"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580BAE18-8331-4747-8C05-E6241D728634}"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65F02F-0932-480E-AB2B-B88049FC7EE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BAE18-8331-4747-8C05-E6241D7286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65F02F-0932-480E-AB2B-B88049FC7EE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BAE18-8331-4747-8C05-E6241D728634}"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165F02F-0932-480E-AB2B-B88049FC7EE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BAE18-8331-4747-8C05-E6241D728634}"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2165F02F-0932-480E-AB2B-B88049FC7EE5}"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580BAE18-8331-4747-8C05-E6241D728634}"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165F02F-0932-480E-AB2B-B88049FC7EE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BAE18-8331-4747-8C05-E6241D728634}"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165F02F-0932-480E-AB2B-B88049FC7EE5}"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0BAE18-8331-4747-8C05-E6241D728634}"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165F02F-0932-480E-AB2B-B88049FC7EE5}"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0BAE18-8331-4747-8C05-E6241D728634}"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5F02F-0932-480E-AB2B-B88049FC7EE5}"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0BAE18-8331-4747-8C05-E6241D728634}"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165F02F-0932-480E-AB2B-B88049FC7EE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BAE18-8331-4747-8C05-E6241D72863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165F02F-0932-480E-AB2B-B88049FC7EE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BAE18-8331-4747-8C05-E6241D72863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165F02F-0932-480E-AB2B-B88049FC7EE5}"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80BAE18-8331-4747-8C05-E6241D728634}"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IV:  Execution</a:t>
            </a:r>
            <a:endParaRPr lang="en-US" dirty="0"/>
          </a:p>
        </p:txBody>
      </p:sp>
      <p:sp>
        <p:nvSpPr>
          <p:cNvPr id="3" name="Subtitle 2"/>
          <p:cNvSpPr>
            <a:spLocks noGrp="1"/>
          </p:cNvSpPr>
          <p:nvPr>
            <p:ph type="subTitle" idx="1"/>
          </p:nvPr>
        </p:nvSpPr>
        <p:spPr/>
        <p:txBody>
          <a:bodyPr>
            <a:normAutofit/>
          </a:bodyPr>
          <a:lstStyle/>
          <a:p>
            <a:r>
              <a:rPr lang="en-US" dirty="0" smtClean="0"/>
              <a:t>Chapter 18: Launching a Career</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32741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in detail, the aspects of organizing the search, job letters, résumés, interviewing, and follow-up.</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187644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the Job Search</a:t>
            </a:r>
            <a:endParaRPr lang="en-US" dirty="0"/>
          </a:p>
        </p:txBody>
      </p:sp>
      <p:sp>
        <p:nvSpPr>
          <p:cNvPr id="4" name="Content Placeholder 3"/>
          <p:cNvSpPr>
            <a:spLocks noGrp="1"/>
          </p:cNvSpPr>
          <p:nvPr>
            <p:ph sz="quarter" idx="1"/>
          </p:nvPr>
        </p:nvSpPr>
        <p:spPr/>
        <p:txBody>
          <a:bodyPr/>
          <a:lstStyle/>
          <a:p>
            <a:r>
              <a:rPr lang="en-US" dirty="0" smtClean="0"/>
              <a:t>Consider what interests you and start early</a:t>
            </a:r>
          </a:p>
          <a:p>
            <a:r>
              <a:rPr lang="en-US" dirty="0" smtClean="0"/>
              <a:t>Get a name – avoid “dead letter response”</a:t>
            </a:r>
          </a:p>
          <a:p>
            <a:r>
              <a:rPr lang="en-US" dirty="0" smtClean="0"/>
              <a:t>Dispatch a personal letter</a:t>
            </a:r>
          </a:p>
          <a:p>
            <a:r>
              <a:rPr lang="en-US" dirty="0" smtClean="0"/>
              <a:t>Call</a:t>
            </a:r>
          </a:p>
          <a:p>
            <a:r>
              <a:rPr lang="en-US" dirty="0" smtClean="0"/>
              <a:t>Prepare an elevator speech</a:t>
            </a:r>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5171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the Résumé</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What’s your intro?</a:t>
            </a:r>
          </a:p>
          <a:p>
            <a:r>
              <a:rPr lang="en-US" dirty="0" smtClean="0"/>
              <a:t>What three impressions do you want to create?</a:t>
            </a:r>
          </a:p>
          <a:p>
            <a:r>
              <a:rPr lang="en-US" dirty="0" smtClean="0"/>
              <a:t>What can you say about achievements that will make someone want to know more?</a:t>
            </a:r>
          </a:p>
          <a:p>
            <a:r>
              <a:rPr lang="en-US" dirty="0" smtClean="0"/>
              <a:t>Cover time sequence without gaps</a:t>
            </a:r>
          </a:p>
          <a:p>
            <a:r>
              <a:rPr lang="en-US" dirty="0" smtClean="0"/>
              <a:t>Add value in each slot – show problem-solving and leadership</a:t>
            </a:r>
          </a:p>
          <a:p>
            <a:r>
              <a:rPr lang="en-US" dirty="0" smtClean="0"/>
              <a:t>Have an anecdote about each post</a:t>
            </a:r>
          </a:p>
          <a:p>
            <a:r>
              <a:rPr lang="en-US" dirty="0" smtClean="0"/>
              <a:t>List professional awards, educational achievements, community service</a:t>
            </a:r>
          </a:p>
          <a:p>
            <a:r>
              <a:rPr lang="en-US" dirty="0" smtClean="0"/>
              <a:t>2 pages, no less than 12 pt. type</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04758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Résumé DON’TS</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Don’t use a goofy or inappropriate email address</a:t>
            </a:r>
          </a:p>
          <a:p>
            <a:r>
              <a:rPr lang="en-US" dirty="0" smtClean="0"/>
              <a:t>Don’t include an objective statement – it’s about what you can do for the employer</a:t>
            </a:r>
          </a:p>
          <a:p>
            <a:r>
              <a:rPr lang="en-US" dirty="0" smtClean="0"/>
              <a:t>Don’t forget skill sets – important for keywords</a:t>
            </a:r>
          </a:p>
          <a:p>
            <a:r>
              <a:rPr lang="en-US" dirty="0" smtClean="0"/>
              <a:t>Don’t place awards and top achievements at the end of the document</a:t>
            </a:r>
          </a:p>
          <a:p>
            <a:r>
              <a:rPr lang="en-US" dirty="0" smtClean="0"/>
              <a:t>Don’t lump multiple jobs at one employer into one position</a:t>
            </a:r>
          </a:p>
          <a:p>
            <a:r>
              <a:rPr lang="en-US" dirty="0" smtClean="0"/>
              <a:t>Don’t stretch your employment dates</a:t>
            </a:r>
          </a:p>
          <a:p>
            <a:r>
              <a:rPr lang="en-US" dirty="0" smtClean="0"/>
              <a:t>Don’t upgrade your job title</a:t>
            </a:r>
          </a:p>
          <a:p>
            <a:r>
              <a:rPr lang="en-US" dirty="0" smtClean="0"/>
              <a:t>Don’t fail to keep it up to date</a:t>
            </a:r>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900505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the Job Interview</a:t>
            </a:r>
            <a:endParaRPr lang="en-US" dirty="0"/>
          </a:p>
        </p:txBody>
      </p:sp>
      <p:sp>
        <p:nvSpPr>
          <p:cNvPr id="4" name="Content Placeholder 3"/>
          <p:cNvSpPr>
            <a:spLocks noGrp="1"/>
          </p:cNvSpPr>
          <p:nvPr>
            <p:ph sz="quarter" idx="1"/>
          </p:nvPr>
        </p:nvSpPr>
        <p:spPr/>
        <p:txBody>
          <a:bodyPr/>
          <a:lstStyle/>
          <a:p>
            <a:r>
              <a:rPr lang="en-US" dirty="0" smtClean="0"/>
              <a:t>Take charge of the interview</a:t>
            </a:r>
          </a:p>
          <a:p>
            <a:r>
              <a:rPr lang="en-US" dirty="0" smtClean="0"/>
              <a:t>Lead with knowledge and strength</a:t>
            </a:r>
          </a:p>
          <a:p>
            <a:r>
              <a:rPr lang="en-US" dirty="0" smtClean="0"/>
              <a:t>Beware the “gotcha” questions</a:t>
            </a:r>
          </a:p>
          <a:p>
            <a:pPr lvl="1"/>
            <a:r>
              <a:rPr lang="en-US" dirty="0" smtClean="0"/>
              <a:t>Do you have any questions?</a:t>
            </a:r>
          </a:p>
          <a:p>
            <a:pPr lvl="1"/>
            <a:r>
              <a:rPr lang="en-US" dirty="0" smtClean="0"/>
              <a:t>What is your biggest weakness?</a:t>
            </a:r>
          </a:p>
          <a:p>
            <a:pPr lvl="1"/>
            <a:r>
              <a:rPr lang="en-US" dirty="0" smtClean="0"/>
              <a:t>Tell me about yourself?</a:t>
            </a:r>
          </a:p>
          <a:p>
            <a:pPr lvl="1"/>
            <a:r>
              <a:rPr lang="en-US" dirty="0" smtClean="0"/>
              <a:t>What do you know about our company?</a:t>
            </a:r>
          </a:p>
          <a:p>
            <a:r>
              <a:rPr lang="en-US" dirty="0" smtClean="0"/>
              <a:t>Indicate what you’ll add to the mix</a:t>
            </a:r>
          </a:p>
          <a:p>
            <a:r>
              <a:rPr lang="en-US" dirty="0" smtClean="0"/>
              <a:t>Get more names</a:t>
            </a:r>
          </a:p>
          <a:p>
            <a:r>
              <a:rPr lang="en-US" dirty="0" smtClean="0"/>
              <a:t>Follow up</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36145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Questions</a:t>
            </a:r>
            <a:endParaRPr lang="en-US" dirty="0"/>
          </a:p>
        </p:txBody>
      </p:sp>
      <p:sp>
        <p:nvSpPr>
          <p:cNvPr id="4" name="Content Placeholder 3"/>
          <p:cNvSpPr>
            <a:spLocks noGrp="1"/>
          </p:cNvSpPr>
          <p:nvPr>
            <p:ph sz="quarter" idx="1"/>
          </p:nvPr>
        </p:nvSpPr>
        <p:spPr/>
        <p:txBody>
          <a:bodyPr/>
          <a:lstStyle/>
          <a:p>
            <a:r>
              <a:rPr lang="en-US" dirty="0" smtClean="0"/>
              <a:t>What are the principles in creating an effective resume?</a:t>
            </a:r>
          </a:p>
          <a:p>
            <a:r>
              <a:rPr lang="en-US" dirty="0" smtClean="0"/>
              <a:t>How can an applicant “control the agenda of a job interview?</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24887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how an individual can map his or her course for long-term public relations success.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80472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Ensuring Public Relations Success</a:t>
            </a:r>
            <a:br>
              <a:rPr lang="en-US" dirty="0" smtClean="0"/>
            </a:br>
            <a:r>
              <a:rPr lang="en-US" dirty="0" smtClean="0"/>
              <a:t>Seven Keys to a Successful PR Career</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Diversity of experience</a:t>
            </a:r>
          </a:p>
          <a:p>
            <a:r>
              <a:rPr lang="en-US" dirty="0" smtClean="0"/>
              <a:t>Performance - results</a:t>
            </a:r>
          </a:p>
          <a:p>
            <a:r>
              <a:rPr lang="en-US" dirty="0" smtClean="0"/>
              <a:t>Communication skills</a:t>
            </a:r>
            <a:endParaRPr lang="en-US" dirty="0"/>
          </a:p>
          <a:p>
            <a:r>
              <a:rPr lang="en-US" dirty="0" smtClean="0"/>
              <a:t>Relationship building</a:t>
            </a:r>
          </a:p>
          <a:p>
            <a:r>
              <a:rPr lang="en-US" dirty="0" smtClean="0"/>
              <a:t>Proactivity and passion</a:t>
            </a:r>
          </a:p>
          <a:p>
            <a:r>
              <a:rPr lang="en-US" dirty="0" err="1" smtClean="0"/>
              <a:t>Teamliness</a:t>
            </a:r>
            <a:endParaRPr lang="en-US" dirty="0" smtClean="0"/>
          </a:p>
          <a:p>
            <a:r>
              <a:rPr lang="en-US" dirty="0" smtClean="0"/>
              <a:t>Intangibles</a:t>
            </a:r>
          </a:p>
          <a:p>
            <a:endParaRPr lang="en-US" dirty="0"/>
          </a:p>
          <a:p>
            <a:r>
              <a:rPr lang="en-US" dirty="0" smtClean="0"/>
              <a:t>Most significant limitation on public relations practice and influence was “inaccurate or incomplete perceptions of the function’s role and value”</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298575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additional steps should an </a:t>
            </a:r>
            <a:r>
              <a:rPr lang="en-US" dirty="0" smtClean="0"/>
              <a:t>up-and-coming professional </a:t>
            </a:r>
            <a:r>
              <a:rPr lang="en-US" dirty="0"/>
              <a:t>follow to ensure success?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842789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2954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40386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8841993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how a public relations student or </a:t>
            </a:r>
            <a:r>
              <a:rPr lang="en-US" dirty="0" smtClean="0"/>
              <a:t>novice finds </a:t>
            </a:r>
            <a:r>
              <a:rPr lang="en-US" dirty="0"/>
              <a:t>a position in the practice of public relations.</a:t>
            </a:r>
          </a:p>
          <a:p>
            <a:r>
              <a:rPr lang="en-US" dirty="0" smtClean="0"/>
              <a:t>To </a:t>
            </a:r>
            <a:r>
              <a:rPr lang="en-US" dirty="0"/>
              <a:t>explore the role of public relations in time </a:t>
            </a:r>
            <a:r>
              <a:rPr lang="en-US" dirty="0" smtClean="0"/>
              <a:t>of economic </a:t>
            </a:r>
            <a:r>
              <a:rPr lang="en-US" dirty="0"/>
              <a:t>uncertainty, charting how the field </a:t>
            </a:r>
            <a:r>
              <a:rPr lang="en-US" dirty="0" smtClean="0"/>
              <a:t>has improved </a:t>
            </a:r>
            <a:r>
              <a:rPr lang="en-US" dirty="0"/>
              <a:t>its position even in times of stress.</a:t>
            </a:r>
          </a:p>
          <a:p>
            <a:r>
              <a:rPr lang="en-US" dirty="0" smtClean="0"/>
              <a:t>To </a:t>
            </a:r>
            <a:r>
              <a:rPr lang="en-US" dirty="0"/>
              <a:t>discuss, in detail, the aspects of </a:t>
            </a:r>
            <a:r>
              <a:rPr lang="en-US" dirty="0" smtClean="0"/>
              <a:t>organizing the </a:t>
            </a:r>
            <a:r>
              <a:rPr lang="en-US" dirty="0"/>
              <a:t>search, job letters, résumés, </a:t>
            </a:r>
            <a:r>
              <a:rPr lang="en-US" dirty="0" smtClean="0"/>
              <a:t>interviewing, and </a:t>
            </a:r>
            <a:r>
              <a:rPr lang="en-US" dirty="0"/>
              <a:t>follow-up.</a:t>
            </a:r>
          </a:p>
          <a:p>
            <a:r>
              <a:rPr lang="en-US" dirty="0" smtClean="0"/>
              <a:t>To </a:t>
            </a:r>
            <a:r>
              <a:rPr lang="en-US" dirty="0"/>
              <a:t>examine how an individual can map his or </a:t>
            </a:r>
            <a:r>
              <a:rPr lang="en-US" dirty="0" smtClean="0"/>
              <a:t>her course </a:t>
            </a:r>
            <a:r>
              <a:rPr lang="en-US" dirty="0"/>
              <a:t>for long-term public relations success.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067826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David Murray and Steve Jobs</a:t>
            </a:r>
            <a:endParaRPr lang="en-US" dirty="0"/>
          </a:p>
        </p:txBody>
      </p:sp>
      <p:sp>
        <p:nvSpPr>
          <p:cNvPr id="5" name="Content Placeholder 4"/>
          <p:cNvSpPr>
            <a:spLocks noGrp="1"/>
          </p:cNvSpPr>
          <p:nvPr>
            <p:ph sz="quarter" idx="1"/>
          </p:nvPr>
        </p:nvSpPr>
        <p:spPr/>
        <p:txBody>
          <a:bodyPr>
            <a:normAutofit fontScale="92500" lnSpcReduction="10000"/>
          </a:bodyPr>
          <a:lstStyle/>
          <a:p>
            <a:r>
              <a:rPr lang="en-US" dirty="0" smtClean="0"/>
              <a:t>David Murray found communications work in 2009 by</a:t>
            </a:r>
          </a:p>
          <a:p>
            <a:pPr lvl="1"/>
            <a:r>
              <a:rPr lang="en-US" dirty="0" smtClean="0"/>
              <a:t>Reaching out to followers on Twitter</a:t>
            </a:r>
          </a:p>
          <a:p>
            <a:pPr lvl="1"/>
            <a:r>
              <a:rPr lang="en-US" dirty="0" smtClean="0"/>
              <a:t>Twitter Search keywords</a:t>
            </a:r>
          </a:p>
          <a:p>
            <a:pPr lvl="1"/>
            <a:r>
              <a:rPr lang="en-US" dirty="0" smtClean="0"/>
              <a:t>RSS feeds of keyword conversation </a:t>
            </a:r>
          </a:p>
          <a:p>
            <a:pPr lvl="1"/>
            <a:r>
              <a:rPr lang="en-US" dirty="0" smtClean="0"/>
              <a:t>Followed up on promising leads – introduced himself via Twitter</a:t>
            </a:r>
          </a:p>
          <a:p>
            <a:r>
              <a:rPr lang="en-US" dirty="0" smtClean="0"/>
              <a:t>Corporate bigwigs not always helpful.  Example: Steve Jobs</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752600"/>
            <a:ext cx="4041775" cy="2658561"/>
          </a:xfrm>
        </p:spPr>
      </p:pic>
      <p:sp>
        <p:nvSpPr>
          <p:cNvPr id="8" name="Rectangle 7"/>
          <p:cNvSpPr/>
          <p:nvPr/>
        </p:nvSpPr>
        <p:spPr>
          <a:xfrm>
            <a:off x="4572000" y="4495800"/>
            <a:ext cx="4572000" cy="276999"/>
          </a:xfrm>
          <a:prstGeom prst="rect">
            <a:avLst/>
          </a:prstGeom>
        </p:spPr>
        <p:txBody>
          <a:bodyPr wrap="square">
            <a:spAutoFit/>
          </a:bodyPr>
          <a:lstStyle/>
          <a:p>
            <a:r>
              <a:rPr lang="en-US" sz="1200" i="1" dirty="0" smtClean="0"/>
              <a:t>Figure 18-1 (Photo</a:t>
            </a:r>
            <a:r>
              <a:rPr lang="en-US" sz="1200" i="1" dirty="0"/>
              <a:t>: EMMANUEL </a:t>
            </a:r>
            <a:r>
              <a:rPr lang="en-US" sz="1200" i="1" dirty="0" smtClean="0"/>
              <a:t>DUNAND/AFP/Getty Images/</a:t>
            </a:r>
            <a:r>
              <a:rPr lang="en-US" sz="1200" i="1" dirty="0" err="1" smtClean="0"/>
              <a:t>Newscom</a:t>
            </a:r>
            <a:r>
              <a:rPr lang="en-US" sz="1200" i="1" dirty="0"/>
              <a:t>)</a:t>
            </a:r>
            <a:endParaRPr lang="en-US" sz="1200" dirty="0"/>
          </a:p>
        </p:txBody>
      </p:sp>
      <p:sp>
        <p:nvSpPr>
          <p:cNvPr id="9"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193419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the role of public relations in time of economic uncertainty, charting how the field has improved its position even in times of stress.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82989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in Economic Downturn</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Public relations jobs no longer first to fall when economic times are tough</a:t>
            </a:r>
          </a:p>
          <a:p>
            <a:r>
              <a:rPr lang="en-US" dirty="0" smtClean="0"/>
              <a:t>USC study of 200 organizations – public relations only moderately decreased</a:t>
            </a:r>
          </a:p>
          <a:p>
            <a:pPr lvl="1"/>
            <a:r>
              <a:rPr lang="en-US" dirty="0" smtClean="0"/>
              <a:t>Staffs not cut</a:t>
            </a:r>
          </a:p>
          <a:p>
            <a:pPr lvl="1"/>
            <a:r>
              <a:rPr lang="en-US" dirty="0" smtClean="0"/>
              <a:t>Salaries frozen or compensation reduced</a:t>
            </a:r>
          </a:p>
          <a:p>
            <a:r>
              <a:rPr lang="en-US" dirty="0" smtClean="0"/>
              <a:t>Public relations understand changing dynamics of marketplace</a:t>
            </a:r>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457440"/>
            <a:ext cx="4041775" cy="2454294"/>
          </a:xfrm>
        </p:spPr>
      </p:pic>
      <p:sp>
        <p:nvSpPr>
          <p:cNvPr id="7" name="Rectangle 6"/>
          <p:cNvSpPr/>
          <p:nvPr/>
        </p:nvSpPr>
        <p:spPr>
          <a:xfrm>
            <a:off x="4419600" y="4953000"/>
            <a:ext cx="4572000" cy="276999"/>
          </a:xfrm>
          <a:prstGeom prst="rect">
            <a:avLst/>
          </a:prstGeom>
        </p:spPr>
        <p:txBody>
          <a:bodyPr>
            <a:spAutoFit/>
          </a:bodyPr>
          <a:lstStyle/>
          <a:p>
            <a:r>
              <a:rPr lang="en-US" sz="1200" i="1" dirty="0" smtClean="0"/>
              <a:t>Figure 18-2 (Photo</a:t>
            </a:r>
            <a:r>
              <a:rPr lang="en-US" sz="1200" i="1" dirty="0"/>
              <a:t>: CD1 </a:t>
            </a:r>
            <a:r>
              <a:rPr lang="en-US" sz="1200" i="1" dirty="0" smtClean="0"/>
              <a:t>WENN Photos/</a:t>
            </a:r>
            <a:r>
              <a:rPr lang="en-US" sz="1200" i="1" dirty="0" err="1" smtClean="0"/>
              <a:t>Newscom</a:t>
            </a:r>
            <a:r>
              <a:rPr lang="en-US" sz="1200" i="1" dirty="0"/>
              <a:t>)</a:t>
            </a:r>
            <a:endParaRPr lang="en-US" sz="12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12399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smtClean="0"/>
              <a:t>How is the practice of public relations doing in the midst of economic downturn?</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94168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how a public relations student or novice finds a position in the practice of public relations.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84719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a Jump</a:t>
            </a:r>
            <a:endParaRPr lang="en-US" dirty="0"/>
          </a:p>
        </p:txBody>
      </p:sp>
      <p:sp>
        <p:nvSpPr>
          <p:cNvPr id="4" name="Content Placeholder 3"/>
          <p:cNvSpPr>
            <a:spLocks noGrp="1"/>
          </p:cNvSpPr>
          <p:nvPr>
            <p:ph sz="quarter" idx="1"/>
          </p:nvPr>
        </p:nvSpPr>
        <p:spPr/>
        <p:txBody>
          <a:bodyPr/>
          <a:lstStyle/>
          <a:p>
            <a:r>
              <a:rPr lang="en-US" dirty="0" smtClean="0"/>
              <a:t>Standards for public relations jobs are raised, competition is fierce, labor market contracted</a:t>
            </a:r>
          </a:p>
          <a:p>
            <a:r>
              <a:rPr lang="en-US" dirty="0" smtClean="0"/>
              <a:t>Start search in school</a:t>
            </a:r>
          </a:p>
          <a:p>
            <a:r>
              <a:rPr lang="en-US" dirty="0" smtClean="0"/>
              <a:t>Show you can add value and adapt</a:t>
            </a:r>
          </a:p>
          <a:p>
            <a:r>
              <a:rPr lang="en-US" dirty="0" smtClean="0"/>
              <a:t>Improve communication skills</a:t>
            </a:r>
          </a:p>
          <a:p>
            <a:r>
              <a:rPr lang="en-US" dirty="0" smtClean="0"/>
              <a:t>Start networking</a:t>
            </a:r>
          </a:p>
          <a:p>
            <a:r>
              <a:rPr lang="en-US" dirty="0" smtClean="0"/>
              <a:t>Focus on what you do best and like best</a:t>
            </a:r>
          </a:p>
          <a:p>
            <a:r>
              <a:rPr lang="en-US" dirty="0" smtClean="0"/>
              <a:t>Look at companies you like</a:t>
            </a:r>
          </a:p>
          <a:p>
            <a:r>
              <a:rPr lang="en-US" dirty="0" smtClean="0"/>
              <a:t>Get internships</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08443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steps can a college student take to get </a:t>
            </a:r>
            <a:r>
              <a:rPr lang="en-US" dirty="0" smtClean="0"/>
              <a:t>a jump </a:t>
            </a:r>
            <a:r>
              <a:rPr lang="en-US" dirty="0"/>
              <a:t>on public relations employment?</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3152560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1043</Words>
  <Application>Microsoft Office PowerPoint</Application>
  <PresentationFormat>On-screen Show (4:3)</PresentationFormat>
  <Paragraphs>132</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Origin</vt:lpstr>
      <vt:lpstr>Part IV:  Execution</vt:lpstr>
      <vt:lpstr>Learning Objectives</vt:lpstr>
      <vt:lpstr>Opening Example: David Murray and Steve Jobs</vt:lpstr>
      <vt:lpstr>Learning Objective 2</vt:lpstr>
      <vt:lpstr>Public Relations in Economic Downturn</vt:lpstr>
      <vt:lpstr>Learning Objective 2</vt:lpstr>
      <vt:lpstr>Learning Objective 1</vt:lpstr>
      <vt:lpstr>Getting a Jump</vt:lpstr>
      <vt:lpstr>Learning Objective 1 Discussion Question</vt:lpstr>
      <vt:lpstr>Learning Objective 3</vt:lpstr>
      <vt:lpstr>Organizing the Job Search</vt:lpstr>
      <vt:lpstr>Organizing the Résumé</vt:lpstr>
      <vt:lpstr>Résumé DON’TS</vt:lpstr>
      <vt:lpstr>Organizing the Job Interview</vt:lpstr>
      <vt:lpstr>Learning Objective 3 Discussion Questions</vt:lpstr>
      <vt:lpstr>Learning Objective 4</vt:lpstr>
      <vt:lpstr>Ensuring Public Relations Success Seven Keys to a Successful PR Career</vt:lpstr>
      <vt:lpstr>Learning Objective 4 Discussion Question</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2013-04-18T01:40:26Z</dcterms:created>
  <dcterms:modified xsi:type="dcterms:W3CDTF">2013-05-02T17:12:46Z</dcterms:modified>
</cp:coreProperties>
</file>