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3"/>
  </p:notesMasterIdLst>
  <p:sldIdLst>
    <p:sldId id="257" r:id="rId2"/>
    <p:sldId id="261" r:id="rId3"/>
    <p:sldId id="284" r:id="rId4"/>
    <p:sldId id="267" r:id="rId5"/>
    <p:sldId id="263" r:id="rId6"/>
    <p:sldId id="285" r:id="rId7"/>
    <p:sldId id="286" r:id="rId8"/>
    <p:sldId id="265" r:id="rId9"/>
    <p:sldId id="270" r:id="rId10"/>
    <p:sldId id="280" r:id="rId11"/>
    <p:sldId id="281" r:id="rId12"/>
    <p:sldId id="282" r:id="rId13"/>
    <p:sldId id="271" r:id="rId14"/>
    <p:sldId id="272" r:id="rId15"/>
    <p:sldId id="283" r:id="rId16"/>
    <p:sldId id="273" r:id="rId17"/>
    <p:sldId id="259" r:id="rId18"/>
    <p:sldId id="278" r:id="rId19"/>
    <p:sldId id="287" r:id="rId20"/>
    <p:sldId id="275" r:id="rId21"/>
    <p:sldId id="27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72" y="2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49CDD0-AF6D-4617-8A41-0D331D0D3492}" type="datetimeFigureOut">
              <a:rPr lang="en-US" smtClean="0"/>
              <a:pPr/>
              <a:t>9/24/2015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8E3C2D-5F12-41ED-B29B-9850C1C0993B}" type="slidenum">
              <a:rPr lang="en-US" smtClean="0"/>
              <a:pPr/>
              <a:t>‹#›</a:t>
            </a:fld>
            <a:endParaRPr lang="en-US"/>
          </a:p>
        </p:txBody>
      </p:sp>
    </p:spTree>
    <p:extLst>
      <p:ext uri="{BB962C8B-B14F-4D97-AF65-F5344CB8AC3E}">
        <p14:creationId xmlns:p14="http://schemas.microsoft.com/office/powerpoint/2010/main" val="30396130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1</a:t>
            </a:fld>
            <a:endParaRPr lang="en-US" dirty="0"/>
          </a:p>
        </p:txBody>
      </p:sp>
    </p:spTree>
    <p:extLst>
      <p:ext uri="{BB962C8B-B14F-4D97-AF65-F5344CB8AC3E}">
        <p14:creationId xmlns:p14="http://schemas.microsoft.com/office/powerpoint/2010/main" val="4636309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17</a:t>
            </a:fld>
            <a:endParaRPr lang="en-US" dirty="0"/>
          </a:p>
        </p:txBody>
      </p:sp>
    </p:spTree>
    <p:extLst>
      <p:ext uri="{BB962C8B-B14F-4D97-AF65-F5344CB8AC3E}">
        <p14:creationId xmlns:p14="http://schemas.microsoft.com/office/powerpoint/2010/main" val="39695649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18</a:t>
            </a:fld>
            <a:endParaRPr lang="en-US" dirty="0"/>
          </a:p>
        </p:txBody>
      </p:sp>
    </p:spTree>
    <p:extLst>
      <p:ext uri="{BB962C8B-B14F-4D97-AF65-F5344CB8AC3E}">
        <p14:creationId xmlns:p14="http://schemas.microsoft.com/office/powerpoint/2010/main" val="5735159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20</a:t>
            </a:fld>
            <a:endParaRPr lang="en-US" dirty="0"/>
          </a:p>
        </p:txBody>
      </p:sp>
    </p:spTree>
    <p:extLst>
      <p:ext uri="{BB962C8B-B14F-4D97-AF65-F5344CB8AC3E}">
        <p14:creationId xmlns:p14="http://schemas.microsoft.com/office/powerpoint/2010/main" val="3069385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73172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a:t>
            </a:fld>
            <a:endParaRPr lang="en-US" dirty="0"/>
          </a:p>
        </p:txBody>
      </p:sp>
    </p:spTree>
    <p:extLst>
      <p:ext uri="{BB962C8B-B14F-4D97-AF65-F5344CB8AC3E}">
        <p14:creationId xmlns:p14="http://schemas.microsoft.com/office/powerpoint/2010/main" val="3090554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4</a:t>
            </a:fld>
            <a:endParaRPr lang="en-US" dirty="0"/>
          </a:p>
        </p:txBody>
      </p:sp>
    </p:spTree>
    <p:extLst>
      <p:ext uri="{BB962C8B-B14F-4D97-AF65-F5344CB8AC3E}">
        <p14:creationId xmlns:p14="http://schemas.microsoft.com/office/powerpoint/2010/main" val="4119028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5</a:t>
            </a:fld>
            <a:endParaRPr lang="en-US" dirty="0"/>
          </a:p>
        </p:txBody>
      </p:sp>
    </p:spTree>
    <p:extLst>
      <p:ext uri="{BB962C8B-B14F-4D97-AF65-F5344CB8AC3E}">
        <p14:creationId xmlns:p14="http://schemas.microsoft.com/office/powerpoint/2010/main" val="10746107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8</a:t>
            </a:fld>
            <a:endParaRPr lang="en-US" dirty="0"/>
          </a:p>
        </p:txBody>
      </p:sp>
    </p:spTree>
    <p:extLst>
      <p:ext uri="{BB962C8B-B14F-4D97-AF65-F5344CB8AC3E}">
        <p14:creationId xmlns:p14="http://schemas.microsoft.com/office/powerpoint/2010/main" val="16133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9</a:t>
            </a:fld>
            <a:endParaRPr lang="en-US" dirty="0"/>
          </a:p>
        </p:txBody>
      </p:sp>
    </p:spTree>
    <p:extLst>
      <p:ext uri="{BB962C8B-B14F-4D97-AF65-F5344CB8AC3E}">
        <p14:creationId xmlns:p14="http://schemas.microsoft.com/office/powerpoint/2010/main" val="110926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13</a:t>
            </a:fld>
            <a:endParaRPr lang="en-US" dirty="0"/>
          </a:p>
        </p:txBody>
      </p:sp>
    </p:spTree>
    <p:extLst>
      <p:ext uri="{BB962C8B-B14F-4D97-AF65-F5344CB8AC3E}">
        <p14:creationId xmlns:p14="http://schemas.microsoft.com/office/powerpoint/2010/main" val="1109267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14</a:t>
            </a:fld>
            <a:endParaRPr lang="en-US" dirty="0"/>
          </a:p>
        </p:txBody>
      </p:sp>
    </p:spTree>
    <p:extLst>
      <p:ext uri="{BB962C8B-B14F-4D97-AF65-F5344CB8AC3E}">
        <p14:creationId xmlns:p14="http://schemas.microsoft.com/office/powerpoint/2010/main" val="1333693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16</a:t>
            </a:fld>
            <a:endParaRPr lang="en-US" dirty="0"/>
          </a:p>
        </p:txBody>
      </p:sp>
    </p:spTree>
    <p:extLst>
      <p:ext uri="{BB962C8B-B14F-4D97-AF65-F5344CB8AC3E}">
        <p14:creationId xmlns:p14="http://schemas.microsoft.com/office/powerpoint/2010/main" val="1109267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5B63FC23-237C-4B8B-9B2E-8717DBB15D0C}" type="datetime1">
              <a:rPr lang="en-US" smtClean="0"/>
              <a:t>9/24/2015</a:t>
            </a:fld>
            <a:endParaRPr lang="en-US"/>
          </a:p>
        </p:txBody>
      </p:sp>
      <p:sp>
        <p:nvSpPr>
          <p:cNvPr id="17" name="Footer Placeholder 16"/>
          <p:cNvSpPr>
            <a:spLocks noGrp="1"/>
          </p:cNvSpPr>
          <p:nvPr>
            <p:ph type="ftr" sz="quarter" idx="11"/>
          </p:nvPr>
        </p:nvSpPr>
        <p:spPr>
          <a:xfrm>
            <a:off x="2898648" y="6355080"/>
            <a:ext cx="3474720" cy="365760"/>
          </a:xfrm>
        </p:spPr>
        <p:txBody>
          <a:bodyPr/>
          <a:lstStyle/>
          <a:p>
            <a:r>
              <a:rPr lang="en-US" smtClean="0"/>
              <a:t>Copyright ©2014 by Pearson Education, Inc. All rights reserved.</a:t>
            </a:r>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7A0A7C48-B3A4-443B-8B23-AB64419DDA0D}"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4097" y="228600"/>
            <a:ext cx="2711843" cy="305627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8969BE-D7A4-46C9-A5B9-72A2A1DBAB64}" type="datetime1">
              <a:rPr lang="en-US" smtClean="0"/>
              <a:t>9/24/2015</a:t>
            </a:fld>
            <a:endParaRPr lang="en-US"/>
          </a:p>
        </p:txBody>
      </p:sp>
      <p:sp>
        <p:nvSpPr>
          <p:cNvPr id="5" name="Footer Placeholder 4"/>
          <p:cNvSpPr>
            <a:spLocks noGrp="1"/>
          </p:cNvSpPr>
          <p:nvPr>
            <p:ph type="ftr" sz="quarter" idx="11"/>
          </p:nvPr>
        </p:nvSpPr>
        <p:spPr/>
        <p:txBody>
          <a:bodyPr/>
          <a:lstStyle/>
          <a:p>
            <a:r>
              <a:rPr lang="en-US" smtClean="0"/>
              <a:t>Copyright ©2014 by Pearson Education, Inc. All rights reserved.</a:t>
            </a:r>
            <a:endParaRPr lang="en-US"/>
          </a:p>
        </p:txBody>
      </p:sp>
      <p:sp>
        <p:nvSpPr>
          <p:cNvPr id="6" name="Slide Number Placeholder 5"/>
          <p:cNvSpPr>
            <a:spLocks noGrp="1"/>
          </p:cNvSpPr>
          <p:nvPr>
            <p:ph type="sldNum" sz="quarter" idx="12"/>
          </p:nvPr>
        </p:nvSpPr>
        <p:spPr/>
        <p:txBody>
          <a:bodyPr/>
          <a:lstStyle/>
          <a:p>
            <a:fld id="{7A0A7C48-B3A4-443B-8B23-AB64419DDA0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FFB5F7-07EC-49C2-A505-6FAD090BCE52}" type="datetime1">
              <a:rPr lang="en-US" smtClean="0"/>
              <a:t>9/24/2015</a:t>
            </a:fld>
            <a:endParaRPr lang="en-US"/>
          </a:p>
        </p:txBody>
      </p:sp>
      <p:sp>
        <p:nvSpPr>
          <p:cNvPr id="5" name="Footer Placeholder 4"/>
          <p:cNvSpPr>
            <a:spLocks noGrp="1"/>
          </p:cNvSpPr>
          <p:nvPr>
            <p:ph type="ftr" sz="quarter" idx="11"/>
          </p:nvPr>
        </p:nvSpPr>
        <p:spPr/>
        <p:txBody>
          <a:bodyPr/>
          <a:lstStyle/>
          <a:p>
            <a:r>
              <a:rPr lang="en-US" smtClean="0"/>
              <a:t>Copyright ©2014 by Pearson Education, Inc. All rights reserved.</a:t>
            </a:r>
            <a:endParaRPr lang="en-US"/>
          </a:p>
        </p:txBody>
      </p:sp>
      <p:sp>
        <p:nvSpPr>
          <p:cNvPr id="6" name="Slide Number Placeholder 5"/>
          <p:cNvSpPr>
            <a:spLocks noGrp="1"/>
          </p:cNvSpPr>
          <p:nvPr>
            <p:ph type="sldNum" sz="quarter" idx="12"/>
          </p:nvPr>
        </p:nvSpPr>
        <p:spPr/>
        <p:txBody>
          <a:bodyPr/>
          <a:lstStyle/>
          <a:p>
            <a:fld id="{7A0A7C48-B3A4-443B-8B23-AB64419DDA0D}"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B23AD9B-86D5-43D2-9C9E-5424273D1A6D}" type="datetime1">
              <a:rPr lang="en-US" smtClean="0"/>
              <a:t>9/24/2015</a:t>
            </a:fld>
            <a:endParaRPr lang="en-US"/>
          </a:p>
        </p:txBody>
      </p:sp>
      <p:sp>
        <p:nvSpPr>
          <p:cNvPr id="5" name="Footer Placeholder 4"/>
          <p:cNvSpPr>
            <a:spLocks noGrp="1"/>
          </p:cNvSpPr>
          <p:nvPr>
            <p:ph type="ftr" sz="quarter" idx="11"/>
          </p:nvPr>
        </p:nvSpPr>
        <p:spPr/>
        <p:txBody>
          <a:bodyPr/>
          <a:lstStyle/>
          <a:p>
            <a:r>
              <a:rPr lang="en-US" smtClean="0"/>
              <a:t>Copyright ©2014 by Pearson Education, Inc. All rights reserved.</a:t>
            </a:r>
            <a:endParaRPr lang="en-US"/>
          </a:p>
        </p:txBody>
      </p:sp>
      <p:sp>
        <p:nvSpPr>
          <p:cNvPr id="6" name="Slide Number Placeholder 5"/>
          <p:cNvSpPr>
            <a:spLocks noGrp="1"/>
          </p:cNvSpPr>
          <p:nvPr>
            <p:ph type="sldNum" sz="quarter" idx="12"/>
          </p:nvPr>
        </p:nvSpPr>
        <p:spPr/>
        <p:txBody>
          <a:bodyPr/>
          <a:lstStyle/>
          <a:p>
            <a:fld id="{7A0A7C48-B3A4-443B-8B23-AB64419DDA0D}"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D3E08766-FC78-42BB-B3A2-66AF606E4AF9}" type="datetime1">
              <a:rPr lang="en-US" smtClean="0"/>
              <a:t>9/24/2015</a:t>
            </a:fld>
            <a:endParaRPr lang="en-US"/>
          </a:p>
        </p:txBody>
      </p:sp>
      <p:sp>
        <p:nvSpPr>
          <p:cNvPr id="5" name="Footer Placeholder 4"/>
          <p:cNvSpPr>
            <a:spLocks noGrp="1"/>
          </p:cNvSpPr>
          <p:nvPr>
            <p:ph type="ftr" sz="quarter" idx="11"/>
          </p:nvPr>
        </p:nvSpPr>
        <p:spPr>
          <a:xfrm>
            <a:off x="2898648" y="6355080"/>
            <a:ext cx="3474720" cy="365760"/>
          </a:xfrm>
        </p:spPr>
        <p:txBody>
          <a:bodyPr/>
          <a:lstStyle/>
          <a:p>
            <a:r>
              <a:rPr lang="en-US" smtClean="0"/>
              <a:t>Copyright ©2014 by Pearson Education, Inc. All rights reserved.</a:t>
            </a:r>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7A0A7C48-B3A4-443B-8B23-AB64419DDA0D}"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7007680-61E2-4793-AB17-14CD4B19B776}" type="datetime1">
              <a:rPr lang="en-US" smtClean="0"/>
              <a:t>9/24/2015</a:t>
            </a:fld>
            <a:endParaRPr lang="en-US"/>
          </a:p>
        </p:txBody>
      </p:sp>
      <p:sp>
        <p:nvSpPr>
          <p:cNvPr id="6" name="Footer Placeholder 5"/>
          <p:cNvSpPr>
            <a:spLocks noGrp="1"/>
          </p:cNvSpPr>
          <p:nvPr>
            <p:ph type="ftr" sz="quarter" idx="11"/>
          </p:nvPr>
        </p:nvSpPr>
        <p:spPr/>
        <p:txBody>
          <a:bodyPr/>
          <a:lstStyle/>
          <a:p>
            <a:r>
              <a:rPr lang="en-US" smtClean="0"/>
              <a:t>Copyright ©2014 by Pearson Education, Inc. All rights reserved.</a:t>
            </a:r>
            <a:endParaRPr lang="en-US"/>
          </a:p>
        </p:txBody>
      </p:sp>
      <p:sp>
        <p:nvSpPr>
          <p:cNvPr id="7" name="Slide Number Placeholder 6"/>
          <p:cNvSpPr>
            <a:spLocks noGrp="1"/>
          </p:cNvSpPr>
          <p:nvPr>
            <p:ph type="sldNum" sz="quarter" idx="12"/>
          </p:nvPr>
        </p:nvSpPr>
        <p:spPr/>
        <p:txBody>
          <a:bodyPr/>
          <a:lstStyle/>
          <a:p>
            <a:fld id="{7A0A7C48-B3A4-443B-8B23-AB64419DDA0D}"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3E28EC1-1DF9-4D44-B3E0-2B71D9C45DDC}" type="datetime1">
              <a:rPr lang="en-US" smtClean="0"/>
              <a:t>9/24/2015</a:t>
            </a:fld>
            <a:endParaRPr lang="en-US"/>
          </a:p>
        </p:txBody>
      </p:sp>
      <p:sp>
        <p:nvSpPr>
          <p:cNvPr id="8" name="Footer Placeholder 7"/>
          <p:cNvSpPr>
            <a:spLocks noGrp="1"/>
          </p:cNvSpPr>
          <p:nvPr>
            <p:ph type="ftr" sz="quarter" idx="11"/>
          </p:nvPr>
        </p:nvSpPr>
        <p:spPr/>
        <p:txBody>
          <a:bodyPr/>
          <a:lstStyle/>
          <a:p>
            <a:r>
              <a:rPr lang="en-US" smtClean="0"/>
              <a:t>Copyright ©2014 by Pearson Education, Inc. All rights reserved.</a:t>
            </a:r>
            <a:endParaRPr lang="en-US"/>
          </a:p>
        </p:txBody>
      </p:sp>
      <p:sp>
        <p:nvSpPr>
          <p:cNvPr id="9" name="Slide Number Placeholder 8"/>
          <p:cNvSpPr>
            <a:spLocks noGrp="1"/>
          </p:cNvSpPr>
          <p:nvPr>
            <p:ph type="sldNum" sz="quarter" idx="12"/>
          </p:nvPr>
        </p:nvSpPr>
        <p:spPr/>
        <p:txBody>
          <a:bodyPr/>
          <a:lstStyle/>
          <a:p>
            <a:fld id="{7A0A7C48-B3A4-443B-8B23-AB64419DDA0D}"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1F7BF99-06C5-4D46-A576-A8F66586A8A6}" type="datetime1">
              <a:rPr lang="en-US" smtClean="0"/>
              <a:t>9/24/2015</a:t>
            </a:fld>
            <a:endParaRPr lang="en-US"/>
          </a:p>
        </p:txBody>
      </p:sp>
      <p:sp>
        <p:nvSpPr>
          <p:cNvPr id="4" name="Footer Placeholder 3"/>
          <p:cNvSpPr>
            <a:spLocks noGrp="1"/>
          </p:cNvSpPr>
          <p:nvPr>
            <p:ph type="ftr" sz="quarter" idx="11"/>
          </p:nvPr>
        </p:nvSpPr>
        <p:spPr/>
        <p:txBody>
          <a:bodyPr/>
          <a:lstStyle/>
          <a:p>
            <a:r>
              <a:rPr lang="en-US" smtClean="0"/>
              <a:t>Copyright ©2014 by Pearson Education, Inc. All rights reserved.</a:t>
            </a:r>
            <a:endParaRPr lang="en-US"/>
          </a:p>
        </p:txBody>
      </p:sp>
      <p:sp>
        <p:nvSpPr>
          <p:cNvPr id="5" name="Slide Number Placeholder 4"/>
          <p:cNvSpPr>
            <a:spLocks noGrp="1"/>
          </p:cNvSpPr>
          <p:nvPr>
            <p:ph type="sldNum" sz="quarter" idx="12"/>
          </p:nvPr>
        </p:nvSpPr>
        <p:spPr/>
        <p:txBody>
          <a:bodyPr/>
          <a:lstStyle/>
          <a:p>
            <a:fld id="{7A0A7C48-B3A4-443B-8B23-AB64419DDA0D}"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162B95-528C-4B4E-9BD7-CAA0B8049CE7}" type="datetime1">
              <a:rPr lang="en-US" smtClean="0"/>
              <a:t>9/24/2015</a:t>
            </a:fld>
            <a:endParaRPr lang="en-US"/>
          </a:p>
        </p:txBody>
      </p:sp>
      <p:sp>
        <p:nvSpPr>
          <p:cNvPr id="3" name="Footer Placeholder 2"/>
          <p:cNvSpPr>
            <a:spLocks noGrp="1"/>
          </p:cNvSpPr>
          <p:nvPr>
            <p:ph type="ftr" sz="quarter" idx="11"/>
          </p:nvPr>
        </p:nvSpPr>
        <p:spPr/>
        <p:txBody>
          <a:bodyPr/>
          <a:lstStyle/>
          <a:p>
            <a:r>
              <a:rPr lang="en-US" smtClean="0"/>
              <a:t>Copyright ©2014 by Pearson Education, Inc. All rights reserved.</a:t>
            </a:r>
            <a:endParaRPr lang="en-US"/>
          </a:p>
        </p:txBody>
      </p:sp>
      <p:sp>
        <p:nvSpPr>
          <p:cNvPr id="4" name="Slide Number Placeholder 3"/>
          <p:cNvSpPr>
            <a:spLocks noGrp="1"/>
          </p:cNvSpPr>
          <p:nvPr>
            <p:ph type="sldNum" sz="quarter" idx="12"/>
          </p:nvPr>
        </p:nvSpPr>
        <p:spPr/>
        <p:txBody>
          <a:bodyPr/>
          <a:lstStyle/>
          <a:p>
            <a:fld id="{7A0A7C48-B3A4-443B-8B23-AB64419DDA0D}"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BB1C15F-46A1-4B54-B456-350FD2563051}" type="datetime1">
              <a:rPr lang="en-US" smtClean="0"/>
              <a:t>9/24/2015</a:t>
            </a:fld>
            <a:endParaRPr lang="en-US"/>
          </a:p>
        </p:txBody>
      </p:sp>
      <p:sp>
        <p:nvSpPr>
          <p:cNvPr id="6" name="Footer Placeholder 5"/>
          <p:cNvSpPr>
            <a:spLocks noGrp="1"/>
          </p:cNvSpPr>
          <p:nvPr>
            <p:ph type="ftr" sz="quarter" idx="11"/>
          </p:nvPr>
        </p:nvSpPr>
        <p:spPr/>
        <p:txBody>
          <a:bodyPr/>
          <a:lstStyle/>
          <a:p>
            <a:r>
              <a:rPr lang="en-US" smtClean="0"/>
              <a:t>Copyright ©2014 by Pearson Education, Inc. All rights reserved.</a:t>
            </a:r>
            <a:endParaRPr lang="en-US"/>
          </a:p>
        </p:txBody>
      </p:sp>
      <p:sp>
        <p:nvSpPr>
          <p:cNvPr id="7" name="Slide Number Placeholder 6"/>
          <p:cNvSpPr>
            <a:spLocks noGrp="1"/>
          </p:cNvSpPr>
          <p:nvPr>
            <p:ph type="sldNum" sz="quarter" idx="12"/>
          </p:nvPr>
        </p:nvSpPr>
        <p:spPr/>
        <p:txBody>
          <a:bodyPr/>
          <a:lstStyle/>
          <a:p>
            <a:fld id="{7A0A7C48-B3A4-443B-8B23-AB64419DDA0D}"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1D658AC-C73A-457D-9238-FFFC86317D41}" type="datetime1">
              <a:rPr lang="en-US" smtClean="0"/>
              <a:t>9/24/2015</a:t>
            </a:fld>
            <a:endParaRPr lang="en-US"/>
          </a:p>
        </p:txBody>
      </p:sp>
      <p:sp>
        <p:nvSpPr>
          <p:cNvPr id="6" name="Footer Placeholder 5"/>
          <p:cNvSpPr>
            <a:spLocks noGrp="1"/>
          </p:cNvSpPr>
          <p:nvPr>
            <p:ph type="ftr" sz="quarter" idx="11"/>
          </p:nvPr>
        </p:nvSpPr>
        <p:spPr/>
        <p:txBody>
          <a:bodyPr/>
          <a:lstStyle/>
          <a:p>
            <a:r>
              <a:rPr lang="en-US" smtClean="0"/>
              <a:t>Copyright ©2014 by Pearson Education, Inc. All rights reserved.</a:t>
            </a:r>
            <a:endParaRPr lang="en-US"/>
          </a:p>
        </p:txBody>
      </p:sp>
      <p:sp>
        <p:nvSpPr>
          <p:cNvPr id="7" name="Slide Number Placeholder 6"/>
          <p:cNvSpPr>
            <a:spLocks noGrp="1"/>
          </p:cNvSpPr>
          <p:nvPr>
            <p:ph type="sldNum" sz="quarter" idx="12"/>
          </p:nvPr>
        </p:nvSpPr>
        <p:spPr/>
        <p:txBody>
          <a:bodyPr/>
          <a:lstStyle/>
          <a:p>
            <a:fld id="{7A0A7C48-B3A4-443B-8B23-AB64419DDA0D}"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DCF4522-8503-4049-B97D-53F9AD5E7496}" type="datetime1">
              <a:rPr lang="en-US" smtClean="0"/>
              <a:t>9/24/2015</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n-US" smtClean="0"/>
              <a:t>Copyright ©2014 by Pearson Education, Inc. All rights reserved.</a:t>
            </a:r>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7A0A7C48-B3A4-443B-8B23-AB64419DDA0D}"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video" Target="https://www.youtube.com/embed/jSypeOwCkAw"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video" Target="https://www.youtube.com/embed/qN7gDRjTNf4"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2.xml"/><Relationship Id="rId1" Type="http://schemas.openxmlformats.org/officeDocument/2006/relationships/video" Target="https://www.youtube.com/embed/kfucQYCh528"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4.xml"/><Relationship Id="rId1" Type="http://schemas.openxmlformats.org/officeDocument/2006/relationships/video" Target="https://www.youtube.com/embed/i7qtEosYd7Q"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4.xml"/><Relationship Id="rId1" Type="http://schemas.openxmlformats.org/officeDocument/2006/relationships/video" Target="https://www.youtube.com/embed/Q7_FPKYiOtI"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Ciy8OPJYqWU"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I:  Evolution</a:t>
            </a:r>
            <a:endParaRPr lang="en-US" dirty="0"/>
          </a:p>
        </p:txBody>
      </p:sp>
      <p:sp>
        <p:nvSpPr>
          <p:cNvPr id="3" name="Subtitle 2"/>
          <p:cNvSpPr>
            <a:spLocks noGrp="1"/>
          </p:cNvSpPr>
          <p:nvPr>
            <p:ph type="subTitle" idx="1"/>
          </p:nvPr>
        </p:nvSpPr>
        <p:spPr/>
        <p:txBody>
          <a:bodyPr>
            <a:normAutofit fontScale="92500"/>
          </a:bodyPr>
          <a:lstStyle/>
          <a:p>
            <a:r>
              <a:rPr lang="en-US" dirty="0" smtClean="0"/>
              <a:t>Chapter 2: The History and Growth of Public Relations</a:t>
            </a:r>
            <a:endParaRPr lang="en-US" dirty="0"/>
          </a:p>
        </p:txBody>
      </p:sp>
      <p:sp>
        <p:nvSpPr>
          <p:cNvPr id="4" name="Footer Placeholder 3"/>
          <p:cNvSpPr>
            <a:spLocks noGrp="1"/>
          </p:cNvSpPr>
          <p:nvPr>
            <p:ph type="ftr" sz="quarter" idx="11"/>
          </p:nvPr>
        </p:nvSpPr>
        <p:spPr>
          <a:xfrm>
            <a:off x="2133600" y="6355080"/>
            <a:ext cx="5105400" cy="365760"/>
          </a:xfrm>
        </p:spPr>
        <p:txBody>
          <a:body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1062871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156" y="123825"/>
            <a:ext cx="8229600" cy="685800"/>
          </a:xfrm>
        </p:spPr>
        <p:txBody>
          <a:bodyPr>
            <a:normAutofit fontScale="90000"/>
          </a:bodyPr>
          <a:lstStyle/>
          <a:p>
            <a:pPr algn="ctr"/>
            <a:r>
              <a:rPr lang="en-US" b="1" dirty="0" smtClean="0"/>
              <a:t>World War II U.S. Government Newsreel</a:t>
            </a:r>
            <a:endParaRPr lang="en-US" b="1" dirty="0"/>
          </a:p>
        </p:txBody>
      </p:sp>
      <p:sp>
        <p:nvSpPr>
          <p:cNvPr id="3" name="Footer Placeholder 2"/>
          <p:cNvSpPr>
            <a:spLocks noGrp="1"/>
          </p:cNvSpPr>
          <p:nvPr>
            <p:ph type="ftr" sz="quarter" idx="11"/>
          </p:nvPr>
        </p:nvSpPr>
        <p:spPr/>
        <p:txBody>
          <a:bodyPr/>
          <a:lstStyle/>
          <a:p>
            <a:r>
              <a:rPr lang="en-US" smtClean="0"/>
              <a:t>Copyright ©2014 by Pearson Education, Inc. All rights reserved.</a:t>
            </a:r>
            <a:endParaRPr lang="en-US"/>
          </a:p>
        </p:txBody>
      </p:sp>
      <p:pic>
        <p:nvPicPr>
          <p:cNvPr id="7" name="jSypeOwCkAw"/>
          <p:cNvPicPr>
            <a:picLocks noGrp="1" noRot="1" noChangeAspect="1"/>
          </p:cNvPicPr>
          <p:nvPr>
            <p:ph sz="quarter" idx="1"/>
            <a:videoFile r:link="rId1"/>
          </p:nvPr>
        </p:nvPicPr>
        <p:blipFill>
          <a:blip r:embed="rId3"/>
          <a:stretch>
            <a:fillRect/>
          </a:stretch>
        </p:blipFill>
        <p:spPr>
          <a:xfrm>
            <a:off x="426156" y="1295400"/>
            <a:ext cx="8398934" cy="4724400"/>
          </a:xfrm>
          <a:prstGeom prst="rect">
            <a:avLst/>
          </a:prstGeom>
        </p:spPr>
      </p:pic>
    </p:spTree>
    <p:extLst>
      <p:ext uri="{BB962C8B-B14F-4D97-AF65-F5344CB8AC3E}">
        <p14:creationId xmlns:p14="http://schemas.microsoft.com/office/powerpoint/2010/main" val="22765515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221" y="228600"/>
            <a:ext cx="8229600" cy="609600"/>
          </a:xfrm>
        </p:spPr>
        <p:txBody>
          <a:bodyPr/>
          <a:lstStyle/>
          <a:p>
            <a:pPr algn="ctr"/>
            <a:r>
              <a:rPr lang="en-US" b="1" dirty="0" smtClean="0"/>
              <a:t>“There you go again”</a:t>
            </a:r>
            <a:endParaRPr lang="en-US" b="1" dirty="0"/>
          </a:p>
        </p:txBody>
      </p:sp>
      <p:sp>
        <p:nvSpPr>
          <p:cNvPr id="3" name="Footer Placeholder 2"/>
          <p:cNvSpPr>
            <a:spLocks noGrp="1"/>
          </p:cNvSpPr>
          <p:nvPr>
            <p:ph type="ftr" sz="quarter" idx="11"/>
          </p:nvPr>
        </p:nvSpPr>
        <p:spPr/>
        <p:txBody>
          <a:bodyPr/>
          <a:lstStyle/>
          <a:p>
            <a:r>
              <a:rPr lang="en-US" smtClean="0"/>
              <a:t>Copyright ©2014 by Pearson Education, Inc. All rights reserved.</a:t>
            </a:r>
            <a:endParaRPr lang="en-US"/>
          </a:p>
        </p:txBody>
      </p:sp>
      <p:pic>
        <p:nvPicPr>
          <p:cNvPr id="5" name="qN7gDRjTNf4"/>
          <p:cNvPicPr>
            <a:picLocks noGrp="1" noRot="1" noChangeAspect="1"/>
          </p:cNvPicPr>
          <p:nvPr>
            <p:ph sz="quarter" idx="1"/>
            <a:videoFile r:link="rId1"/>
          </p:nvPr>
        </p:nvPicPr>
        <p:blipFill>
          <a:blip r:embed="rId3"/>
          <a:stretch>
            <a:fillRect/>
          </a:stretch>
        </p:blipFill>
        <p:spPr>
          <a:xfrm>
            <a:off x="426156" y="1373188"/>
            <a:ext cx="8260644" cy="4646612"/>
          </a:xfrm>
          <a:prstGeom prst="rect">
            <a:avLst/>
          </a:prstGeom>
        </p:spPr>
      </p:pic>
    </p:spTree>
    <p:extLst>
      <p:ext uri="{BB962C8B-B14F-4D97-AF65-F5344CB8AC3E}">
        <p14:creationId xmlns:p14="http://schemas.microsoft.com/office/powerpoint/2010/main" val="21614013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“I did not have sexual relations with that woman…Miss Lewinsky.”</a:t>
            </a:r>
            <a:endParaRPr lang="en-US" b="1" dirty="0"/>
          </a:p>
        </p:txBody>
      </p:sp>
      <p:sp>
        <p:nvSpPr>
          <p:cNvPr id="3" name="Footer Placeholder 2"/>
          <p:cNvSpPr>
            <a:spLocks noGrp="1"/>
          </p:cNvSpPr>
          <p:nvPr>
            <p:ph type="ftr" sz="quarter" idx="11"/>
          </p:nvPr>
        </p:nvSpPr>
        <p:spPr/>
        <p:txBody>
          <a:bodyPr/>
          <a:lstStyle/>
          <a:p>
            <a:r>
              <a:rPr lang="en-US" smtClean="0"/>
              <a:t>Copyright ©2014 by Pearson Education, Inc. All rights reserved.</a:t>
            </a:r>
            <a:endParaRPr lang="en-US"/>
          </a:p>
        </p:txBody>
      </p:sp>
      <p:pic>
        <p:nvPicPr>
          <p:cNvPr id="5" name="kfucQYCh528"/>
          <p:cNvPicPr>
            <a:picLocks noGrp="1" noRot="1" noChangeAspect="1"/>
          </p:cNvPicPr>
          <p:nvPr>
            <p:ph sz="quarter" idx="1"/>
            <a:videoFile r:link="rId1"/>
          </p:nvPr>
        </p:nvPicPr>
        <p:blipFill>
          <a:blip r:embed="rId3"/>
          <a:stretch>
            <a:fillRect/>
          </a:stretch>
        </p:blipFill>
        <p:spPr>
          <a:xfrm>
            <a:off x="426156" y="1373188"/>
            <a:ext cx="8260644" cy="4646612"/>
          </a:xfrm>
          <a:prstGeom prst="rect">
            <a:avLst/>
          </a:prstGeom>
        </p:spPr>
      </p:pic>
    </p:spTree>
    <p:extLst>
      <p:ext uri="{BB962C8B-B14F-4D97-AF65-F5344CB8AC3E}">
        <p14:creationId xmlns:p14="http://schemas.microsoft.com/office/powerpoint/2010/main" val="1054185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Growth of Modern Public Relations</a:t>
            </a:r>
            <a:endParaRPr lang="en-US" dirty="0"/>
          </a:p>
        </p:txBody>
      </p:sp>
      <p:sp>
        <p:nvSpPr>
          <p:cNvPr id="3" name="Footer Placeholder 2"/>
          <p:cNvSpPr>
            <a:spLocks noGrp="1"/>
          </p:cNvSpPr>
          <p:nvPr>
            <p:ph type="ftr" sz="quarter" idx="11"/>
          </p:nvPr>
        </p:nvSpPr>
        <p:spPr>
          <a:xfrm>
            <a:off x="2133600" y="6356350"/>
            <a:ext cx="5181600" cy="365760"/>
          </a:xfrm>
        </p:spPr>
        <p:txBody>
          <a:bodyPr/>
          <a:lstStyle/>
          <a:p>
            <a:pPr algn="ctr"/>
            <a:r>
              <a:rPr lang="en-US" dirty="0" smtClean="0"/>
              <a:t>Copyright ©2014 by Pearson Education, Inc.  All rights reserved.</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Edward L. </a:t>
            </a:r>
            <a:r>
              <a:rPr lang="en-US" dirty="0" err="1" smtClean="0"/>
              <a:t>Bernays</a:t>
            </a:r>
            <a:endParaRPr lang="en-US" dirty="0" smtClean="0"/>
          </a:p>
          <a:p>
            <a:pPr lvl="1"/>
            <a:r>
              <a:rPr lang="en-US" i="1" dirty="0" smtClean="0"/>
              <a:t>Crystallizing Public Opinion</a:t>
            </a:r>
          </a:p>
          <a:p>
            <a:pPr lvl="1"/>
            <a:r>
              <a:rPr lang="en-US" dirty="0" smtClean="0"/>
              <a:t>Taught first public relations course in 1923</a:t>
            </a:r>
          </a:p>
          <a:p>
            <a:pPr lvl="1"/>
            <a:r>
              <a:rPr lang="en-US" dirty="0" smtClean="0"/>
              <a:t>Recruited Doris E. Fleischman (mother of public relations)</a:t>
            </a:r>
          </a:p>
          <a:p>
            <a:pPr lvl="1"/>
            <a:r>
              <a:rPr lang="en-US" dirty="0" smtClean="0"/>
              <a:t>“Publicity direction”</a:t>
            </a:r>
          </a:p>
          <a:p>
            <a:pPr lvl="1"/>
            <a:r>
              <a:rPr lang="en-US" dirty="0" smtClean="0"/>
              <a:t>Gave field underpinnings in psychology, sociology, and social psychology</a:t>
            </a:r>
          </a:p>
          <a:p>
            <a:r>
              <a:rPr lang="en-US" dirty="0" smtClean="0"/>
              <a:t>Hill &amp; Knowlton</a:t>
            </a:r>
          </a:p>
          <a:p>
            <a:r>
              <a:rPr lang="en-US" dirty="0" err="1" smtClean="0"/>
              <a:t>Burson-Marsteller</a:t>
            </a:r>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val="0"/>
              </a:ext>
            </a:extLst>
          </a:blip>
          <a:stretch>
            <a:fillRect/>
          </a:stretch>
        </p:blipFill>
        <p:spPr>
          <a:xfrm>
            <a:off x="4632325" y="2451182"/>
            <a:ext cx="4041775" cy="2466811"/>
          </a:xfrm>
        </p:spPr>
      </p:pic>
      <p:sp>
        <p:nvSpPr>
          <p:cNvPr id="7" name="Rectangle 6"/>
          <p:cNvSpPr/>
          <p:nvPr/>
        </p:nvSpPr>
        <p:spPr>
          <a:xfrm>
            <a:off x="4604657" y="4876800"/>
            <a:ext cx="4005943" cy="461665"/>
          </a:xfrm>
          <a:prstGeom prst="rect">
            <a:avLst/>
          </a:prstGeom>
        </p:spPr>
        <p:txBody>
          <a:bodyPr wrap="square">
            <a:spAutoFit/>
          </a:bodyPr>
          <a:lstStyle/>
          <a:p>
            <a:r>
              <a:rPr lang="en-US" sz="1200" i="1" dirty="0" smtClean="0"/>
              <a:t>Figure 2-5 (Photo</a:t>
            </a:r>
            <a:r>
              <a:rPr lang="en-US" sz="1200" i="1" dirty="0"/>
              <a:t>: Courtesy of </a:t>
            </a:r>
            <a:r>
              <a:rPr lang="en-US" sz="1200" i="1" dirty="0" smtClean="0"/>
              <a:t>the Museum </a:t>
            </a:r>
            <a:r>
              <a:rPr lang="en-US" sz="1200" i="1" dirty="0"/>
              <a:t>of </a:t>
            </a:r>
            <a:r>
              <a:rPr lang="en-US" sz="1200" i="1" dirty="0" smtClean="0"/>
              <a:t>Public Relations</a:t>
            </a:r>
            <a:r>
              <a:rPr lang="en-US" sz="1200" i="1" dirty="0"/>
              <a:t>, </a:t>
            </a:r>
            <a:endParaRPr lang="en-US" sz="1200" i="1" dirty="0" smtClean="0"/>
          </a:p>
          <a:p>
            <a:r>
              <a:rPr lang="en-US" sz="1200" i="1" dirty="0" smtClean="0"/>
              <a:t>www.prmuseum.com</a:t>
            </a:r>
            <a:r>
              <a:rPr lang="en-US" sz="1200" i="1" dirty="0"/>
              <a:t>)</a:t>
            </a:r>
            <a:endParaRPr lang="en-US" sz="1200" dirty="0"/>
          </a:p>
        </p:txBody>
      </p:sp>
    </p:spTree>
    <p:extLst>
      <p:ext uri="{BB962C8B-B14F-4D97-AF65-F5344CB8AC3E}">
        <p14:creationId xmlns:p14="http://schemas.microsoft.com/office/powerpoint/2010/main" val="14539920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 Ethics Mini-Case: </a:t>
            </a:r>
            <a:r>
              <a:rPr lang="en-US" dirty="0" err="1" smtClean="0"/>
              <a:t>Burson</a:t>
            </a:r>
            <a:r>
              <a:rPr lang="en-US" dirty="0" smtClean="0"/>
              <a:t> Fumbles Facebook Flap</a:t>
            </a:r>
            <a:endParaRPr lang="en-US" dirty="0"/>
          </a:p>
        </p:txBody>
      </p:sp>
      <p:sp>
        <p:nvSpPr>
          <p:cNvPr id="3" name="Footer Placeholder 2"/>
          <p:cNvSpPr>
            <a:spLocks noGrp="1"/>
          </p:cNvSpPr>
          <p:nvPr>
            <p:ph type="ftr" sz="quarter" idx="11"/>
          </p:nvPr>
        </p:nvSpPr>
        <p:spPr>
          <a:xfrm>
            <a:off x="2057400" y="6356350"/>
            <a:ext cx="5334000" cy="365760"/>
          </a:xfrm>
        </p:spPr>
        <p:txBody>
          <a:bodyPr/>
          <a:lstStyle/>
          <a:p>
            <a:pPr algn="ctr"/>
            <a:r>
              <a:rPr lang="en-US" dirty="0" smtClean="0"/>
              <a:t>Copyright ©2014 by Pearson Education, Inc.  All rights reserved.</a:t>
            </a:r>
            <a:endParaRPr lang="en-US" dirty="0"/>
          </a:p>
        </p:txBody>
      </p:sp>
      <p:sp>
        <p:nvSpPr>
          <p:cNvPr id="5" name="Content Placeholder 4"/>
          <p:cNvSpPr>
            <a:spLocks noGrp="1"/>
          </p:cNvSpPr>
          <p:nvPr>
            <p:ph sz="quarter" idx="1"/>
          </p:nvPr>
        </p:nvSpPr>
        <p:spPr/>
        <p:txBody>
          <a:bodyPr/>
          <a:lstStyle/>
          <a:p>
            <a:r>
              <a:rPr lang="en-US" dirty="0" smtClean="0"/>
              <a:t>Facebook planted stories about Google (Page 36)</a:t>
            </a:r>
          </a:p>
          <a:p>
            <a:r>
              <a:rPr lang="en-US" dirty="0" smtClean="0"/>
              <a:t>How should </a:t>
            </a:r>
            <a:r>
              <a:rPr lang="en-US" dirty="0" err="1" smtClean="0"/>
              <a:t>Burson</a:t>
            </a:r>
            <a:r>
              <a:rPr lang="en-US" dirty="0" smtClean="0"/>
              <a:t> have handled its Facebook assignment?</a:t>
            </a:r>
          </a:p>
          <a:p>
            <a:r>
              <a:rPr lang="en-US" dirty="0" smtClean="0"/>
              <a:t>Should a public relations client always be notified?</a:t>
            </a:r>
            <a:endParaRPr lang="en-US" dirty="0"/>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val="0"/>
              </a:ext>
            </a:extLst>
          </a:blip>
          <a:stretch>
            <a:fillRect/>
          </a:stretch>
        </p:blipFill>
        <p:spPr>
          <a:xfrm>
            <a:off x="4632325" y="2373898"/>
            <a:ext cx="4041775" cy="2621379"/>
          </a:xfrm>
        </p:spPr>
      </p:pic>
      <p:sp>
        <p:nvSpPr>
          <p:cNvPr id="8" name="Rectangle 7"/>
          <p:cNvSpPr/>
          <p:nvPr/>
        </p:nvSpPr>
        <p:spPr>
          <a:xfrm>
            <a:off x="4593771" y="5029200"/>
            <a:ext cx="4093029" cy="461665"/>
          </a:xfrm>
          <a:prstGeom prst="rect">
            <a:avLst/>
          </a:prstGeom>
        </p:spPr>
        <p:txBody>
          <a:bodyPr wrap="square">
            <a:spAutoFit/>
          </a:bodyPr>
          <a:lstStyle/>
          <a:p>
            <a:r>
              <a:rPr lang="en-US" sz="1200" i="1" dirty="0" smtClean="0"/>
              <a:t>Figure 2-6 (Photo</a:t>
            </a:r>
            <a:r>
              <a:rPr lang="en-US" sz="1200" i="1" dirty="0"/>
              <a:t>: </a:t>
            </a:r>
            <a:r>
              <a:rPr lang="en-US" sz="1200" i="1" dirty="0" smtClean="0"/>
              <a:t>PORNCHAI KITTIWONGSAKUL/AFP/ Getty </a:t>
            </a:r>
            <a:r>
              <a:rPr lang="en-US" sz="1200" i="1" dirty="0"/>
              <a:t>Images/</a:t>
            </a:r>
            <a:r>
              <a:rPr lang="en-US" sz="1200" i="1" dirty="0" err="1"/>
              <a:t>Newscom</a:t>
            </a:r>
            <a:r>
              <a:rPr lang="en-US" sz="1200" i="1" dirty="0"/>
              <a:t>)</a:t>
            </a:r>
            <a:endParaRPr lang="en-US" sz="1200" dirty="0"/>
          </a:p>
        </p:txBody>
      </p:sp>
    </p:spTree>
    <p:extLst>
      <p:ext uri="{BB962C8B-B14F-4D97-AF65-F5344CB8AC3E}">
        <p14:creationId xmlns:p14="http://schemas.microsoft.com/office/powerpoint/2010/main" val="5768639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Facebook Goes on an Aggressive PR </a:t>
            </a:r>
            <a:r>
              <a:rPr lang="en-US" b="1" dirty="0" err="1" smtClean="0"/>
              <a:t>Offsensive</a:t>
            </a:r>
            <a:r>
              <a:rPr lang="en-US" b="1" dirty="0" smtClean="0"/>
              <a:t> vs. Google</a:t>
            </a:r>
            <a:endParaRPr lang="en-US" b="1" dirty="0"/>
          </a:p>
        </p:txBody>
      </p:sp>
      <p:sp>
        <p:nvSpPr>
          <p:cNvPr id="3" name="Footer Placeholder 2"/>
          <p:cNvSpPr>
            <a:spLocks noGrp="1"/>
          </p:cNvSpPr>
          <p:nvPr>
            <p:ph type="ftr" sz="quarter" idx="11"/>
          </p:nvPr>
        </p:nvSpPr>
        <p:spPr/>
        <p:txBody>
          <a:bodyPr/>
          <a:lstStyle/>
          <a:p>
            <a:r>
              <a:rPr lang="en-US" smtClean="0"/>
              <a:t>Copyright ©2014 by Pearson Education, Inc. All rights reserved.</a:t>
            </a:r>
            <a:endParaRPr lang="en-US"/>
          </a:p>
        </p:txBody>
      </p:sp>
      <p:pic>
        <p:nvPicPr>
          <p:cNvPr id="6" name="i7qtEosYd7Q"/>
          <p:cNvPicPr>
            <a:picLocks noGrp="1" noRot="1" noChangeAspect="1"/>
          </p:cNvPicPr>
          <p:nvPr>
            <p:ph sz="quarter" idx="1"/>
            <a:videoFile r:link="rId1"/>
          </p:nvPr>
        </p:nvPicPr>
        <p:blipFill>
          <a:blip r:embed="rId3"/>
          <a:stretch>
            <a:fillRect/>
          </a:stretch>
        </p:blipFill>
        <p:spPr>
          <a:xfrm>
            <a:off x="457200" y="1343250"/>
            <a:ext cx="8201377" cy="5013100"/>
          </a:xfrm>
          <a:prstGeom prst="rect">
            <a:avLst/>
          </a:prstGeom>
        </p:spPr>
      </p:pic>
      <p:sp>
        <p:nvSpPr>
          <p:cNvPr id="5" name="Content Placeholder 4"/>
          <p:cNvSpPr>
            <a:spLocks noGrp="1"/>
          </p:cNvSpPr>
          <p:nvPr>
            <p:ph sz="quarter" idx="2"/>
          </p:nvPr>
        </p:nvSpPr>
        <p:spPr/>
        <p:txBody>
          <a:bodyPr/>
          <a:lstStyle/>
          <a:p>
            <a:endParaRPr lang="en-US"/>
          </a:p>
        </p:txBody>
      </p:sp>
    </p:spTree>
    <p:extLst>
      <p:ext uri="{BB962C8B-B14F-4D97-AF65-F5344CB8AC3E}">
        <p14:creationId xmlns:p14="http://schemas.microsoft.com/office/powerpoint/2010/main" val="35040940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Growth of Modern Public Relations</a:t>
            </a:r>
            <a:endParaRPr lang="en-US" dirty="0"/>
          </a:p>
        </p:txBody>
      </p:sp>
      <p:sp>
        <p:nvSpPr>
          <p:cNvPr id="3" name="Footer Placeholder 2"/>
          <p:cNvSpPr>
            <a:spLocks noGrp="1"/>
          </p:cNvSpPr>
          <p:nvPr>
            <p:ph type="ftr" sz="quarter" idx="11"/>
          </p:nvPr>
        </p:nvSpPr>
        <p:spPr>
          <a:xfrm>
            <a:off x="2286000" y="6356350"/>
            <a:ext cx="4800600" cy="365760"/>
          </a:xfrm>
        </p:spPr>
        <p:txBody>
          <a:bodyPr/>
          <a:lstStyle/>
          <a:p>
            <a:pPr algn="ctr"/>
            <a:r>
              <a:rPr lang="en-US" dirty="0" smtClean="0"/>
              <a:t>Copyright ©2014 by Pearson Education, Inc.  All rights reserved.</a:t>
            </a:r>
            <a:endParaRPr lang="en-US" dirty="0"/>
          </a:p>
        </p:txBody>
      </p:sp>
      <p:sp>
        <p:nvSpPr>
          <p:cNvPr id="4" name="Content Placeholder 3"/>
          <p:cNvSpPr>
            <a:spLocks noGrp="1"/>
          </p:cNvSpPr>
          <p:nvPr>
            <p:ph sz="quarter" idx="1"/>
          </p:nvPr>
        </p:nvSpPr>
        <p:spPr/>
        <p:txBody>
          <a:bodyPr>
            <a:normAutofit/>
          </a:bodyPr>
          <a:lstStyle/>
          <a:p>
            <a:r>
              <a:rPr lang="en-US" dirty="0" smtClean="0"/>
              <a:t>Five principles </a:t>
            </a:r>
            <a:r>
              <a:rPr lang="en-US" dirty="0" smtClean="0"/>
              <a:t>for successful corporate public relations</a:t>
            </a:r>
          </a:p>
          <a:p>
            <a:pPr lvl="1"/>
            <a:r>
              <a:rPr lang="en-US" dirty="0" smtClean="0"/>
              <a:t>Make sure management thoughtfully analyzes relation to public</a:t>
            </a:r>
          </a:p>
          <a:p>
            <a:pPr lvl="1"/>
            <a:r>
              <a:rPr lang="en-US" dirty="0" smtClean="0"/>
              <a:t>Create system to inform employees about firm policies and practices</a:t>
            </a:r>
          </a:p>
          <a:p>
            <a:pPr lvl="1"/>
            <a:r>
              <a:rPr lang="en-US" dirty="0" smtClean="0"/>
              <a:t>Create system giving contact employees knowledge to be polite and reasonable to public</a:t>
            </a:r>
          </a:p>
          <a:p>
            <a:pPr lvl="1"/>
            <a:r>
              <a:rPr lang="en-US" dirty="0" smtClean="0"/>
              <a:t>Create system drawing employee and public questions and criticism back through organization to management</a:t>
            </a:r>
          </a:p>
          <a:p>
            <a:pPr lvl="1"/>
            <a:r>
              <a:rPr lang="en-US" dirty="0" smtClean="0"/>
              <a:t>Ensure frankness in telling the public about the company’s </a:t>
            </a:r>
            <a:r>
              <a:rPr lang="en-US" dirty="0" smtClean="0"/>
              <a:t>actions</a:t>
            </a:r>
            <a:endParaRPr lang="en-US" dirty="0" smtClean="0"/>
          </a:p>
        </p:txBody>
      </p:sp>
    </p:spTree>
    <p:extLst>
      <p:ext uri="{BB962C8B-B14F-4D97-AF65-F5344CB8AC3E}">
        <p14:creationId xmlns:p14="http://schemas.microsoft.com/office/powerpoint/2010/main" val="10554312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Opening Example: “The Tylenol Murders”</a:t>
            </a:r>
            <a:endParaRPr lang="en-US" dirty="0"/>
          </a:p>
        </p:txBody>
      </p:sp>
      <p:sp>
        <p:nvSpPr>
          <p:cNvPr id="3" name="Footer Placeholder 2"/>
          <p:cNvSpPr>
            <a:spLocks noGrp="1"/>
          </p:cNvSpPr>
          <p:nvPr>
            <p:ph type="ftr" sz="quarter" idx="11"/>
          </p:nvPr>
        </p:nvSpPr>
        <p:spPr>
          <a:xfrm>
            <a:off x="1905000" y="6356350"/>
            <a:ext cx="5562600" cy="365760"/>
          </a:xfrm>
        </p:spPr>
        <p:txBody>
          <a:bodyPr/>
          <a:lstStyle/>
          <a:p>
            <a:pPr algn="ctr"/>
            <a:r>
              <a:rPr lang="en-US" dirty="0" smtClean="0"/>
              <a:t>Copyright ©2014 by Pearson Education, Inc.  All rights reserved.</a:t>
            </a:r>
            <a:endParaRPr lang="en-US" dirty="0"/>
          </a:p>
        </p:txBody>
      </p:sp>
      <p:sp>
        <p:nvSpPr>
          <p:cNvPr id="6" name="Content Placeholder 5"/>
          <p:cNvSpPr>
            <a:spLocks noGrp="1"/>
          </p:cNvSpPr>
          <p:nvPr>
            <p:ph sz="quarter" idx="1"/>
          </p:nvPr>
        </p:nvSpPr>
        <p:spPr/>
        <p:txBody>
          <a:bodyPr/>
          <a:lstStyle/>
          <a:p>
            <a:r>
              <a:rPr lang="en-US" dirty="0" smtClean="0"/>
              <a:t>High integrity response to product sabotage;  customer murders</a:t>
            </a:r>
          </a:p>
          <a:p>
            <a:r>
              <a:rPr lang="en-US" dirty="0" smtClean="0"/>
              <a:t>2010 recall of products</a:t>
            </a:r>
          </a:p>
          <a:p>
            <a:pPr lvl="1"/>
            <a:r>
              <a:rPr lang="en-US" dirty="0" smtClean="0"/>
              <a:t>Lost profits</a:t>
            </a:r>
          </a:p>
          <a:p>
            <a:pPr lvl="1"/>
            <a:r>
              <a:rPr lang="en-US" dirty="0" smtClean="0"/>
              <a:t>Congressional inquiry</a:t>
            </a:r>
          </a:p>
          <a:p>
            <a:pPr lvl="1"/>
            <a:r>
              <a:rPr lang="en-US" dirty="0" smtClean="0"/>
              <a:t>Executive departures</a:t>
            </a:r>
            <a:endParaRPr lang="en-US" dirty="0"/>
          </a:p>
        </p:txBody>
      </p:sp>
      <p:pic>
        <p:nvPicPr>
          <p:cNvPr id="8" name="Content Placeholder 7"/>
          <p:cNvPicPr>
            <a:picLocks noGrp="1" noChangeAspect="1"/>
          </p:cNvPicPr>
          <p:nvPr>
            <p:ph sz="quarter" idx="2"/>
          </p:nvPr>
        </p:nvPicPr>
        <p:blipFill>
          <a:blip r:embed="rId3" cstate="print">
            <a:extLst>
              <a:ext uri="{28A0092B-C50C-407E-A947-70E740481C1C}">
                <a14:useLocalDpi xmlns:a14="http://schemas.microsoft.com/office/drawing/2010/main" val="0"/>
              </a:ext>
            </a:extLst>
          </a:blip>
          <a:stretch>
            <a:fillRect/>
          </a:stretch>
        </p:blipFill>
        <p:spPr>
          <a:xfrm>
            <a:off x="4632325" y="1371600"/>
            <a:ext cx="4041775" cy="2999895"/>
          </a:xfrm>
        </p:spPr>
      </p:pic>
      <p:sp>
        <p:nvSpPr>
          <p:cNvPr id="9" name="Rectangle 8"/>
          <p:cNvSpPr/>
          <p:nvPr/>
        </p:nvSpPr>
        <p:spPr>
          <a:xfrm>
            <a:off x="4546600" y="4419600"/>
            <a:ext cx="4572000" cy="276999"/>
          </a:xfrm>
          <a:prstGeom prst="rect">
            <a:avLst/>
          </a:prstGeom>
        </p:spPr>
        <p:txBody>
          <a:bodyPr>
            <a:spAutoFit/>
          </a:bodyPr>
          <a:lstStyle/>
          <a:p>
            <a:pPr algn="ctr"/>
            <a:r>
              <a:rPr lang="en-US" sz="1200" i="1" dirty="0" smtClean="0"/>
              <a:t>Figure 2-1 (Photo</a:t>
            </a:r>
            <a:r>
              <a:rPr lang="en-US" sz="1200" i="1" dirty="0"/>
              <a:t>: ZUMA </a:t>
            </a:r>
            <a:r>
              <a:rPr lang="en-US" sz="1200" i="1" dirty="0" smtClean="0"/>
              <a:t>Press/ </a:t>
            </a:r>
            <a:r>
              <a:rPr lang="en-US" sz="1200" i="1" dirty="0" err="1" smtClean="0"/>
              <a:t>Newscom</a:t>
            </a:r>
            <a:r>
              <a:rPr lang="en-US" sz="1200" i="1" dirty="0"/>
              <a:t>)</a:t>
            </a:r>
            <a:endParaRPr lang="en-US" sz="1200" dirty="0"/>
          </a:p>
        </p:txBody>
      </p:sp>
    </p:spTree>
    <p:extLst>
      <p:ext uri="{BB962C8B-B14F-4D97-AF65-F5344CB8AC3E}">
        <p14:creationId xmlns:p14="http://schemas.microsoft.com/office/powerpoint/2010/main" val="38375247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The Tylenol Murders</a:t>
            </a:r>
            <a:endParaRPr lang="en-US" dirty="0"/>
          </a:p>
        </p:txBody>
      </p:sp>
      <p:sp>
        <p:nvSpPr>
          <p:cNvPr id="3" name="Footer Placeholder 2"/>
          <p:cNvSpPr>
            <a:spLocks noGrp="1"/>
          </p:cNvSpPr>
          <p:nvPr>
            <p:ph type="ftr" sz="quarter" idx="11"/>
          </p:nvPr>
        </p:nvSpPr>
        <p:spPr>
          <a:xfrm>
            <a:off x="2133600" y="6356350"/>
            <a:ext cx="5029200" cy="365760"/>
          </a:xfrm>
        </p:spPr>
        <p:txBody>
          <a:bodyPr/>
          <a:lstStyle/>
          <a:p>
            <a:pPr algn="ctr"/>
            <a:r>
              <a:rPr lang="en-US" dirty="0" smtClean="0"/>
              <a:t>Copyright ©2014 by Pearson Education, Inc.  All rights reserved.</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Page 42</a:t>
            </a:r>
          </a:p>
          <a:p>
            <a:r>
              <a:rPr lang="en-US" dirty="0" smtClean="0"/>
              <a:t>What </a:t>
            </a:r>
            <a:r>
              <a:rPr lang="en-US" dirty="0"/>
              <a:t>might have been the consequences if Johnson </a:t>
            </a:r>
            <a:r>
              <a:rPr lang="en-US" dirty="0" smtClean="0"/>
              <a:t>&amp; Johnson </a:t>
            </a:r>
            <a:r>
              <a:rPr lang="en-US" dirty="0"/>
              <a:t>had decided to “tough out” the first reports </a:t>
            </a:r>
            <a:r>
              <a:rPr lang="en-US" dirty="0" smtClean="0"/>
              <a:t>of Tylenol-related </a:t>
            </a:r>
            <a:r>
              <a:rPr lang="en-US" dirty="0"/>
              <a:t>deaths and not recall the product?</a:t>
            </a:r>
          </a:p>
          <a:p>
            <a:r>
              <a:rPr lang="en-US" dirty="0" smtClean="0"/>
              <a:t>What </a:t>
            </a:r>
            <a:r>
              <a:rPr lang="en-US" dirty="0"/>
              <a:t>other public relations options did Johnson &amp; </a:t>
            </a:r>
            <a:r>
              <a:rPr lang="en-US" dirty="0" smtClean="0"/>
              <a:t>Johnson have </a:t>
            </a:r>
            <a:r>
              <a:rPr lang="en-US" dirty="0"/>
              <a:t>in responding to the first round of Tylenol murders?</a:t>
            </a:r>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val="0"/>
              </a:ext>
            </a:extLst>
          </a:blip>
          <a:stretch>
            <a:fillRect/>
          </a:stretch>
        </p:blipFill>
        <p:spPr>
          <a:xfrm>
            <a:off x="4748212" y="1717675"/>
            <a:ext cx="3810000" cy="3933825"/>
          </a:xfrm>
        </p:spPr>
      </p:pic>
      <p:sp>
        <p:nvSpPr>
          <p:cNvPr id="7" name="Rectangle 6"/>
          <p:cNvSpPr/>
          <p:nvPr/>
        </p:nvSpPr>
        <p:spPr>
          <a:xfrm>
            <a:off x="4724400" y="5638800"/>
            <a:ext cx="3886200" cy="276999"/>
          </a:xfrm>
          <a:prstGeom prst="rect">
            <a:avLst/>
          </a:prstGeom>
        </p:spPr>
        <p:txBody>
          <a:bodyPr wrap="square">
            <a:spAutoFit/>
          </a:bodyPr>
          <a:lstStyle/>
          <a:p>
            <a:r>
              <a:rPr lang="en-US" sz="1200" i="1" dirty="0" smtClean="0"/>
              <a:t>Figure 2-8 (Photo</a:t>
            </a:r>
            <a:r>
              <a:rPr lang="en-US" sz="1200" i="1" dirty="0"/>
              <a:t>: Courtesy of Johnson </a:t>
            </a:r>
            <a:r>
              <a:rPr lang="en-US" sz="1200" i="1" dirty="0" smtClean="0"/>
              <a:t>&amp; Johnson</a:t>
            </a:r>
            <a:r>
              <a:rPr lang="en-US" sz="1200" i="1" dirty="0"/>
              <a:t>)</a:t>
            </a:r>
            <a:endParaRPr lang="en-US" sz="1200" dirty="0"/>
          </a:p>
        </p:txBody>
      </p:sp>
    </p:spTree>
    <p:extLst>
      <p:ext uri="{BB962C8B-B14F-4D97-AF65-F5344CB8AC3E}">
        <p14:creationId xmlns:p14="http://schemas.microsoft.com/office/powerpoint/2010/main" val="12155023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228600"/>
            <a:ext cx="8229600" cy="609600"/>
          </a:xfrm>
        </p:spPr>
        <p:txBody>
          <a:bodyPr/>
          <a:lstStyle/>
          <a:p>
            <a:pPr algn="ctr"/>
            <a:r>
              <a:rPr lang="en-US" b="1" dirty="0" smtClean="0"/>
              <a:t>The Tylenol Murders</a:t>
            </a:r>
            <a:endParaRPr lang="en-US" b="1" dirty="0"/>
          </a:p>
        </p:txBody>
      </p:sp>
      <p:sp>
        <p:nvSpPr>
          <p:cNvPr id="3" name="Footer Placeholder 2"/>
          <p:cNvSpPr>
            <a:spLocks noGrp="1"/>
          </p:cNvSpPr>
          <p:nvPr>
            <p:ph type="ftr" sz="quarter" idx="11"/>
          </p:nvPr>
        </p:nvSpPr>
        <p:spPr/>
        <p:txBody>
          <a:bodyPr/>
          <a:lstStyle/>
          <a:p>
            <a:r>
              <a:rPr lang="en-US" smtClean="0"/>
              <a:t>Copyright ©2014 by Pearson Education, Inc. All rights reserved.</a:t>
            </a:r>
            <a:endParaRPr lang="en-US"/>
          </a:p>
        </p:txBody>
      </p:sp>
      <p:pic>
        <p:nvPicPr>
          <p:cNvPr id="6" name="Q7_FPKYiOtI"/>
          <p:cNvPicPr>
            <a:picLocks noGrp="1" noRot="1" noChangeAspect="1"/>
          </p:cNvPicPr>
          <p:nvPr>
            <p:ph sz="quarter" idx="1"/>
            <a:videoFile r:link="rId1"/>
          </p:nvPr>
        </p:nvPicPr>
        <p:blipFill>
          <a:blip r:embed="rId3"/>
          <a:stretch>
            <a:fillRect/>
          </a:stretch>
        </p:blipFill>
        <p:spPr>
          <a:xfrm>
            <a:off x="196663" y="1216152"/>
            <a:ext cx="8466489" cy="4914723"/>
          </a:xfrm>
          <a:prstGeom prst="rect">
            <a:avLst/>
          </a:prstGeom>
        </p:spPr>
      </p:pic>
    </p:spTree>
    <p:extLst>
      <p:ext uri="{BB962C8B-B14F-4D97-AF65-F5344CB8AC3E}">
        <p14:creationId xmlns:p14="http://schemas.microsoft.com/office/powerpoint/2010/main" val="24638336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Evolution of Public Relations</a:t>
            </a:r>
            <a:endParaRPr lang="en-US" dirty="0"/>
          </a:p>
        </p:txBody>
      </p:sp>
      <p:sp>
        <p:nvSpPr>
          <p:cNvPr id="3" name="Footer Placeholder 2"/>
          <p:cNvSpPr>
            <a:spLocks noGrp="1"/>
          </p:cNvSpPr>
          <p:nvPr>
            <p:ph type="ftr" sz="quarter" idx="11"/>
          </p:nvPr>
        </p:nvSpPr>
        <p:spPr>
          <a:xfrm>
            <a:off x="2209800" y="6356350"/>
            <a:ext cx="5257800" cy="365760"/>
          </a:xfrm>
        </p:spPr>
        <p:txBody>
          <a:bodyPr/>
          <a:lstStyle/>
          <a:p>
            <a:pPr algn="ctr"/>
            <a:r>
              <a:rPr lang="en-US" dirty="0" smtClean="0"/>
              <a:t>Copyright ©2014 by Pearson Education, Inc.  All rights reserved.</a:t>
            </a:r>
            <a:endParaRPr lang="en-US" dirty="0"/>
          </a:p>
        </p:txBody>
      </p:sp>
      <p:sp>
        <p:nvSpPr>
          <p:cNvPr id="4" name="Content Placeholder 3"/>
          <p:cNvSpPr>
            <a:spLocks noGrp="1"/>
          </p:cNvSpPr>
          <p:nvPr>
            <p:ph sz="quarter" idx="1"/>
          </p:nvPr>
        </p:nvSpPr>
        <p:spPr/>
        <p:txBody>
          <a:bodyPr>
            <a:normAutofit/>
          </a:bodyPr>
          <a:lstStyle/>
          <a:p>
            <a:r>
              <a:rPr lang="en-US" dirty="0" smtClean="0"/>
              <a:t>Modern public relations 100 years old</a:t>
            </a:r>
          </a:p>
          <a:p>
            <a:r>
              <a:rPr lang="en-US" dirty="0" smtClean="0"/>
              <a:t>John D. Rockefeller Jr. – 1914 Ludlow massacre</a:t>
            </a:r>
          </a:p>
          <a:p>
            <a:r>
              <a:rPr lang="en-US" dirty="0" smtClean="0"/>
              <a:t>Evolution influenced by</a:t>
            </a:r>
          </a:p>
          <a:p>
            <a:pPr lvl="1"/>
            <a:r>
              <a:rPr lang="en-US" dirty="0" smtClean="0"/>
              <a:t>Growth of big institutions</a:t>
            </a:r>
          </a:p>
          <a:p>
            <a:pPr lvl="1"/>
            <a:r>
              <a:rPr lang="en-US" dirty="0" smtClean="0"/>
              <a:t>Heightened public awareness and media sophistication</a:t>
            </a:r>
          </a:p>
          <a:p>
            <a:pPr lvl="1"/>
            <a:r>
              <a:rPr lang="en-US" dirty="0" smtClean="0"/>
              <a:t>Increasing incidence of societal change, conflict and confrontation</a:t>
            </a:r>
          </a:p>
          <a:p>
            <a:pPr lvl="1"/>
            <a:r>
              <a:rPr lang="en-US" dirty="0" smtClean="0"/>
              <a:t>Globalization and the growing power of global media, public opinion and democratic capitalism</a:t>
            </a:r>
          </a:p>
          <a:p>
            <a:pPr lvl="1"/>
            <a:r>
              <a:rPr lang="en-US" dirty="0" smtClean="0"/>
              <a:t>Dominance of the Internet and growth of social media</a:t>
            </a:r>
          </a:p>
        </p:txBody>
      </p:sp>
    </p:spTree>
    <p:extLst>
      <p:ext uri="{BB962C8B-B14F-4D97-AF65-F5344CB8AC3E}">
        <p14:creationId xmlns:p14="http://schemas.microsoft.com/office/powerpoint/2010/main" val="35249933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Relations Education</a:t>
            </a:r>
            <a:endParaRPr lang="en-US" dirty="0"/>
          </a:p>
        </p:txBody>
      </p:sp>
      <p:sp>
        <p:nvSpPr>
          <p:cNvPr id="3" name="Footer Placeholder 2"/>
          <p:cNvSpPr>
            <a:spLocks noGrp="1"/>
          </p:cNvSpPr>
          <p:nvPr>
            <p:ph type="ftr" sz="quarter" idx="11"/>
          </p:nvPr>
        </p:nvSpPr>
        <p:spPr>
          <a:xfrm>
            <a:off x="2133600" y="6356350"/>
            <a:ext cx="5334000" cy="365760"/>
          </a:xfrm>
        </p:spPr>
        <p:txBody>
          <a:bodyPr/>
          <a:lstStyle/>
          <a:p>
            <a:pPr algn="ctr"/>
            <a:r>
              <a:rPr lang="en-US" dirty="0" smtClean="0"/>
              <a:t>Copyright ©2014 by Pearson Education, Inc.  All rights reserved.</a:t>
            </a:r>
            <a:endParaRPr lang="en-US" dirty="0"/>
          </a:p>
        </p:txBody>
      </p:sp>
      <p:sp>
        <p:nvSpPr>
          <p:cNvPr id="4" name="Content Placeholder 3"/>
          <p:cNvSpPr>
            <a:spLocks noGrp="1"/>
          </p:cNvSpPr>
          <p:nvPr>
            <p:ph sz="quarter" idx="1"/>
          </p:nvPr>
        </p:nvSpPr>
        <p:spPr/>
        <p:txBody>
          <a:bodyPr/>
          <a:lstStyle/>
          <a:p>
            <a:r>
              <a:rPr lang="en-US" dirty="0" smtClean="0"/>
              <a:t>Over 200 programs offer concentrated study in public relations</a:t>
            </a:r>
          </a:p>
          <a:p>
            <a:r>
              <a:rPr lang="en-US" dirty="0" smtClean="0"/>
              <a:t>Public relations should be incorporated into business schools</a:t>
            </a:r>
          </a:p>
          <a:p>
            <a:r>
              <a:rPr lang="en-US" dirty="0" smtClean="0"/>
              <a:t>Journalists should also be educated about public relations</a:t>
            </a:r>
            <a:endParaRPr lang="en-US" dirty="0"/>
          </a:p>
          <a:p>
            <a:endParaRPr lang="en-US" dirty="0"/>
          </a:p>
        </p:txBody>
      </p:sp>
    </p:spTree>
    <p:extLst>
      <p:ext uri="{BB962C8B-B14F-4D97-AF65-F5344CB8AC3E}">
        <p14:creationId xmlns:p14="http://schemas.microsoft.com/office/powerpoint/2010/main" val="33198836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1219200"/>
            <a:ext cx="8118475"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7" name="Rectangle 2"/>
          <p:cNvSpPr>
            <a:spLocks/>
          </p:cNvSpPr>
          <p:nvPr/>
        </p:nvSpPr>
        <p:spPr bwMode="auto">
          <a:xfrm>
            <a:off x="1066800" y="3962400"/>
            <a:ext cx="7708900"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0" tIns="0" rIns="40639" bIns="0" anchor="ctr"/>
          <a:lstStyle/>
          <a:p>
            <a:pPr marL="39688" algn="ctr"/>
            <a:r>
              <a:rPr lang="en-US" sz="1600" dirty="0">
                <a:solidFill>
                  <a:schemeClr val="tx1"/>
                </a:solidFill>
                <a:ea typeface="MS PGothic"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p:txBody>
      </p:sp>
      <p:sp>
        <p:nvSpPr>
          <p:cNvPr id="84995" name="Rectangle 3"/>
          <p:cNvSpPr>
            <a:spLocks/>
          </p:cNvSpPr>
          <p:nvPr/>
        </p:nvSpPr>
        <p:spPr bwMode="auto">
          <a:xfrm>
            <a:off x="1065213" y="4983163"/>
            <a:ext cx="7645400" cy="660400"/>
          </a:xfrm>
          <a:prstGeom prst="rect">
            <a:avLst/>
          </a:prstGeom>
          <a:noFill/>
          <a:ln>
            <a:noFill/>
          </a:ln>
          <a:extLst/>
        </p:spPr>
        <p:txBody>
          <a:bodyPr lIns="0" tIns="0" rIns="40639" bIns="0" anchor="b"/>
          <a:lstStyle/>
          <a:p>
            <a:pPr marL="39688" algn="ctr">
              <a:defRPr/>
            </a:pPr>
            <a:r>
              <a:rPr lang="en-US" dirty="0" smtClean="0">
                <a:effectLst>
                  <a:outerShdw blurRad="38100" dist="38100" dir="2700000" algn="tl">
                    <a:srgbClr val="C0C0C0"/>
                  </a:outerShdw>
                </a:effectLst>
                <a:latin typeface="Tahoma" pitchFamily="34" charset="0"/>
                <a:ea typeface="MS PGothic" pitchFamily="34" charset="-128"/>
                <a:sym typeface="Tahoma" pitchFamily="34" charset="0"/>
              </a:rPr>
              <a:t>Copyright ©2014 by Pearson Education, Inc. All rights reserved.</a:t>
            </a:r>
            <a:endPar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endParaRPr>
          </a:p>
        </p:txBody>
      </p:sp>
      <p:sp>
        <p:nvSpPr>
          <p:cNvPr id="2" name="Footer Placeholder 1"/>
          <p:cNvSpPr>
            <a:spLocks noGrp="1"/>
          </p:cNvSpPr>
          <p:nvPr>
            <p:ph type="ftr" sz="quarter" idx="11"/>
          </p:nvPr>
        </p:nvSpPr>
        <p:spPr>
          <a:xfrm>
            <a:off x="2057400" y="6356350"/>
            <a:ext cx="5334000" cy="365760"/>
          </a:xfrm>
        </p:spPr>
        <p:txBody>
          <a:bodyPr/>
          <a:lstStyle/>
          <a:p>
            <a:pPr algn="ctr"/>
            <a:r>
              <a:rPr lang="en-US" dirty="0" smtClean="0"/>
              <a:t>Copyright ©2014 by Pearson Education, Inc.  All rights reserved.</a:t>
            </a:r>
            <a:endParaRPr lang="en-US" dirty="0"/>
          </a:p>
        </p:txBody>
      </p:sp>
    </p:spTree>
    <p:extLst>
      <p:ext uri="{BB962C8B-B14F-4D97-AF65-F5344CB8AC3E}">
        <p14:creationId xmlns:p14="http://schemas.microsoft.com/office/powerpoint/2010/main" val="6359790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Ivy Lee, the Rockefellers and the</a:t>
            </a:r>
            <a:br>
              <a:rPr lang="en-US" b="1" dirty="0" smtClean="0"/>
            </a:br>
            <a:r>
              <a:rPr lang="en-US" b="1" dirty="0" smtClean="0"/>
              <a:t>Ludlow Massacres of 1914</a:t>
            </a:r>
            <a:endParaRPr lang="en-US" b="1" dirty="0"/>
          </a:p>
        </p:txBody>
      </p:sp>
      <p:sp>
        <p:nvSpPr>
          <p:cNvPr id="3" name="Footer Placeholder 2"/>
          <p:cNvSpPr>
            <a:spLocks noGrp="1"/>
          </p:cNvSpPr>
          <p:nvPr>
            <p:ph type="ftr" sz="quarter" idx="11"/>
          </p:nvPr>
        </p:nvSpPr>
        <p:spPr/>
        <p:txBody>
          <a:bodyPr/>
          <a:lstStyle/>
          <a:p>
            <a:r>
              <a:rPr lang="en-US" smtClean="0"/>
              <a:t>Copyright ©2014 by Pearson Education, Inc. All rights reserved.</a:t>
            </a:r>
            <a:endParaRPr lang="en-US"/>
          </a:p>
        </p:txBody>
      </p:sp>
      <p:pic>
        <p:nvPicPr>
          <p:cNvPr id="7" name="Ciy8OPJYqWU"/>
          <p:cNvPicPr>
            <a:picLocks noGrp="1" noRot="1" noChangeAspect="1"/>
          </p:cNvPicPr>
          <p:nvPr>
            <p:ph sz="quarter" idx="1"/>
            <a:videoFile r:link="rId1"/>
          </p:nvPr>
        </p:nvPicPr>
        <p:blipFill>
          <a:blip r:embed="rId3"/>
          <a:stretch>
            <a:fillRect/>
          </a:stretch>
        </p:blipFill>
        <p:spPr>
          <a:xfrm>
            <a:off x="426156" y="1371600"/>
            <a:ext cx="8263467" cy="4648200"/>
          </a:xfrm>
          <a:prstGeom prst="rect">
            <a:avLst/>
          </a:prstGeom>
        </p:spPr>
      </p:pic>
    </p:spTree>
    <p:extLst>
      <p:ext uri="{BB962C8B-B14F-4D97-AF65-F5344CB8AC3E}">
        <p14:creationId xmlns:p14="http://schemas.microsoft.com/office/powerpoint/2010/main" val="41025938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Ivy Lee: The Real Father of Modern Public Relations</a:t>
            </a:r>
            <a:endParaRPr lang="en-US" dirty="0"/>
          </a:p>
        </p:txBody>
      </p:sp>
      <p:sp>
        <p:nvSpPr>
          <p:cNvPr id="3" name="Footer Placeholder 2"/>
          <p:cNvSpPr>
            <a:spLocks noGrp="1"/>
          </p:cNvSpPr>
          <p:nvPr>
            <p:ph type="ftr" sz="quarter" idx="11"/>
          </p:nvPr>
        </p:nvSpPr>
        <p:spPr>
          <a:xfrm>
            <a:off x="2133600" y="6356350"/>
            <a:ext cx="5105400" cy="365760"/>
          </a:xfrm>
        </p:spPr>
        <p:txBody>
          <a:bodyPr/>
          <a:lstStyle/>
          <a:p>
            <a:pPr algn="ctr"/>
            <a:r>
              <a:rPr lang="en-US" dirty="0" smtClean="0"/>
              <a:t>Copyright ©2014 by Pearson Education, Inc.  All rights reserved.</a:t>
            </a:r>
            <a:endParaRPr lang="en-US" dirty="0"/>
          </a:p>
        </p:txBody>
      </p:sp>
      <p:sp>
        <p:nvSpPr>
          <p:cNvPr id="4" name="Content Placeholder 3"/>
          <p:cNvSpPr>
            <a:spLocks noGrp="1"/>
          </p:cNvSpPr>
          <p:nvPr>
            <p:ph sz="quarter" idx="1"/>
          </p:nvPr>
        </p:nvSpPr>
        <p:spPr/>
        <p:txBody>
          <a:bodyPr>
            <a:normAutofit/>
          </a:bodyPr>
          <a:lstStyle/>
          <a:p>
            <a:r>
              <a:rPr lang="en-US" dirty="0" smtClean="0"/>
              <a:t>Public should be informed</a:t>
            </a:r>
          </a:p>
          <a:p>
            <a:r>
              <a:rPr lang="en-US" dirty="0" smtClean="0"/>
              <a:t>Critics should be answered honestly</a:t>
            </a:r>
          </a:p>
          <a:p>
            <a:r>
              <a:rPr lang="en-US" dirty="0" smtClean="0"/>
              <a:t>Company should strive for public confidence and goodwill</a:t>
            </a:r>
          </a:p>
          <a:p>
            <a:r>
              <a:rPr lang="en-US" dirty="0" smtClean="0"/>
              <a:t>Humanize clients</a:t>
            </a:r>
          </a:p>
          <a:p>
            <a:r>
              <a:rPr lang="en-US" dirty="0" smtClean="0"/>
              <a:t>Distinguished publicity and press </a:t>
            </a:r>
            <a:r>
              <a:rPr lang="en-US" dirty="0" err="1" smtClean="0"/>
              <a:t>agentry</a:t>
            </a:r>
            <a:r>
              <a:rPr lang="en-US" dirty="0" smtClean="0"/>
              <a:t> from public relations</a:t>
            </a:r>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val="0"/>
              </a:ext>
            </a:extLst>
          </a:blip>
          <a:stretch>
            <a:fillRect/>
          </a:stretch>
        </p:blipFill>
        <p:spPr>
          <a:xfrm>
            <a:off x="4648200" y="1295400"/>
            <a:ext cx="4041775" cy="3364382"/>
          </a:xfrm>
        </p:spPr>
      </p:pic>
    </p:spTree>
    <p:extLst>
      <p:ext uri="{BB962C8B-B14F-4D97-AF65-F5344CB8AC3E}">
        <p14:creationId xmlns:p14="http://schemas.microsoft.com/office/powerpoint/2010/main" val="454137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American Experience</a:t>
            </a:r>
            <a:endParaRPr lang="en-US" dirty="0"/>
          </a:p>
        </p:txBody>
      </p:sp>
      <p:sp>
        <p:nvSpPr>
          <p:cNvPr id="3" name="Footer Placeholder 2"/>
          <p:cNvSpPr>
            <a:spLocks noGrp="1"/>
          </p:cNvSpPr>
          <p:nvPr>
            <p:ph type="ftr" sz="quarter" idx="11"/>
          </p:nvPr>
        </p:nvSpPr>
        <p:spPr>
          <a:xfrm>
            <a:off x="2133600" y="6356350"/>
            <a:ext cx="5410200" cy="365760"/>
          </a:xfrm>
        </p:spPr>
        <p:txBody>
          <a:bodyPr/>
          <a:lstStyle/>
          <a:p>
            <a:pPr algn="ctr"/>
            <a:r>
              <a:rPr lang="en-US" dirty="0" smtClean="0"/>
              <a:t>Copyright ©2014 by Pearson Education, Inc.  All rights reserved.</a:t>
            </a:r>
            <a:endParaRPr lang="en-US" dirty="0"/>
          </a:p>
        </p:txBody>
      </p:sp>
      <p:sp>
        <p:nvSpPr>
          <p:cNvPr id="4" name="Content Placeholder 3"/>
          <p:cNvSpPr>
            <a:spLocks noGrp="1"/>
          </p:cNvSpPr>
          <p:nvPr>
            <p:ph sz="quarter" idx="1"/>
          </p:nvPr>
        </p:nvSpPr>
        <p:spPr/>
        <p:txBody>
          <a:bodyPr/>
          <a:lstStyle/>
          <a:p>
            <a:r>
              <a:rPr lang="en-US" dirty="0" smtClean="0"/>
              <a:t>American </a:t>
            </a:r>
            <a:r>
              <a:rPr lang="en-US" dirty="0" smtClean="0"/>
              <a:t>Revolution</a:t>
            </a:r>
          </a:p>
          <a:p>
            <a:r>
              <a:rPr lang="en-US" dirty="0"/>
              <a:t>Committees of Correspondence</a:t>
            </a:r>
          </a:p>
          <a:p>
            <a:r>
              <a:rPr lang="en-US" dirty="0"/>
              <a:t>Events (e.g. Boston Tea Party)</a:t>
            </a:r>
          </a:p>
          <a:p>
            <a:r>
              <a:rPr lang="en-US" dirty="0"/>
              <a:t>Thomas Paine’s </a:t>
            </a:r>
            <a:r>
              <a:rPr lang="en-US" i="1" dirty="0"/>
              <a:t>Crisis</a:t>
            </a:r>
            <a:r>
              <a:rPr lang="en-US" dirty="0"/>
              <a:t> </a:t>
            </a:r>
            <a:r>
              <a:rPr lang="en-US" dirty="0" smtClean="0"/>
              <a:t>papers</a:t>
            </a:r>
            <a:endParaRPr lang="en-US" dirty="0" smtClean="0"/>
          </a:p>
          <a:p>
            <a:r>
              <a:rPr lang="en-US" dirty="0" smtClean="0"/>
              <a:t>“Taxation without representation is tyranny</a:t>
            </a:r>
            <a:r>
              <a:rPr lang="en-US" dirty="0" smtClean="0"/>
              <a:t>”</a:t>
            </a:r>
          </a:p>
          <a:p>
            <a:pPr lvl="1"/>
            <a:r>
              <a:rPr lang="en-US" dirty="0" smtClean="0"/>
              <a:t>Contemporary political battle cries</a:t>
            </a:r>
          </a:p>
          <a:p>
            <a:pPr lvl="2"/>
            <a:r>
              <a:rPr lang="en-US" dirty="0" smtClean="0"/>
              <a:t>The Buck Stops Here: Pres. Harry Truman</a:t>
            </a:r>
          </a:p>
          <a:p>
            <a:pPr lvl="2"/>
            <a:r>
              <a:rPr lang="en-US" dirty="0" smtClean="0"/>
              <a:t>Think Globally, Act Locally: Environmental Groups</a:t>
            </a:r>
          </a:p>
          <a:p>
            <a:pPr lvl="2"/>
            <a:r>
              <a:rPr lang="en-US" dirty="0" smtClean="0"/>
              <a:t>We ar</a:t>
            </a:r>
            <a:r>
              <a:rPr lang="en-US" dirty="0" smtClean="0"/>
              <a:t>e the 99%: Occupy Wall Street</a:t>
            </a:r>
            <a:endParaRPr lang="en-US" dirty="0" smtClean="0"/>
          </a:p>
          <a:p>
            <a:endParaRPr lang="en-US" dirty="0"/>
          </a:p>
        </p:txBody>
      </p:sp>
    </p:spTree>
    <p:extLst>
      <p:ext uri="{BB962C8B-B14F-4D97-AF65-F5344CB8AC3E}">
        <p14:creationId xmlns:p14="http://schemas.microsoft.com/office/powerpoint/2010/main" val="4191803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Copyright ©2014 by Pearson Education, Inc. All rights reserved.</a:t>
            </a:r>
            <a:endParaRPr lang="en-US"/>
          </a:p>
        </p:txBody>
      </p:sp>
      <p:pic>
        <p:nvPicPr>
          <p:cNvPr id="1028" name="Picture 4" descr="http://www.villageindependentdemocrats.org/wp-content/uploads/2015/01/Cuomo_Koch_1982.jpg"/>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295400" y="381000"/>
            <a:ext cx="6477000" cy="45161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4894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Copyright ©2014 by Pearson Education, Inc. All rights reserved.</a:t>
            </a:r>
            <a:endParaRPr lang="en-US"/>
          </a:p>
        </p:txBody>
      </p:sp>
      <p:pic>
        <p:nvPicPr>
          <p:cNvPr id="1028" name="Picture 4" descr="http://www.villageindependentdemocrats.org/wp-content/uploads/2015/01/Cuomo_Koch_1982.jpg"/>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295400" y="381000"/>
            <a:ext cx="6477000" cy="451619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457200" y="4961045"/>
            <a:ext cx="8153400" cy="1200329"/>
          </a:xfrm>
          <a:prstGeom prst="rect">
            <a:avLst/>
          </a:prstGeom>
          <a:noFill/>
        </p:spPr>
        <p:txBody>
          <a:bodyPr wrap="square" rtlCol="0">
            <a:spAutoFit/>
          </a:bodyPr>
          <a:lstStyle/>
          <a:p>
            <a:pPr algn="ctr"/>
            <a:r>
              <a:rPr lang="en-US" sz="3600" b="1" dirty="0" smtClean="0"/>
              <a:t>VOTE FOR CUOMO</a:t>
            </a:r>
          </a:p>
          <a:p>
            <a:pPr algn="ctr"/>
            <a:r>
              <a:rPr lang="en-US" sz="3600" b="1" dirty="0" smtClean="0"/>
              <a:t>NOT THE HOMO</a:t>
            </a:r>
            <a:endParaRPr lang="en-US" sz="3600" b="1" dirty="0"/>
          </a:p>
        </p:txBody>
      </p:sp>
    </p:spTree>
    <p:extLst>
      <p:ext uri="{BB962C8B-B14F-4D97-AF65-F5344CB8AC3E}">
        <p14:creationId xmlns:p14="http://schemas.microsoft.com/office/powerpoint/2010/main" val="867001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Discussion </a:t>
            </a:r>
            <a:r>
              <a:rPr lang="en-US" dirty="0" smtClean="0"/>
              <a:t>Question</a:t>
            </a:r>
            <a:endParaRPr lang="en-US" dirty="0"/>
          </a:p>
        </p:txBody>
      </p:sp>
      <p:sp>
        <p:nvSpPr>
          <p:cNvPr id="3" name="Footer Placeholder 2"/>
          <p:cNvSpPr>
            <a:spLocks noGrp="1"/>
          </p:cNvSpPr>
          <p:nvPr>
            <p:ph type="ftr" sz="quarter" idx="11"/>
          </p:nvPr>
        </p:nvSpPr>
        <p:spPr>
          <a:xfrm>
            <a:off x="2057400" y="6356350"/>
            <a:ext cx="5410200" cy="365760"/>
          </a:xfrm>
        </p:spPr>
        <p:txBody>
          <a:bodyPr/>
          <a:lstStyle/>
          <a:p>
            <a:pPr algn="ctr"/>
            <a:r>
              <a:rPr lang="en-US" dirty="0" smtClean="0"/>
              <a:t>Copyright ©2014 by Pearson Education, Inc.  All rights reserved.</a:t>
            </a:r>
            <a:endParaRPr lang="en-US" dirty="0"/>
          </a:p>
        </p:txBody>
      </p:sp>
      <p:sp>
        <p:nvSpPr>
          <p:cNvPr id="4" name="Content Placeholder 3"/>
          <p:cNvSpPr>
            <a:spLocks noGrp="1"/>
          </p:cNvSpPr>
          <p:nvPr>
            <p:ph sz="quarter" idx="1"/>
          </p:nvPr>
        </p:nvSpPr>
        <p:spPr/>
        <p:txBody>
          <a:bodyPr/>
          <a:lstStyle/>
          <a:p>
            <a:pPr marL="0" indent="0">
              <a:buNone/>
            </a:pPr>
            <a:r>
              <a:rPr lang="en-US" dirty="0" smtClean="0"/>
              <a:t>Compare the </a:t>
            </a:r>
            <a:r>
              <a:rPr lang="en-US" dirty="0" err="1" smtClean="0"/>
              <a:t>Kardashian’s</a:t>
            </a:r>
            <a:r>
              <a:rPr lang="en-US" dirty="0" smtClean="0"/>
              <a:t> to P.T. Barnum’s legacy.  </a:t>
            </a:r>
          </a:p>
          <a:p>
            <a:pPr marL="0" indent="0">
              <a:buNone/>
            </a:pPr>
            <a:r>
              <a:rPr lang="en-US" dirty="0" smtClean="0"/>
              <a:t>How does their ability to get publicity relate to the idea that public relations communication should always reflect performance and truth?</a:t>
            </a:r>
            <a:endParaRPr lang="en-US" dirty="0"/>
          </a:p>
          <a:p>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val="0"/>
              </a:ext>
            </a:extLst>
          </a:blip>
          <a:stretch>
            <a:fillRect/>
          </a:stretch>
        </p:blipFill>
        <p:spPr>
          <a:xfrm>
            <a:off x="5128950" y="1216025"/>
            <a:ext cx="3048525" cy="4937125"/>
          </a:xfrm>
        </p:spPr>
      </p:pic>
    </p:spTree>
    <p:extLst>
      <p:ext uri="{BB962C8B-B14F-4D97-AF65-F5344CB8AC3E}">
        <p14:creationId xmlns:p14="http://schemas.microsoft.com/office/powerpoint/2010/main" val="3239256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Growth of Modern Public Relations</a:t>
            </a:r>
            <a:endParaRPr lang="en-US" dirty="0"/>
          </a:p>
        </p:txBody>
      </p:sp>
      <p:sp>
        <p:nvSpPr>
          <p:cNvPr id="3" name="Footer Placeholder 2"/>
          <p:cNvSpPr>
            <a:spLocks noGrp="1"/>
          </p:cNvSpPr>
          <p:nvPr>
            <p:ph type="ftr" sz="quarter" idx="11"/>
          </p:nvPr>
        </p:nvSpPr>
        <p:spPr>
          <a:xfrm>
            <a:off x="2057400" y="6356350"/>
            <a:ext cx="5486400" cy="365760"/>
          </a:xfrm>
        </p:spPr>
        <p:txBody>
          <a:bodyPr/>
          <a:lstStyle/>
          <a:p>
            <a:pPr algn="ctr"/>
            <a:r>
              <a:rPr lang="en-US" dirty="0" smtClean="0"/>
              <a:t>Copyright ©2014 by Pearson Education, Inc.  All rights reserved.</a:t>
            </a:r>
            <a:endParaRPr lang="en-US" dirty="0"/>
          </a:p>
        </p:txBody>
      </p:sp>
      <p:sp>
        <p:nvSpPr>
          <p:cNvPr id="4" name="Content Placeholder 3"/>
          <p:cNvSpPr>
            <a:spLocks noGrp="1"/>
          </p:cNvSpPr>
          <p:nvPr>
            <p:ph sz="quarter" idx="1"/>
          </p:nvPr>
        </p:nvSpPr>
        <p:spPr/>
        <p:txBody>
          <a:bodyPr/>
          <a:lstStyle/>
          <a:p>
            <a:r>
              <a:rPr lang="en-US" dirty="0" smtClean="0"/>
              <a:t>Government</a:t>
            </a:r>
          </a:p>
          <a:p>
            <a:pPr lvl="1"/>
            <a:r>
              <a:rPr lang="en-US" dirty="0" smtClean="0"/>
              <a:t>Office </a:t>
            </a:r>
            <a:r>
              <a:rPr lang="en-US" dirty="0" smtClean="0"/>
              <a:t>of War Information</a:t>
            </a:r>
          </a:p>
          <a:p>
            <a:pPr lvl="1"/>
            <a:r>
              <a:rPr lang="en-US" dirty="0" smtClean="0"/>
              <a:t>World War II public relations officers</a:t>
            </a:r>
          </a:p>
          <a:p>
            <a:pPr lvl="1"/>
            <a:r>
              <a:rPr lang="en-US" dirty="0" smtClean="0"/>
              <a:t>President Harry Truman</a:t>
            </a:r>
          </a:p>
          <a:p>
            <a:pPr lvl="1"/>
            <a:r>
              <a:rPr lang="en-US" dirty="0" smtClean="0"/>
              <a:t>President Richard Nixon</a:t>
            </a:r>
          </a:p>
          <a:p>
            <a:pPr lvl="1"/>
            <a:r>
              <a:rPr lang="en-US" dirty="0" smtClean="0"/>
              <a:t>“Great </a:t>
            </a:r>
            <a:r>
              <a:rPr lang="en-US" dirty="0"/>
              <a:t>C</a:t>
            </a:r>
            <a:r>
              <a:rPr lang="en-US" dirty="0" smtClean="0"/>
              <a:t>ommunicator</a:t>
            </a:r>
            <a:r>
              <a:rPr lang="en-US" dirty="0" smtClean="0"/>
              <a:t>” Ronald Reagan</a:t>
            </a:r>
          </a:p>
          <a:p>
            <a:pPr lvl="1"/>
            <a:r>
              <a:rPr lang="en-US" dirty="0" smtClean="0"/>
              <a:t>President Bill Clinton</a:t>
            </a:r>
          </a:p>
          <a:p>
            <a:pPr lvl="1"/>
            <a:r>
              <a:rPr lang="en-US" dirty="0" smtClean="0"/>
              <a:t>President Barack Obama</a:t>
            </a:r>
          </a:p>
          <a:p>
            <a:r>
              <a:rPr lang="en-US" dirty="0" smtClean="0"/>
              <a:t>Counseling</a:t>
            </a:r>
            <a:endParaRPr lang="en-US" dirty="0"/>
          </a:p>
          <a:p>
            <a:endParaRPr lang="en-US" dirty="0"/>
          </a:p>
        </p:txBody>
      </p:sp>
    </p:spTree>
    <p:extLst>
      <p:ext uri="{BB962C8B-B14F-4D97-AF65-F5344CB8AC3E}">
        <p14:creationId xmlns:p14="http://schemas.microsoft.com/office/powerpoint/2010/main" val="35609425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960</Words>
  <Application>Microsoft Office PowerPoint</Application>
  <PresentationFormat>On-screen Show (4:3)</PresentationFormat>
  <Paragraphs>122</Paragraphs>
  <Slides>21</Slides>
  <Notes>13</Notes>
  <HiddenSlides>0</HiddenSlides>
  <MMClips>6</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MS PGothic</vt:lpstr>
      <vt:lpstr>Arial</vt:lpstr>
      <vt:lpstr>Bookman Old Style</vt:lpstr>
      <vt:lpstr>Calibri</vt:lpstr>
      <vt:lpstr>Gill Sans MT</vt:lpstr>
      <vt:lpstr>Tahoma</vt:lpstr>
      <vt:lpstr>Wingdings</vt:lpstr>
      <vt:lpstr>Wingdings 3</vt:lpstr>
      <vt:lpstr>Origin</vt:lpstr>
      <vt:lpstr>Part I:  Evolution</vt:lpstr>
      <vt:lpstr>Evolution of Public Relations</vt:lpstr>
      <vt:lpstr>Ivy Lee, the Rockefellers and the Ludlow Massacres of 1914</vt:lpstr>
      <vt:lpstr>Ivy Lee: The Real Father of Modern Public Relations</vt:lpstr>
      <vt:lpstr>Early American Experience</vt:lpstr>
      <vt:lpstr>PowerPoint Presentation</vt:lpstr>
      <vt:lpstr>PowerPoint Presentation</vt:lpstr>
      <vt:lpstr>Discussion Question</vt:lpstr>
      <vt:lpstr>The Growth of Modern Public Relations</vt:lpstr>
      <vt:lpstr>World War II U.S. Government Newsreel</vt:lpstr>
      <vt:lpstr>“There you go again”</vt:lpstr>
      <vt:lpstr>“I did not have sexual relations with that woman…Miss Lewinsky.”</vt:lpstr>
      <vt:lpstr>The Growth of Modern Public Relations</vt:lpstr>
      <vt:lpstr>PR Ethics Mini-Case: Burson Fumbles Facebook Flap</vt:lpstr>
      <vt:lpstr>Facebook Goes on an Aggressive PR Offsensive vs. Google</vt:lpstr>
      <vt:lpstr>The Growth of Modern Public Relations</vt:lpstr>
      <vt:lpstr>Opening Example: “The Tylenol Murders”</vt:lpstr>
      <vt:lpstr>Case Study: The Tylenol Murders</vt:lpstr>
      <vt:lpstr>The Tylenol Murders</vt:lpstr>
      <vt:lpstr>Public Relations Education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2013-04-18T01:06:02Z</dcterms:created>
  <dcterms:modified xsi:type="dcterms:W3CDTF">2015-09-24T11:08:32Z</dcterms:modified>
</cp:coreProperties>
</file>