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sldIdLst>
    <p:sldId id="257" r:id="rId2"/>
    <p:sldId id="258" r:id="rId3"/>
    <p:sldId id="260" r:id="rId4"/>
    <p:sldId id="261" r:id="rId5"/>
    <p:sldId id="281" r:id="rId6"/>
    <p:sldId id="262" r:id="rId7"/>
    <p:sldId id="263" r:id="rId8"/>
    <p:sldId id="282" r:id="rId9"/>
    <p:sldId id="266" r:id="rId10"/>
    <p:sldId id="283" r:id="rId11"/>
    <p:sldId id="267" r:id="rId12"/>
    <p:sldId id="268" r:id="rId13"/>
    <p:sldId id="270" r:id="rId14"/>
    <p:sldId id="271" r:id="rId15"/>
    <p:sldId id="272" r:id="rId16"/>
    <p:sldId id="284" r:id="rId17"/>
    <p:sldId id="273" r:id="rId18"/>
    <p:sldId id="287" r:id="rId19"/>
    <p:sldId id="286" r:id="rId20"/>
    <p:sldId id="274" r:id="rId21"/>
    <p:sldId id="277" r:id="rId22"/>
    <p:sldId id="285"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84D34-0C4E-45CF-8858-43A7526CE617}"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C84750-CF82-45B8-A3BE-4434ACCFE425}" type="slidenum">
              <a:rPr lang="en-US" smtClean="0"/>
              <a:pPr/>
              <a:t>‹#›</a:t>
            </a:fld>
            <a:endParaRPr lang="en-US"/>
          </a:p>
        </p:txBody>
      </p:sp>
    </p:spTree>
    <p:extLst>
      <p:ext uri="{BB962C8B-B14F-4D97-AF65-F5344CB8AC3E}">
        <p14:creationId xmlns:p14="http://schemas.microsoft.com/office/powerpoint/2010/main" val="259100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F60F4-B6EC-42C2-B008-AF9ADA6BCD10}" type="slidenum">
              <a:rPr lang="en-US" smtClean="0"/>
              <a:pPr/>
              <a:t>1</a:t>
            </a:fld>
            <a:endParaRPr lang="en-US" dirty="0"/>
          </a:p>
        </p:txBody>
      </p:sp>
    </p:spTree>
    <p:extLst>
      <p:ext uri="{BB962C8B-B14F-4D97-AF65-F5344CB8AC3E}">
        <p14:creationId xmlns:p14="http://schemas.microsoft.com/office/powerpoint/2010/main" val="1635195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12</a:t>
            </a:fld>
            <a:endParaRPr lang="en-US" dirty="0"/>
          </a:p>
        </p:txBody>
      </p:sp>
    </p:spTree>
    <p:extLst>
      <p:ext uri="{BB962C8B-B14F-4D97-AF65-F5344CB8AC3E}">
        <p14:creationId xmlns:p14="http://schemas.microsoft.com/office/powerpoint/2010/main" val="349304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13</a:t>
            </a:fld>
            <a:endParaRPr lang="en-US" dirty="0"/>
          </a:p>
        </p:txBody>
      </p:sp>
    </p:spTree>
    <p:extLst>
      <p:ext uri="{BB962C8B-B14F-4D97-AF65-F5344CB8AC3E}">
        <p14:creationId xmlns:p14="http://schemas.microsoft.com/office/powerpoint/2010/main" val="212617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14</a:t>
            </a:fld>
            <a:endParaRPr lang="en-US" dirty="0"/>
          </a:p>
        </p:txBody>
      </p:sp>
    </p:spTree>
    <p:extLst>
      <p:ext uri="{BB962C8B-B14F-4D97-AF65-F5344CB8AC3E}">
        <p14:creationId xmlns:p14="http://schemas.microsoft.com/office/powerpoint/2010/main" val="212617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15</a:t>
            </a:fld>
            <a:endParaRPr lang="en-US" dirty="0"/>
          </a:p>
        </p:txBody>
      </p:sp>
    </p:spTree>
    <p:extLst>
      <p:ext uri="{BB962C8B-B14F-4D97-AF65-F5344CB8AC3E}">
        <p14:creationId xmlns:p14="http://schemas.microsoft.com/office/powerpoint/2010/main" val="2126173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17</a:t>
            </a:fld>
            <a:endParaRPr lang="en-US" dirty="0"/>
          </a:p>
        </p:txBody>
      </p:sp>
    </p:spTree>
    <p:extLst>
      <p:ext uri="{BB962C8B-B14F-4D97-AF65-F5344CB8AC3E}">
        <p14:creationId xmlns:p14="http://schemas.microsoft.com/office/powerpoint/2010/main" val="323145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18</a:t>
            </a:fld>
            <a:endParaRPr lang="en-US" dirty="0"/>
          </a:p>
        </p:txBody>
      </p:sp>
    </p:spTree>
    <p:extLst>
      <p:ext uri="{BB962C8B-B14F-4D97-AF65-F5344CB8AC3E}">
        <p14:creationId xmlns:p14="http://schemas.microsoft.com/office/powerpoint/2010/main" val="23207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19</a:t>
            </a:fld>
            <a:endParaRPr lang="en-US" dirty="0"/>
          </a:p>
        </p:txBody>
      </p:sp>
    </p:spTree>
    <p:extLst>
      <p:ext uri="{BB962C8B-B14F-4D97-AF65-F5344CB8AC3E}">
        <p14:creationId xmlns:p14="http://schemas.microsoft.com/office/powerpoint/2010/main" val="412362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20</a:t>
            </a:fld>
            <a:endParaRPr lang="en-US" dirty="0"/>
          </a:p>
        </p:txBody>
      </p:sp>
    </p:spTree>
    <p:extLst>
      <p:ext uri="{BB962C8B-B14F-4D97-AF65-F5344CB8AC3E}">
        <p14:creationId xmlns:p14="http://schemas.microsoft.com/office/powerpoint/2010/main" val="212617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21</a:t>
            </a:fld>
            <a:endParaRPr lang="en-US" dirty="0"/>
          </a:p>
        </p:txBody>
      </p:sp>
    </p:spTree>
    <p:extLst>
      <p:ext uri="{BB962C8B-B14F-4D97-AF65-F5344CB8AC3E}">
        <p14:creationId xmlns:p14="http://schemas.microsoft.com/office/powerpoint/2010/main" val="92740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23</a:t>
            </a:fld>
            <a:endParaRPr lang="en-US" dirty="0"/>
          </a:p>
        </p:txBody>
      </p:sp>
    </p:spTree>
    <p:extLst>
      <p:ext uri="{BB962C8B-B14F-4D97-AF65-F5344CB8AC3E}">
        <p14:creationId xmlns:p14="http://schemas.microsoft.com/office/powerpoint/2010/main" val="350976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F60F4-B6EC-42C2-B008-AF9ADA6BCD10}" type="slidenum">
              <a:rPr lang="en-US" smtClean="0"/>
              <a:pPr/>
              <a:t>2</a:t>
            </a:fld>
            <a:endParaRPr lang="en-US" dirty="0"/>
          </a:p>
        </p:txBody>
      </p:sp>
    </p:spTree>
    <p:extLst>
      <p:ext uri="{BB962C8B-B14F-4D97-AF65-F5344CB8AC3E}">
        <p14:creationId xmlns:p14="http://schemas.microsoft.com/office/powerpoint/2010/main" val="238010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31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3</a:t>
            </a:fld>
            <a:endParaRPr lang="en-US" dirty="0"/>
          </a:p>
        </p:txBody>
      </p:sp>
    </p:spTree>
    <p:extLst>
      <p:ext uri="{BB962C8B-B14F-4D97-AF65-F5344CB8AC3E}">
        <p14:creationId xmlns:p14="http://schemas.microsoft.com/office/powerpoint/2010/main" val="186806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4</a:t>
            </a:fld>
            <a:endParaRPr lang="en-US" dirty="0"/>
          </a:p>
        </p:txBody>
      </p:sp>
    </p:spTree>
    <p:extLst>
      <p:ext uri="{BB962C8B-B14F-4D97-AF65-F5344CB8AC3E}">
        <p14:creationId xmlns:p14="http://schemas.microsoft.com/office/powerpoint/2010/main" val="186806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5</a:t>
            </a:fld>
            <a:endParaRPr lang="en-US" dirty="0"/>
          </a:p>
        </p:txBody>
      </p:sp>
    </p:spTree>
    <p:extLst>
      <p:ext uri="{BB962C8B-B14F-4D97-AF65-F5344CB8AC3E}">
        <p14:creationId xmlns:p14="http://schemas.microsoft.com/office/powerpoint/2010/main" val="165707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6</a:t>
            </a:fld>
            <a:endParaRPr lang="en-US" dirty="0"/>
          </a:p>
        </p:txBody>
      </p:sp>
    </p:spTree>
    <p:extLst>
      <p:ext uri="{BB962C8B-B14F-4D97-AF65-F5344CB8AC3E}">
        <p14:creationId xmlns:p14="http://schemas.microsoft.com/office/powerpoint/2010/main" val="165707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7</a:t>
            </a:fld>
            <a:endParaRPr lang="en-US" dirty="0"/>
          </a:p>
        </p:txBody>
      </p:sp>
    </p:spTree>
    <p:extLst>
      <p:ext uri="{BB962C8B-B14F-4D97-AF65-F5344CB8AC3E}">
        <p14:creationId xmlns:p14="http://schemas.microsoft.com/office/powerpoint/2010/main" val="165707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9</a:t>
            </a:fld>
            <a:endParaRPr lang="en-US" dirty="0"/>
          </a:p>
        </p:txBody>
      </p:sp>
    </p:spTree>
    <p:extLst>
      <p:ext uri="{BB962C8B-B14F-4D97-AF65-F5344CB8AC3E}">
        <p14:creationId xmlns:p14="http://schemas.microsoft.com/office/powerpoint/2010/main" val="165707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11</a:t>
            </a:fld>
            <a:endParaRPr lang="en-US" dirty="0"/>
          </a:p>
        </p:txBody>
      </p:sp>
    </p:spTree>
    <p:extLst>
      <p:ext uri="{BB962C8B-B14F-4D97-AF65-F5344CB8AC3E}">
        <p14:creationId xmlns:p14="http://schemas.microsoft.com/office/powerpoint/2010/main" val="1657072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2A87455-11CA-473D-8CFD-B04F25E6ADC7}" type="datetimeFigureOut">
              <a:rPr lang="en-US" smtClean="0"/>
              <a:pPr/>
              <a:t>10/1/2015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18FF0A6-40CA-4289-AB12-1730FF47519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097" y="228600"/>
            <a:ext cx="2711843" cy="30562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A87455-11CA-473D-8CFD-B04F25E6ADC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F0A6-40CA-4289-AB12-1730FF4751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A87455-11CA-473D-8CFD-B04F25E6ADC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F0A6-40CA-4289-AB12-1730FF47519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A87455-11CA-473D-8CFD-B04F25E6ADC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F0A6-40CA-4289-AB12-1730FF47519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2A87455-11CA-473D-8CFD-B04F25E6ADC7}" type="datetimeFigureOut">
              <a:rPr lang="en-US" smtClean="0"/>
              <a:pPr/>
              <a:t>10/1/2015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18FF0A6-40CA-4289-AB12-1730FF47519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2A87455-11CA-473D-8CFD-B04F25E6ADC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FF0A6-40CA-4289-AB12-1730FF47519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2A87455-11CA-473D-8CFD-B04F25E6ADC7}"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FF0A6-40CA-4289-AB12-1730FF47519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A87455-11CA-473D-8CFD-B04F25E6ADC7}"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FF0A6-40CA-4289-AB12-1730FF47519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87455-11CA-473D-8CFD-B04F25E6ADC7}"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FF0A6-40CA-4289-AB12-1730FF47519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A87455-11CA-473D-8CFD-B04F25E6ADC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FF0A6-40CA-4289-AB12-1730FF47519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A87455-11CA-473D-8CFD-B04F25E6ADC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FF0A6-40CA-4289-AB12-1730FF47519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2A87455-11CA-473D-8CFD-B04F25E6ADC7}" type="datetimeFigureOut">
              <a:rPr lang="en-US" smtClean="0"/>
              <a:pPr/>
              <a:t>10/1/2015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18FF0A6-40CA-4289-AB12-1730FF47519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QazmVHAO0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GhWY6yFJsD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wXgSnUmhdw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rLdq_KaC7i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Ye7PIyIcC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vuEQixrBKC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II:  Preparation/Process</a:t>
            </a:r>
            <a:endParaRPr lang="en-US" dirty="0"/>
          </a:p>
        </p:txBody>
      </p:sp>
      <p:sp>
        <p:nvSpPr>
          <p:cNvPr id="3" name="Subtitle 2"/>
          <p:cNvSpPr>
            <a:spLocks noGrp="1"/>
          </p:cNvSpPr>
          <p:nvPr>
            <p:ph type="subTitle" idx="1"/>
          </p:nvPr>
        </p:nvSpPr>
        <p:spPr/>
        <p:txBody>
          <a:bodyPr>
            <a:normAutofit/>
          </a:bodyPr>
          <a:lstStyle/>
          <a:p>
            <a:r>
              <a:rPr lang="en-US" dirty="0" smtClean="0"/>
              <a:t>Chapter 3: Communication</a:t>
            </a:r>
            <a:endParaRPr lang="en-US" dirty="0"/>
          </a:p>
        </p:txBody>
      </p:sp>
      <p:sp>
        <p:nvSpPr>
          <p:cNvPr id="4"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129566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Message</a:t>
            </a:r>
            <a:endParaRPr lang="en-US" dirty="0"/>
          </a:p>
        </p:txBody>
      </p:sp>
      <p:pic>
        <p:nvPicPr>
          <p:cNvPr id="4" name="Picture 3">
            <a:hlinkClick r:id="rId2"/>
          </p:cNvPr>
          <p:cNvPicPr>
            <a:picLocks noChangeAspect="1"/>
          </p:cNvPicPr>
          <p:nvPr/>
        </p:nvPicPr>
        <p:blipFill>
          <a:blip r:embed="rId3"/>
          <a:stretch>
            <a:fillRect/>
          </a:stretch>
        </p:blipFill>
        <p:spPr>
          <a:xfrm>
            <a:off x="1244633" y="1676400"/>
            <a:ext cx="6523677"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10474" y="4495800"/>
            <a:ext cx="6523677" cy="954107"/>
          </a:xfrm>
          <a:prstGeom prst="rect">
            <a:avLst/>
          </a:prstGeom>
          <a:noFill/>
        </p:spPr>
        <p:txBody>
          <a:bodyPr wrap="square" rtlCol="0">
            <a:spAutoFit/>
          </a:bodyPr>
          <a:lstStyle/>
          <a:p>
            <a:pPr algn="ctr"/>
            <a:r>
              <a:rPr lang="en-US" sz="2800" b="1" dirty="0" smtClean="0">
                <a:solidFill>
                  <a:schemeClr val="bg1"/>
                </a:solidFill>
              </a:rPr>
              <a:t>Content vs. Medium vs. Message</a:t>
            </a:r>
            <a:br>
              <a:rPr lang="en-US" sz="2800" b="1" dirty="0" smtClean="0">
                <a:solidFill>
                  <a:schemeClr val="bg1"/>
                </a:solidFill>
              </a:rPr>
            </a:br>
            <a:r>
              <a:rPr lang="en-US" sz="2800" b="1" dirty="0" smtClean="0">
                <a:solidFill>
                  <a:schemeClr val="bg1"/>
                </a:solidFill>
              </a:rPr>
              <a:t>Kennedy-Nixon TV Debate - 1960</a:t>
            </a:r>
            <a:endParaRPr lang="en-US" sz="2800" b="1" dirty="0">
              <a:solidFill>
                <a:schemeClr val="bg1"/>
              </a:solidFill>
            </a:endParaRPr>
          </a:p>
        </p:txBody>
      </p:sp>
    </p:spTree>
    <p:extLst>
      <p:ext uri="{BB962C8B-B14F-4D97-AF65-F5344CB8AC3E}">
        <p14:creationId xmlns:p14="http://schemas.microsoft.com/office/powerpoint/2010/main" val="188140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Message</a:t>
            </a:r>
            <a:endParaRPr lang="en-US" dirty="0"/>
          </a:p>
        </p:txBody>
      </p:sp>
      <p:sp>
        <p:nvSpPr>
          <p:cNvPr id="4" name="Content Placeholder 3"/>
          <p:cNvSpPr>
            <a:spLocks noGrp="1"/>
          </p:cNvSpPr>
          <p:nvPr>
            <p:ph sz="quarter" idx="1"/>
          </p:nvPr>
        </p:nvSpPr>
        <p:spPr>
          <a:xfrm>
            <a:off x="457200" y="1219200"/>
            <a:ext cx="8229600" cy="4937760"/>
          </a:xfrm>
        </p:spPr>
        <p:txBody>
          <a:bodyPr>
            <a:normAutofit lnSpcReduction="10000"/>
          </a:bodyPr>
          <a:lstStyle/>
          <a:p>
            <a:r>
              <a:rPr lang="en-US" dirty="0" smtClean="0"/>
              <a:t>The content is the message</a:t>
            </a:r>
          </a:p>
          <a:p>
            <a:pPr lvl="1"/>
            <a:r>
              <a:rPr lang="en-US" dirty="0" smtClean="0"/>
              <a:t>Meaning of the article or intent of the speech most important</a:t>
            </a:r>
          </a:p>
          <a:p>
            <a:pPr lvl="1"/>
            <a:r>
              <a:rPr lang="en-US" dirty="0" smtClean="0"/>
              <a:t>Medium and communicator less important than the content</a:t>
            </a:r>
          </a:p>
          <a:p>
            <a:r>
              <a:rPr lang="en-US" dirty="0" smtClean="0"/>
              <a:t>The medium is the message</a:t>
            </a:r>
          </a:p>
          <a:p>
            <a:pPr marL="569913" lvl="1" indent="-296863"/>
            <a:r>
              <a:rPr lang="en-US" dirty="0" smtClean="0"/>
              <a:t>Content less important than the medium in which message is carried</a:t>
            </a:r>
          </a:p>
          <a:p>
            <a:r>
              <a:rPr lang="en-US" dirty="0" smtClean="0"/>
              <a:t>The person is the message</a:t>
            </a:r>
          </a:p>
          <a:p>
            <a:pPr lvl="1"/>
            <a:r>
              <a:rPr lang="en-US" dirty="0" smtClean="0"/>
              <a:t>The speaker can persuade, regardless of the message or medium</a:t>
            </a:r>
          </a:p>
          <a:p>
            <a:pPr lvl="1"/>
            <a:r>
              <a:rPr lang="en-US" dirty="0" smtClean="0"/>
              <a:t>Charisma may play a part in persuasion</a:t>
            </a:r>
          </a:p>
          <a:p>
            <a:pPr lvl="1"/>
            <a:r>
              <a:rPr lang="en-US" dirty="0" smtClean="0"/>
              <a:t>Speaker’s words, body, eyes, attitude, timing, wit, presence form a composite that influences the listener</a:t>
            </a:r>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101319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Profizzle</a:t>
            </a:r>
            <a:r>
              <a:rPr lang="en-US" dirty="0" smtClean="0"/>
              <a:t> of </a:t>
            </a:r>
            <a:r>
              <a:rPr lang="en-US" dirty="0" err="1" smtClean="0"/>
              <a:t>Lexicizzle</a:t>
            </a:r>
            <a:endParaRPr lang="en-US" dirty="0"/>
          </a:p>
        </p:txBody>
      </p:sp>
      <p:sp>
        <p:nvSpPr>
          <p:cNvPr id="4" name="Content Placeholder 3"/>
          <p:cNvSpPr>
            <a:spLocks noGrp="1"/>
          </p:cNvSpPr>
          <p:nvPr>
            <p:ph sz="quarter" idx="1"/>
          </p:nvPr>
        </p:nvSpPr>
        <p:spPr/>
        <p:txBody>
          <a:bodyPr/>
          <a:lstStyle/>
          <a:p>
            <a:r>
              <a:rPr lang="en-US" dirty="0" smtClean="0"/>
              <a:t>Rapper Snoop </a:t>
            </a:r>
            <a:r>
              <a:rPr lang="en-US" dirty="0" err="1" smtClean="0"/>
              <a:t>Dogg</a:t>
            </a:r>
            <a:r>
              <a:rPr lang="en-US" dirty="0" smtClean="0"/>
              <a:t> created a lexicon of </a:t>
            </a:r>
            <a:r>
              <a:rPr lang="en-US" dirty="0" err="1" smtClean="0"/>
              <a:t>izzle</a:t>
            </a:r>
            <a:r>
              <a:rPr lang="en-US" dirty="0" smtClean="0"/>
              <a:t> speak</a:t>
            </a:r>
          </a:p>
          <a:p>
            <a:r>
              <a:rPr lang="en-US" dirty="0" smtClean="0"/>
              <a:t>Page 55</a:t>
            </a:r>
          </a:p>
          <a:p>
            <a:r>
              <a:rPr lang="en-US" dirty="0" smtClean="0"/>
              <a:t>How does the changing meaning of words affect a public relations professional’s ability to interpret messages to key publics?</a:t>
            </a:r>
            <a:endParaRPr lang="en-US" dirty="0"/>
          </a:p>
        </p:txBody>
      </p:sp>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902707" y="1216025"/>
            <a:ext cx="3501011" cy="4937125"/>
          </a:xfrm>
        </p:spPr>
      </p:pic>
      <p:sp>
        <p:nvSpPr>
          <p:cNvPr id="7" name="Rectangle 6"/>
          <p:cNvSpPr/>
          <p:nvPr/>
        </p:nvSpPr>
        <p:spPr>
          <a:xfrm>
            <a:off x="5029200" y="6139190"/>
            <a:ext cx="3297698" cy="261610"/>
          </a:xfrm>
          <a:prstGeom prst="rect">
            <a:avLst/>
          </a:prstGeom>
        </p:spPr>
        <p:txBody>
          <a:bodyPr wrap="none">
            <a:spAutoFit/>
          </a:bodyPr>
          <a:lstStyle/>
          <a:p>
            <a:r>
              <a:rPr lang="en-US" sz="1100" i="1" dirty="0" smtClean="0"/>
              <a:t>Figure 3-3 (Photo</a:t>
            </a:r>
            <a:r>
              <a:rPr lang="en-US" sz="1100" i="1" dirty="0"/>
              <a:t>: Snapper Media/Splash News/</a:t>
            </a:r>
            <a:r>
              <a:rPr lang="en-US" sz="1100" i="1" dirty="0" err="1"/>
              <a:t>Newscom</a:t>
            </a:r>
            <a:r>
              <a:rPr lang="en-US" sz="1100" i="1" dirty="0"/>
              <a:t>)</a:t>
            </a:r>
            <a:endParaRPr lang="en-US" sz="1100" dirty="0"/>
          </a:p>
        </p:txBody>
      </p:sp>
      <p:sp>
        <p:nvSpPr>
          <p:cNvPr id="8"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212254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Receiver’s Bias</a:t>
            </a:r>
            <a:endParaRPr lang="en-US" dirty="0"/>
          </a:p>
        </p:txBody>
      </p:sp>
      <p:sp>
        <p:nvSpPr>
          <p:cNvPr id="4" name="Content Placeholder 3"/>
          <p:cNvSpPr>
            <a:spLocks noGrp="1"/>
          </p:cNvSpPr>
          <p:nvPr>
            <p:ph sz="quarter" idx="1"/>
          </p:nvPr>
        </p:nvSpPr>
        <p:spPr/>
        <p:txBody>
          <a:bodyPr/>
          <a:lstStyle/>
          <a:p>
            <a:r>
              <a:rPr lang="en-US" dirty="0" smtClean="0"/>
              <a:t>Message decoding depends on the person’s perception</a:t>
            </a:r>
          </a:p>
          <a:p>
            <a:r>
              <a:rPr lang="en-US" dirty="0" smtClean="0"/>
              <a:t>Everyone is biased</a:t>
            </a:r>
          </a:p>
          <a:p>
            <a:pPr lvl="1"/>
            <a:r>
              <a:rPr lang="en-US" dirty="0" smtClean="0"/>
              <a:t>Stereotypes</a:t>
            </a:r>
          </a:p>
          <a:p>
            <a:pPr lvl="1"/>
            <a:r>
              <a:rPr lang="en-US" dirty="0" smtClean="0"/>
              <a:t>Symbols</a:t>
            </a:r>
          </a:p>
          <a:p>
            <a:pPr lvl="1"/>
            <a:r>
              <a:rPr lang="en-US" dirty="0" smtClean="0"/>
              <a:t>Semantics</a:t>
            </a:r>
          </a:p>
          <a:p>
            <a:pPr lvl="1"/>
            <a:r>
              <a:rPr lang="en-US" dirty="0" smtClean="0"/>
              <a:t>Peer group pressures</a:t>
            </a:r>
          </a:p>
          <a:p>
            <a:pPr lvl="1"/>
            <a:r>
              <a:rPr lang="en-US" dirty="0" smtClean="0"/>
              <a:t>The media</a:t>
            </a:r>
            <a:endParaRPr lang="en-US" dirty="0"/>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pic>
        <p:nvPicPr>
          <p:cNvPr id="3" name="Picture 2">
            <a:hlinkClick r:id="rId3"/>
          </p:cNvPr>
          <p:cNvPicPr>
            <a:picLocks noChangeAspect="1"/>
          </p:cNvPicPr>
          <p:nvPr/>
        </p:nvPicPr>
        <p:blipFill>
          <a:blip r:embed="rId4"/>
          <a:stretch>
            <a:fillRect/>
          </a:stretch>
        </p:blipFill>
        <p:spPr>
          <a:xfrm>
            <a:off x="4098625" y="2133600"/>
            <a:ext cx="4588175"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41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Receiver’s Bias: Stereotypes and Symbols</a:t>
            </a:r>
            <a:endParaRPr lang="en-US" dirty="0"/>
          </a:p>
        </p:txBody>
      </p:sp>
      <p:sp>
        <p:nvSpPr>
          <p:cNvPr id="4" name="Content Placeholder 3"/>
          <p:cNvSpPr>
            <a:spLocks noGrp="1"/>
          </p:cNvSpPr>
          <p:nvPr>
            <p:ph sz="quarter" idx="1"/>
          </p:nvPr>
        </p:nvSpPr>
        <p:spPr>
          <a:xfrm>
            <a:off x="457200" y="1371600"/>
            <a:ext cx="4041648" cy="4937760"/>
          </a:xfrm>
        </p:spPr>
        <p:txBody>
          <a:bodyPr/>
          <a:lstStyle/>
          <a:p>
            <a:r>
              <a:rPr lang="en-US" dirty="0" smtClean="0"/>
              <a:t>Most people are victims of stereotypes</a:t>
            </a:r>
          </a:p>
          <a:p>
            <a:pPr lvl="1"/>
            <a:r>
              <a:rPr lang="en-US" dirty="0" smtClean="0"/>
              <a:t>Stereotypes influence communication</a:t>
            </a:r>
          </a:p>
          <a:p>
            <a:pPr lvl="1"/>
            <a:r>
              <a:rPr lang="en-US" dirty="0" smtClean="0"/>
              <a:t>Example:  Person wearing glasses more believable</a:t>
            </a:r>
          </a:p>
          <a:p>
            <a:r>
              <a:rPr lang="en-US" dirty="0" smtClean="0"/>
              <a:t>Symbols leave distinct impressions on most people</a:t>
            </a:r>
          </a:p>
          <a:p>
            <a:pPr lvl="1"/>
            <a:r>
              <a:rPr lang="en-US" dirty="0" smtClean="0"/>
              <a:t>Symbols can persuade</a:t>
            </a:r>
          </a:p>
          <a:p>
            <a:pPr lvl="1"/>
            <a:r>
              <a:rPr lang="en-US" dirty="0" smtClean="0"/>
              <a:t>Persuasion can be positive or negative</a:t>
            </a:r>
            <a:endParaRPr lang="en-US" dirty="0"/>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32325" y="2509947"/>
            <a:ext cx="4041775" cy="2349281"/>
          </a:xfrm>
        </p:spPr>
      </p:pic>
      <p:sp>
        <p:nvSpPr>
          <p:cNvPr id="8" name="Rectangle 7"/>
          <p:cNvSpPr/>
          <p:nvPr/>
        </p:nvSpPr>
        <p:spPr>
          <a:xfrm>
            <a:off x="5257800" y="4953000"/>
            <a:ext cx="2998963" cy="276999"/>
          </a:xfrm>
          <a:prstGeom prst="rect">
            <a:avLst/>
          </a:prstGeom>
        </p:spPr>
        <p:txBody>
          <a:bodyPr wrap="none">
            <a:spAutoFit/>
          </a:bodyPr>
          <a:lstStyle/>
          <a:p>
            <a:r>
              <a:rPr lang="en-US" sz="1200" i="1" dirty="0" smtClean="0"/>
              <a:t>Figure 3-4 (Photo</a:t>
            </a:r>
            <a:r>
              <a:rPr lang="en-US" sz="1200" i="1" dirty="0"/>
              <a:t>: Jim </a:t>
            </a:r>
            <a:r>
              <a:rPr lang="en-US" sz="1200" i="1" dirty="0" err="1"/>
              <a:t>Sulley</a:t>
            </a:r>
            <a:r>
              <a:rPr lang="en-US" sz="1200" i="1" dirty="0"/>
              <a:t>/newscast/</a:t>
            </a:r>
            <a:r>
              <a:rPr lang="en-US" sz="1200" i="1" dirty="0" err="1"/>
              <a:t>Newscom</a:t>
            </a:r>
            <a:r>
              <a:rPr lang="en-US" sz="1200" i="1" dirty="0"/>
              <a:t>)</a:t>
            </a:r>
            <a:endParaRPr lang="en-US" sz="1200" dirty="0"/>
          </a:p>
        </p:txBody>
      </p:sp>
      <p:sp>
        <p:nvSpPr>
          <p:cNvPr id="9"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293337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Receiver’s Bias: Semantics</a:t>
            </a:r>
            <a:endParaRPr lang="en-US" dirty="0"/>
          </a:p>
        </p:txBody>
      </p:sp>
      <p:sp>
        <p:nvSpPr>
          <p:cNvPr id="4" name="Content Placeholder 3"/>
          <p:cNvSpPr>
            <a:spLocks noGrp="1"/>
          </p:cNvSpPr>
          <p:nvPr>
            <p:ph sz="quarter" idx="1"/>
          </p:nvPr>
        </p:nvSpPr>
        <p:spPr/>
        <p:txBody>
          <a:bodyPr/>
          <a:lstStyle/>
          <a:p>
            <a:r>
              <a:rPr lang="en-US" dirty="0" smtClean="0"/>
              <a:t>Use words to effectively communicate desired meanings</a:t>
            </a:r>
          </a:p>
          <a:p>
            <a:r>
              <a:rPr lang="en-US" dirty="0" smtClean="0"/>
              <a:t>Same words hold contrasting meanings for different people</a:t>
            </a:r>
          </a:p>
          <a:p>
            <a:r>
              <a:rPr lang="en-US" dirty="0" smtClean="0"/>
              <a:t>Language and the meaning of words change constantly</a:t>
            </a:r>
          </a:p>
          <a:p>
            <a:r>
              <a:rPr lang="en-US" dirty="0" smtClean="0"/>
              <a:t>Consider consequences of words you plan to use before using them</a:t>
            </a:r>
          </a:p>
          <a:p>
            <a:pPr lvl="1"/>
            <a:r>
              <a:rPr lang="en-US" dirty="0" smtClean="0"/>
              <a:t>Loaded Language</a:t>
            </a:r>
          </a:p>
          <a:p>
            <a:pPr lvl="1"/>
            <a:r>
              <a:rPr lang="en-US" dirty="0" smtClean="0"/>
              <a:t>Emotional “noise”</a:t>
            </a:r>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218078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correct word!</a:t>
            </a:r>
            <a:endParaRPr lang="en-US" dirty="0"/>
          </a:p>
        </p:txBody>
      </p:sp>
      <p:sp>
        <p:nvSpPr>
          <p:cNvPr id="3" name="Content Placeholder 2"/>
          <p:cNvSpPr>
            <a:spLocks noGrp="1"/>
          </p:cNvSpPr>
          <p:nvPr>
            <p:ph sz="quarter" idx="1"/>
          </p:nvPr>
        </p:nvSpPr>
        <p:spPr/>
        <p:txBody>
          <a:bodyPr>
            <a:normAutofit/>
          </a:bodyPr>
          <a:lstStyle/>
          <a:p>
            <a:endParaRPr lang="en-US" sz="2800" dirty="0" smtClean="0"/>
          </a:p>
          <a:p>
            <a:r>
              <a:rPr lang="en-US" sz="2800" dirty="0" smtClean="0"/>
              <a:t>Thin</a:t>
            </a:r>
            <a:r>
              <a:rPr lang="en-US" sz="2800" dirty="0"/>
              <a:t>, slim, lanky, skinny, gaunt, slender </a:t>
            </a:r>
            <a:r>
              <a:rPr lang="en-US" sz="2800" dirty="0" smtClean="0"/>
              <a:t/>
            </a:r>
            <a:br>
              <a:rPr lang="en-US" sz="2800" dirty="0" smtClean="0"/>
            </a:br>
            <a:endParaRPr lang="en-US" sz="2800" dirty="0" smtClean="0"/>
          </a:p>
          <a:p>
            <a:r>
              <a:rPr lang="en-US" sz="2800" dirty="0" smtClean="0"/>
              <a:t>Aggressive</a:t>
            </a:r>
            <a:r>
              <a:rPr lang="en-US" sz="2800" dirty="0"/>
              <a:t>, assertive, domineering, dynamic, pushy, </a:t>
            </a:r>
            <a:r>
              <a:rPr lang="en-US" sz="2800" dirty="0" smtClean="0"/>
              <a:t>forceful</a:t>
            </a:r>
            <a:br>
              <a:rPr lang="en-US" sz="2800" dirty="0" smtClean="0"/>
            </a:br>
            <a:endParaRPr lang="en-US" sz="2800" dirty="0" smtClean="0"/>
          </a:p>
          <a:p>
            <a:r>
              <a:rPr lang="en-US" sz="2800" dirty="0" smtClean="0"/>
              <a:t>Shrewd</a:t>
            </a:r>
            <a:r>
              <a:rPr lang="en-US" sz="2800" dirty="0"/>
              <a:t>, egghead, bright, clever, brilliant, cunning, smart, intelligent, </a:t>
            </a:r>
            <a:r>
              <a:rPr lang="en-US" sz="2800" dirty="0" smtClean="0"/>
              <a:t>brainy</a:t>
            </a:r>
            <a:br>
              <a:rPr lang="en-US" sz="2800" dirty="0" smtClean="0"/>
            </a:br>
            <a:endParaRPr lang="en-US" sz="2800" dirty="0" smtClean="0"/>
          </a:p>
          <a:p>
            <a:r>
              <a:rPr lang="en-US" sz="2800" dirty="0" smtClean="0"/>
              <a:t>Home, house, dwelling, residence</a:t>
            </a:r>
            <a:endParaRPr lang="en-US" sz="2800" dirty="0"/>
          </a:p>
        </p:txBody>
      </p:sp>
    </p:spTree>
    <p:extLst>
      <p:ext uri="{BB962C8B-B14F-4D97-AF65-F5344CB8AC3E}">
        <p14:creationId xmlns:p14="http://schemas.microsoft.com/office/powerpoint/2010/main" val="96796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 Ethics Mini-Case: The Name that Slimed an Industry</a:t>
            </a:r>
            <a:endParaRPr lang="en-US" dirty="0"/>
          </a:p>
        </p:txBody>
      </p:sp>
      <p:sp>
        <p:nvSpPr>
          <p:cNvPr id="8"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pic>
        <p:nvPicPr>
          <p:cNvPr id="9" name="Picture 8"/>
          <p:cNvPicPr>
            <a:picLocks noChangeAspect="1"/>
          </p:cNvPicPr>
          <p:nvPr/>
        </p:nvPicPr>
        <p:blipFill>
          <a:blip r:embed="rId3"/>
          <a:stretch>
            <a:fillRect/>
          </a:stretch>
        </p:blipFill>
        <p:spPr>
          <a:xfrm>
            <a:off x="1051462" y="1397054"/>
            <a:ext cx="7041076" cy="4749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4278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 Ethics Mini-Case: The Name that Slimed an Industry</a:t>
            </a:r>
            <a:endParaRPr lang="en-US" dirty="0"/>
          </a:p>
        </p:txBody>
      </p:sp>
      <p:sp>
        <p:nvSpPr>
          <p:cNvPr id="8"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pic>
        <p:nvPicPr>
          <p:cNvPr id="3" name="Picture 2">
            <a:hlinkClick r:id="rId3"/>
          </p:cNvPr>
          <p:cNvPicPr>
            <a:picLocks noChangeAspect="1"/>
          </p:cNvPicPr>
          <p:nvPr/>
        </p:nvPicPr>
        <p:blipFill>
          <a:blip r:embed="rId4"/>
          <a:stretch>
            <a:fillRect/>
          </a:stretch>
        </p:blipFill>
        <p:spPr>
          <a:xfrm>
            <a:off x="990600" y="1600200"/>
            <a:ext cx="704499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2153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 Ethics Mini-Case: The Name that Slimed an Industry</a:t>
            </a:r>
            <a:endParaRPr lang="en-US" dirty="0"/>
          </a:p>
        </p:txBody>
      </p:sp>
      <p:sp>
        <p:nvSpPr>
          <p:cNvPr id="4" name="Content Placeholder 3"/>
          <p:cNvSpPr>
            <a:spLocks noGrp="1"/>
          </p:cNvSpPr>
          <p:nvPr>
            <p:ph sz="quarter" idx="1"/>
          </p:nvPr>
        </p:nvSpPr>
        <p:spPr/>
        <p:txBody>
          <a:bodyPr/>
          <a:lstStyle/>
          <a:p>
            <a:r>
              <a:rPr lang="en-US" dirty="0" smtClean="0"/>
              <a:t>Page 58</a:t>
            </a:r>
          </a:p>
          <a:p>
            <a:r>
              <a:rPr lang="en-US" dirty="0" smtClean="0"/>
              <a:t>How “fair” was the debate over “pink slim” and what does it say about the use of semantics in popular controversy?</a:t>
            </a:r>
          </a:p>
          <a:p>
            <a:r>
              <a:rPr lang="en-US" dirty="0" smtClean="0"/>
              <a:t>If you were Beef Products, what public relations approach would you have adopted?</a:t>
            </a:r>
          </a:p>
          <a:p>
            <a:endParaRPr lang="en-US" dirty="0"/>
          </a:p>
          <a:p>
            <a:endParaRPr lang="en-US" dirty="0"/>
          </a:p>
        </p:txBody>
      </p:sp>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32325" y="2338850"/>
            <a:ext cx="4041775" cy="2691475"/>
          </a:xfrm>
        </p:spPr>
      </p:pic>
      <p:sp>
        <p:nvSpPr>
          <p:cNvPr id="7" name="Rectangle 6"/>
          <p:cNvSpPr/>
          <p:nvPr/>
        </p:nvSpPr>
        <p:spPr>
          <a:xfrm>
            <a:off x="4648200" y="5105400"/>
            <a:ext cx="4114800" cy="261610"/>
          </a:xfrm>
          <a:prstGeom prst="rect">
            <a:avLst/>
          </a:prstGeom>
        </p:spPr>
        <p:txBody>
          <a:bodyPr wrap="square">
            <a:spAutoFit/>
          </a:bodyPr>
          <a:lstStyle/>
          <a:p>
            <a:r>
              <a:rPr lang="en-US" sz="1100" i="1" dirty="0" smtClean="0"/>
              <a:t>Figure 3-5 (Photo</a:t>
            </a:r>
            <a:r>
              <a:rPr lang="en-US" sz="1100" i="1" dirty="0"/>
              <a:t>: </a:t>
            </a:r>
            <a:r>
              <a:rPr lang="en-US" sz="1100" i="1" dirty="0" err="1" smtClean="0"/>
              <a:t>Creativ</a:t>
            </a:r>
            <a:r>
              <a:rPr lang="en-US" sz="1100" i="1" dirty="0" smtClean="0"/>
              <a:t> Studio </a:t>
            </a:r>
            <a:r>
              <a:rPr lang="en-US" sz="1100" i="1" dirty="0"/>
              <a:t>Heinemann/Westend61/</a:t>
            </a:r>
            <a:r>
              <a:rPr lang="en-US" sz="1100" i="1" dirty="0" err="1"/>
              <a:t>Newscom</a:t>
            </a:r>
            <a:r>
              <a:rPr lang="en-US" sz="1100" i="1" dirty="0" smtClean="0"/>
              <a:t>)</a:t>
            </a:r>
          </a:p>
        </p:txBody>
      </p:sp>
      <p:sp>
        <p:nvSpPr>
          <p:cNvPr id="8"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88854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To </a:t>
            </a:r>
            <a:r>
              <a:rPr lang="en-US" dirty="0"/>
              <a:t>discuss the goals and theories of </a:t>
            </a:r>
            <a:r>
              <a:rPr lang="en-US" dirty="0" smtClean="0"/>
              <a:t>modern communication</a:t>
            </a:r>
            <a:r>
              <a:rPr lang="en-US" dirty="0"/>
              <a:t> </a:t>
            </a:r>
            <a:r>
              <a:rPr lang="en-US" dirty="0" smtClean="0"/>
              <a:t>as </a:t>
            </a:r>
            <a:r>
              <a:rPr lang="en-US" dirty="0"/>
              <a:t>they relate to the practice </a:t>
            </a:r>
            <a:r>
              <a:rPr lang="en-US" dirty="0" smtClean="0"/>
              <a:t>of public </a:t>
            </a:r>
            <a:r>
              <a:rPr lang="en-US" dirty="0"/>
              <a:t>relations.</a:t>
            </a:r>
          </a:p>
          <a:p>
            <a:r>
              <a:rPr lang="en-US" dirty="0" smtClean="0"/>
              <a:t>To </a:t>
            </a:r>
            <a:r>
              <a:rPr lang="en-US" dirty="0"/>
              <a:t>explore the importance and proper use of </a:t>
            </a:r>
            <a:r>
              <a:rPr lang="en-US" dirty="0" smtClean="0"/>
              <a:t>words and </a:t>
            </a:r>
            <a:r>
              <a:rPr lang="en-US" dirty="0"/>
              <a:t>semantics to deliver ideas and persuade </a:t>
            </a:r>
            <a:r>
              <a:rPr lang="en-US" dirty="0" smtClean="0"/>
              <a:t>others toward </a:t>
            </a:r>
            <a:r>
              <a:rPr lang="en-US" dirty="0"/>
              <a:t>one’s point of view.</a:t>
            </a:r>
          </a:p>
          <a:p>
            <a:r>
              <a:rPr lang="en-US" dirty="0" smtClean="0"/>
              <a:t>To </a:t>
            </a:r>
            <a:r>
              <a:rPr lang="en-US" dirty="0"/>
              <a:t>discuss the various elements that </a:t>
            </a:r>
            <a:r>
              <a:rPr lang="en-US" dirty="0" smtClean="0"/>
              <a:t>effect communication, including </a:t>
            </a:r>
            <a:r>
              <a:rPr lang="en-US" dirty="0"/>
              <a:t>the media, the bias </a:t>
            </a:r>
            <a:r>
              <a:rPr lang="en-US" dirty="0" smtClean="0"/>
              <a:t>of receivers</a:t>
            </a:r>
            <a:r>
              <a:rPr lang="en-US" dirty="0"/>
              <a:t>, and the individuals or entities </a:t>
            </a:r>
            <a:r>
              <a:rPr lang="en-US" dirty="0" smtClean="0"/>
              <a:t>delivering messages</a:t>
            </a:r>
            <a:r>
              <a:rPr lang="en-US" dirty="0"/>
              <a:t>.</a:t>
            </a:r>
          </a:p>
          <a:p>
            <a:r>
              <a:rPr lang="en-US" dirty="0" smtClean="0"/>
              <a:t>To </a:t>
            </a:r>
            <a:r>
              <a:rPr lang="en-US" dirty="0"/>
              <a:t>examine the necessity of feedback in </a:t>
            </a:r>
            <a:r>
              <a:rPr lang="en-US" dirty="0" smtClean="0"/>
              <a:t>evaluating communication </a:t>
            </a:r>
            <a:r>
              <a:rPr lang="en-US" dirty="0"/>
              <a:t>and formulating </a:t>
            </a:r>
            <a:r>
              <a:rPr lang="en-US" dirty="0" smtClean="0"/>
              <a:t>continued communication</a:t>
            </a:r>
            <a:r>
              <a:rPr lang="en-US" dirty="0"/>
              <a:t>.</a:t>
            </a:r>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271714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Receiver’s Bias: Peer Groups and Media</a:t>
            </a:r>
            <a:endParaRPr lang="en-US" dirty="0"/>
          </a:p>
        </p:txBody>
      </p:sp>
      <p:sp>
        <p:nvSpPr>
          <p:cNvPr id="4" name="Content Placeholder 3"/>
          <p:cNvSpPr>
            <a:spLocks noGrp="1"/>
          </p:cNvSpPr>
          <p:nvPr>
            <p:ph sz="quarter" idx="1"/>
          </p:nvPr>
        </p:nvSpPr>
        <p:spPr/>
        <p:txBody>
          <a:bodyPr>
            <a:normAutofit fontScale="92500"/>
          </a:bodyPr>
          <a:lstStyle/>
          <a:p>
            <a:r>
              <a:rPr lang="en-US" dirty="0" smtClean="0"/>
              <a:t>Peer pressure influences the way messages are perceived</a:t>
            </a:r>
          </a:p>
          <a:p>
            <a:r>
              <a:rPr lang="en-US" dirty="0" smtClean="0"/>
              <a:t>Peer groups influence attitudes and actions</a:t>
            </a:r>
          </a:p>
          <a:p>
            <a:r>
              <a:rPr lang="en-US" dirty="0" smtClean="0"/>
              <a:t>Media is a powerful agenda setter – tells us what issues are important</a:t>
            </a:r>
          </a:p>
          <a:p>
            <a:pPr lvl="1"/>
            <a:r>
              <a:rPr lang="en-US" dirty="0" smtClean="0"/>
              <a:t>“The press and the media do not reflect reality; they filter and shape it”  </a:t>
            </a:r>
            <a:r>
              <a:rPr lang="en-US" i="1" dirty="0" smtClean="0"/>
              <a:t>This is what your text says.  True?</a:t>
            </a:r>
          </a:p>
          <a:p>
            <a:pPr lvl="1"/>
            <a:r>
              <a:rPr lang="en-US" dirty="0" smtClean="0"/>
              <a:t>Media concentration on a few issues and subjects leads the public to perceive those issues as more important than other issues</a:t>
            </a:r>
          </a:p>
          <a:p>
            <a:r>
              <a:rPr lang="en-US" dirty="0" smtClean="0"/>
              <a:t>Traditional media </a:t>
            </a:r>
            <a:r>
              <a:rPr lang="en-US" i="1" dirty="0" smtClean="0"/>
              <a:t>(may have??) </a:t>
            </a:r>
            <a:r>
              <a:rPr lang="en-US" dirty="0" smtClean="0"/>
              <a:t>lost some clout due to social media, the Internet, cable news,  and talk radio</a:t>
            </a:r>
          </a:p>
          <a:p>
            <a:r>
              <a:rPr lang="en-US" i="1" dirty="0" smtClean="0"/>
              <a:t>The New York Times</a:t>
            </a:r>
            <a:r>
              <a:rPr lang="en-US" dirty="0" smtClean="0"/>
              <a:t>, </a:t>
            </a:r>
            <a:r>
              <a:rPr lang="en-US" i="1" dirty="0" smtClean="0"/>
              <a:t>The Washington Post </a:t>
            </a:r>
            <a:r>
              <a:rPr lang="en-US" dirty="0" smtClean="0"/>
              <a:t>and </a:t>
            </a:r>
            <a:r>
              <a:rPr lang="en-US" i="1" dirty="0" smtClean="0"/>
              <a:t>USA Today </a:t>
            </a:r>
            <a:r>
              <a:rPr lang="en-US" dirty="0" smtClean="0"/>
              <a:t>are still usually the most powerful for setting agendas</a:t>
            </a:r>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2941395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4" name="Content Placeholder 3"/>
          <p:cNvSpPr>
            <a:spLocks noGrp="1"/>
          </p:cNvSpPr>
          <p:nvPr>
            <p:ph sz="quarter" idx="1"/>
          </p:nvPr>
        </p:nvSpPr>
        <p:spPr/>
        <p:txBody>
          <a:bodyPr/>
          <a:lstStyle/>
          <a:p>
            <a:r>
              <a:rPr lang="en-US" dirty="0" smtClean="0"/>
              <a:t>Communicator must get feedback from receiver</a:t>
            </a:r>
          </a:p>
          <a:p>
            <a:pPr lvl="1"/>
            <a:r>
              <a:rPr lang="en-US" dirty="0" smtClean="0"/>
              <a:t>Know what messages are or are not getting through</a:t>
            </a:r>
          </a:p>
          <a:p>
            <a:pPr lvl="1"/>
            <a:r>
              <a:rPr lang="en-US" dirty="0" smtClean="0"/>
              <a:t>Know how to structure future communications</a:t>
            </a:r>
          </a:p>
          <a:p>
            <a:r>
              <a:rPr lang="en-US" dirty="0" smtClean="0"/>
              <a:t>Effective communication doesn’t take place if</a:t>
            </a:r>
          </a:p>
          <a:p>
            <a:pPr lvl="1"/>
            <a:r>
              <a:rPr lang="en-US" dirty="0" smtClean="0"/>
              <a:t>The message doesn’t reach the intended receivers</a:t>
            </a:r>
          </a:p>
          <a:p>
            <a:pPr lvl="1"/>
            <a:r>
              <a:rPr lang="en-US" dirty="0" smtClean="0"/>
              <a:t>The message doesn’t exert the desired effect on the receivers</a:t>
            </a:r>
          </a:p>
          <a:p>
            <a:r>
              <a:rPr lang="en-US" dirty="0" smtClean="0"/>
              <a:t>Effects of messages include</a:t>
            </a:r>
          </a:p>
          <a:p>
            <a:pPr lvl="1"/>
            <a:r>
              <a:rPr lang="en-US" dirty="0" smtClean="0"/>
              <a:t>Attitude change</a:t>
            </a:r>
          </a:p>
          <a:p>
            <a:pPr lvl="1"/>
            <a:r>
              <a:rPr lang="en-US" dirty="0" smtClean="0"/>
              <a:t>Attitude crystallization</a:t>
            </a:r>
          </a:p>
          <a:p>
            <a:pPr lvl="1"/>
            <a:r>
              <a:rPr lang="en-US" dirty="0" smtClean="0"/>
              <a:t>Creation of a wedge of doubt</a:t>
            </a:r>
          </a:p>
          <a:p>
            <a:pPr lvl="1"/>
            <a:r>
              <a:rPr lang="en-US" dirty="0" smtClean="0"/>
              <a:t>No effect</a:t>
            </a:r>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323573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Walmart </a:t>
            </a:r>
            <a:r>
              <a:rPr lang="en-US" dirty="0" smtClean="0"/>
              <a:t>2012 Bribery Scandal</a:t>
            </a:r>
            <a:endParaRPr lang="en-US" dirty="0"/>
          </a:p>
        </p:txBody>
      </p:sp>
      <p:pic>
        <p:nvPicPr>
          <p:cNvPr id="5" name="Picture 4">
            <a:hlinkClick r:id="rId2"/>
          </p:cNvPr>
          <p:cNvPicPr>
            <a:picLocks noChangeAspect="1"/>
          </p:cNvPicPr>
          <p:nvPr/>
        </p:nvPicPr>
        <p:blipFill>
          <a:blip r:embed="rId3"/>
          <a:stretch>
            <a:fillRect/>
          </a:stretch>
        </p:blipFill>
        <p:spPr>
          <a:xfrm>
            <a:off x="609600" y="1676400"/>
            <a:ext cx="7610475" cy="3971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554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t>
            </a:r>
            <a:r>
              <a:rPr lang="en-US" dirty="0" err="1" smtClean="0"/>
              <a:t>Walmart’s</a:t>
            </a:r>
            <a:r>
              <a:rPr lang="en-US" dirty="0" smtClean="0"/>
              <a:t> Bribery Shutdown</a:t>
            </a:r>
            <a:endParaRPr lang="en-US" dirty="0"/>
          </a:p>
        </p:txBody>
      </p:sp>
      <p:sp>
        <p:nvSpPr>
          <p:cNvPr id="4" name="Content Placeholder 3"/>
          <p:cNvSpPr>
            <a:spLocks noGrp="1"/>
          </p:cNvSpPr>
          <p:nvPr>
            <p:ph sz="quarter" idx="1"/>
          </p:nvPr>
        </p:nvSpPr>
        <p:spPr/>
        <p:txBody>
          <a:bodyPr>
            <a:normAutofit/>
          </a:bodyPr>
          <a:lstStyle/>
          <a:p>
            <a:r>
              <a:rPr lang="en-US" dirty="0" smtClean="0"/>
              <a:t>Page 61</a:t>
            </a:r>
          </a:p>
          <a:p>
            <a:r>
              <a:rPr lang="en-US" dirty="0" smtClean="0"/>
              <a:t>Had </a:t>
            </a:r>
            <a:r>
              <a:rPr lang="en-US" dirty="0"/>
              <a:t>you been public relations advisor to CEO Scott at </a:t>
            </a:r>
            <a:r>
              <a:rPr lang="en-US" dirty="0" smtClean="0"/>
              <a:t>the time </a:t>
            </a:r>
            <a:r>
              <a:rPr lang="en-US" dirty="0"/>
              <a:t>of the bribery allegations, what would you have </a:t>
            </a:r>
            <a:r>
              <a:rPr lang="en-US" dirty="0" smtClean="0"/>
              <a:t>counseled him </a:t>
            </a:r>
            <a:r>
              <a:rPr lang="en-US" dirty="0"/>
              <a:t>to do?</a:t>
            </a:r>
          </a:p>
          <a:p>
            <a:r>
              <a:rPr lang="en-US" dirty="0" smtClean="0"/>
              <a:t>How </a:t>
            </a:r>
            <a:r>
              <a:rPr lang="en-US" dirty="0"/>
              <a:t>would you characterize </a:t>
            </a:r>
            <a:r>
              <a:rPr lang="en-US" dirty="0" err="1"/>
              <a:t>Walmart’s</a:t>
            </a:r>
            <a:r>
              <a:rPr lang="en-US" dirty="0"/>
              <a:t> internal and </a:t>
            </a:r>
            <a:r>
              <a:rPr lang="en-US" dirty="0" smtClean="0"/>
              <a:t>external response </a:t>
            </a:r>
            <a:r>
              <a:rPr lang="en-US" dirty="0"/>
              <a:t>to the bribery charges?</a:t>
            </a:r>
          </a:p>
          <a:p>
            <a:r>
              <a:rPr lang="en-US" dirty="0" smtClean="0"/>
              <a:t>How </a:t>
            </a:r>
            <a:r>
              <a:rPr lang="en-US" dirty="0"/>
              <a:t>significantly do you think the bribery </a:t>
            </a:r>
            <a:r>
              <a:rPr lang="en-US" dirty="0" smtClean="0"/>
              <a:t>allegations impacted </a:t>
            </a:r>
            <a:r>
              <a:rPr lang="en-US" dirty="0"/>
              <a:t>the company’s reputation?</a:t>
            </a:r>
          </a:p>
          <a:p>
            <a:r>
              <a:rPr lang="en-US" dirty="0" smtClean="0"/>
              <a:t>What </a:t>
            </a:r>
            <a:r>
              <a:rPr lang="en-US" dirty="0"/>
              <a:t>should </a:t>
            </a:r>
            <a:r>
              <a:rPr lang="en-US" dirty="0" err="1"/>
              <a:t>Walmart’s</a:t>
            </a:r>
            <a:r>
              <a:rPr lang="en-US" dirty="0"/>
              <a:t> public relations posture be going </a:t>
            </a:r>
            <a:r>
              <a:rPr lang="en-US" dirty="0" smtClean="0"/>
              <a:t>forward, relative </a:t>
            </a:r>
            <a:r>
              <a:rPr lang="en-US" dirty="0"/>
              <a:t>to the bribery charges?</a:t>
            </a:r>
            <a:endParaRPr lang="en-US" dirty="0" smtClean="0"/>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42896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8118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p:cNvSpPr>
          <p:nvPr/>
        </p:nvSpPr>
        <p:spPr bwMode="auto">
          <a:xfrm>
            <a:off x="1066800" y="4038600"/>
            <a:ext cx="7708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nchor="ctr"/>
          <a:lstStyle/>
          <a:p>
            <a:pPr marL="39688" algn="ctr"/>
            <a:r>
              <a:rPr lang="en-US" sz="1600" dirty="0">
                <a:solidFill>
                  <a:schemeClr val="tx1"/>
                </a:solidFill>
                <a:ea typeface="MS PGothic" pitchFamily="34" charset="-128"/>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84995" name="Rectangle 3"/>
          <p:cNvSpPr>
            <a:spLocks/>
          </p:cNvSpPr>
          <p:nvPr/>
        </p:nvSpPr>
        <p:spPr bwMode="auto">
          <a:xfrm>
            <a:off x="1065213" y="4983163"/>
            <a:ext cx="7645400" cy="660400"/>
          </a:xfrm>
          <a:prstGeom prst="rect">
            <a:avLst/>
          </a:prstGeom>
          <a:noFill/>
          <a:ln>
            <a:noFill/>
          </a:ln>
          <a:extLst/>
        </p:spPr>
        <p:txBody>
          <a:bodyPr lIns="0" tIns="0" rIns="40639" bIns="0" anchor="b"/>
          <a:lstStyle/>
          <a:p>
            <a:pPr marL="39688" algn="ctr">
              <a:defRPr/>
            </a:pPr>
            <a:r>
              <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Copyright © </a:t>
            </a:r>
            <a:r>
              <a:rPr lang="en-US" sz="1800" dirty="0" smtClean="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2014 </a:t>
            </a:r>
            <a:r>
              <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Pearson Education, Inc. </a:t>
            </a:r>
            <a:r>
              <a:rPr lang="en-US" sz="1800" dirty="0" smtClean="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All rights reserved.</a:t>
            </a:r>
            <a:endPar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endParaRPr>
          </a:p>
        </p:txBody>
      </p:sp>
      <p:sp>
        <p:nvSpPr>
          <p:cNvPr id="6"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344763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Relations Practitioner = Professional </a:t>
            </a:r>
            <a:r>
              <a:rPr lang="en-US" dirty="0" smtClean="0"/>
              <a:t>Communicator</a:t>
            </a:r>
            <a:endParaRPr lang="en-US" dirty="0"/>
          </a:p>
        </p:txBody>
      </p:sp>
      <p:sp>
        <p:nvSpPr>
          <p:cNvPr id="4" name="Content Placeholder 3"/>
          <p:cNvSpPr>
            <a:spLocks noGrp="1"/>
          </p:cNvSpPr>
          <p:nvPr>
            <p:ph sz="quarter" idx="1"/>
          </p:nvPr>
        </p:nvSpPr>
        <p:spPr>
          <a:xfrm>
            <a:off x="334607" y="1309687"/>
            <a:ext cx="8229600" cy="4937760"/>
          </a:xfrm>
        </p:spPr>
        <p:txBody>
          <a:bodyPr/>
          <a:lstStyle/>
          <a:p>
            <a:r>
              <a:rPr lang="en-US" dirty="0" smtClean="0"/>
              <a:t>The world has become a “global village”</a:t>
            </a:r>
          </a:p>
          <a:p>
            <a:r>
              <a:rPr lang="en-US" dirty="0" smtClean="0"/>
              <a:t>Sir Arthur Clarke </a:t>
            </a:r>
            <a:endParaRPr lang="en-US" dirty="0"/>
          </a:p>
          <a:p>
            <a:r>
              <a:rPr lang="en-US" dirty="0" smtClean="0"/>
              <a:t>Public relations practitioner = professional communicator</a:t>
            </a:r>
          </a:p>
          <a:p>
            <a:pPr lvl="1"/>
            <a:r>
              <a:rPr lang="en-US" dirty="0" smtClean="0"/>
              <a:t>Exchange </a:t>
            </a:r>
            <a:r>
              <a:rPr lang="en-US" dirty="0"/>
              <a:t>i</a:t>
            </a:r>
            <a:r>
              <a:rPr lang="en-US" dirty="0" smtClean="0"/>
              <a:t>nformation</a:t>
            </a:r>
          </a:p>
          <a:p>
            <a:pPr lvl="1"/>
            <a:r>
              <a:rPr lang="en-US" dirty="0" smtClean="0"/>
              <a:t>Impart ideas</a:t>
            </a:r>
          </a:p>
          <a:p>
            <a:pPr lvl="1"/>
            <a:r>
              <a:rPr lang="en-US" dirty="0" smtClean="0"/>
              <a:t>Make oneself understood </a:t>
            </a:r>
            <a:br>
              <a:rPr lang="en-US" dirty="0" smtClean="0"/>
            </a:br>
            <a:r>
              <a:rPr lang="en-US" dirty="0" smtClean="0"/>
              <a:t>by others</a:t>
            </a:r>
          </a:p>
          <a:p>
            <a:pPr lvl="1"/>
            <a:r>
              <a:rPr lang="en-US" dirty="0" smtClean="0"/>
              <a:t>Understand others in return</a:t>
            </a:r>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pic>
        <p:nvPicPr>
          <p:cNvPr id="1028" name="Picture 4" descr="http://i.telegraph.co.uk/multimedia/archive/01596/clarke_159663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3894667"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9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 of Communication</a:t>
            </a:r>
          </a:p>
        </p:txBody>
      </p:sp>
      <p:sp>
        <p:nvSpPr>
          <p:cNvPr id="4" name="Content Placeholder 3"/>
          <p:cNvSpPr>
            <a:spLocks noGrp="1"/>
          </p:cNvSpPr>
          <p:nvPr>
            <p:ph sz="quarter" idx="1"/>
          </p:nvPr>
        </p:nvSpPr>
        <p:spPr/>
        <p:txBody>
          <a:bodyPr/>
          <a:lstStyle/>
          <a:p>
            <a:r>
              <a:rPr lang="en-US" dirty="0" smtClean="0"/>
              <a:t>Communication goals</a:t>
            </a:r>
          </a:p>
          <a:p>
            <a:pPr lvl="1"/>
            <a:r>
              <a:rPr lang="en-US" dirty="0" smtClean="0"/>
              <a:t>To inform</a:t>
            </a:r>
          </a:p>
          <a:p>
            <a:pPr lvl="1"/>
            <a:r>
              <a:rPr lang="en-US" dirty="0" smtClean="0"/>
              <a:t>To persuade</a:t>
            </a:r>
          </a:p>
          <a:p>
            <a:pPr lvl="1"/>
            <a:r>
              <a:rPr lang="en-US" dirty="0" smtClean="0"/>
              <a:t>To motivate</a:t>
            </a:r>
          </a:p>
          <a:p>
            <a:pPr lvl="1"/>
            <a:r>
              <a:rPr lang="en-US" dirty="0" smtClean="0"/>
              <a:t>To build mutual understanding</a:t>
            </a:r>
          </a:p>
          <a:p>
            <a:r>
              <a:rPr lang="en-US" dirty="0" smtClean="0"/>
              <a:t>Objective</a:t>
            </a:r>
          </a:p>
          <a:p>
            <a:r>
              <a:rPr lang="en-US" dirty="0" smtClean="0"/>
              <a:t>Purpose</a:t>
            </a:r>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334911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Theories of Communication</a:t>
            </a:r>
            <a:endParaRPr lang="en-US" dirty="0"/>
          </a:p>
        </p:txBody>
      </p:sp>
      <p:sp>
        <p:nvSpPr>
          <p:cNvPr id="4" name="Content Placeholder 3"/>
          <p:cNvSpPr>
            <a:spLocks noGrp="1"/>
          </p:cNvSpPr>
          <p:nvPr>
            <p:ph sz="quarter" idx="1"/>
          </p:nvPr>
        </p:nvSpPr>
        <p:spPr/>
        <p:txBody>
          <a:bodyPr>
            <a:normAutofit/>
          </a:bodyPr>
          <a:lstStyle/>
          <a:p>
            <a:r>
              <a:rPr lang="en-US" dirty="0" smtClean="0"/>
              <a:t>Two-step flow theory</a:t>
            </a:r>
          </a:p>
          <a:p>
            <a:r>
              <a:rPr lang="en-US" dirty="0" smtClean="0"/>
              <a:t>Concentric-circle theory</a:t>
            </a:r>
          </a:p>
          <a:p>
            <a:r>
              <a:rPr lang="en-US" dirty="0" smtClean="0"/>
              <a:t>Pat Jackson’s five-step process:</a:t>
            </a:r>
          </a:p>
          <a:p>
            <a:pPr lvl="1"/>
            <a:r>
              <a:rPr lang="en-US" dirty="0" smtClean="0"/>
              <a:t>Build awareness</a:t>
            </a:r>
          </a:p>
          <a:p>
            <a:pPr lvl="1"/>
            <a:r>
              <a:rPr lang="en-US" dirty="0" smtClean="0"/>
              <a:t>Develop latent readiness</a:t>
            </a:r>
          </a:p>
          <a:p>
            <a:pPr lvl="1"/>
            <a:r>
              <a:rPr lang="en-US" dirty="0" smtClean="0"/>
              <a:t>Trigger event</a:t>
            </a:r>
          </a:p>
          <a:p>
            <a:pPr lvl="1"/>
            <a:r>
              <a:rPr lang="en-US" dirty="0" smtClean="0"/>
              <a:t>Intermediate behavior</a:t>
            </a:r>
          </a:p>
          <a:p>
            <a:pPr lvl="1"/>
            <a:r>
              <a:rPr lang="en-US" dirty="0" smtClean="0"/>
              <a:t>Behavioral change</a:t>
            </a:r>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343899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Theories of Communication</a:t>
            </a:r>
            <a:endParaRPr lang="en-US" dirty="0"/>
          </a:p>
        </p:txBody>
      </p:sp>
      <p:sp>
        <p:nvSpPr>
          <p:cNvPr id="4" name="Content Placeholder 3"/>
          <p:cNvSpPr>
            <a:spLocks noGrp="1"/>
          </p:cNvSpPr>
          <p:nvPr>
            <p:ph sz="quarter" idx="1"/>
          </p:nvPr>
        </p:nvSpPr>
        <p:spPr/>
        <p:txBody>
          <a:bodyPr>
            <a:normAutofit/>
          </a:bodyPr>
          <a:lstStyle/>
          <a:p>
            <a:r>
              <a:rPr lang="en-US" dirty="0" smtClean="0"/>
              <a:t>S-E-M-D-R (Source, Encoding, Message, Decoding, Receiver)</a:t>
            </a:r>
          </a:p>
          <a:p>
            <a:r>
              <a:rPr lang="en-US" dirty="0" smtClean="0"/>
              <a:t>Dissonance theory</a:t>
            </a:r>
          </a:p>
          <a:p>
            <a:r>
              <a:rPr lang="en-US" dirty="0" smtClean="0"/>
              <a:t>Spiral of silence</a:t>
            </a:r>
            <a:endParaRPr lang="en-US" dirty="0"/>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408773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Contemporary Theories of Communication</a:t>
            </a:r>
            <a:endParaRPr lang="en-US" dirty="0"/>
          </a:p>
        </p:txBody>
      </p:sp>
      <p:sp>
        <p:nvSpPr>
          <p:cNvPr id="4" name="Content Placeholder 3"/>
          <p:cNvSpPr>
            <a:spLocks noGrp="1"/>
          </p:cNvSpPr>
          <p:nvPr>
            <p:ph sz="quarter" idx="1"/>
          </p:nvPr>
        </p:nvSpPr>
        <p:spPr/>
        <p:txBody>
          <a:bodyPr/>
          <a:lstStyle/>
          <a:p>
            <a:r>
              <a:rPr lang="en-US" dirty="0" smtClean="0"/>
              <a:t>Constructivism</a:t>
            </a:r>
          </a:p>
          <a:p>
            <a:r>
              <a:rPr lang="en-US" dirty="0" smtClean="0"/>
              <a:t>Coordinated management of meaning</a:t>
            </a:r>
          </a:p>
          <a:p>
            <a:r>
              <a:rPr lang="en-US" dirty="0" err="1" smtClean="0"/>
              <a:t>Grunig</a:t>
            </a:r>
            <a:r>
              <a:rPr lang="en-US" dirty="0" smtClean="0"/>
              <a:t>-Hunt public relations models</a:t>
            </a:r>
          </a:p>
          <a:p>
            <a:pPr lvl="1"/>
            <a:r>
              <a:rPr lang="en-US" dirty="0" smtClean="0"/>
              <a:t>Press </a:t>
            </a:r>
            <a:r>
              <a:rPr lang="en-US" dirty="0" err="1" smtClean="0"/>
              <a:t>agentry</a:t>
            </a:r>
            <a:r>
              <a:rPr lang="en-US" dirty="0" smtClean="0"/>
              <a:t>/publicity</a:t>
            </a:r>
          </a:p>
          <a:p>
            <a:pPr lvl="1"/>
            <a:r>
              <a:rPr lang="en-US" dirty="0" smtClean="0"/>
              <a:t>Public information</a:t>
            </a:r>
          </a:p>
          <a:p>
            <a:pPr lvl="1"/>
            <a:r>
              <a:rPr lang="en-US" dirty="0" smtClean="0"/>
              <a:t>Two-way asymmetric</a:t>
            </a:r>
          </a:p>
          <a:p>
            <a:pPr lvl="1"/>
            <a:r>
              <a:rPr lang="en-US" dirty="0" smtClean="0"/>
              <a:t>Two-way symmetric</a:t>
            </a:r>
            <a:endParaRPr lang="en-US" dirty="0"/>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spTree>
    <p:extLst>
      <p:ext uri="{BB962C8B-B14F-4D97-AF65-F5344CB8AC3E}">
        <p14:creationId xmlns:p14="http://schemas.microsoft.com/office/powerpoint/2010/main" val="66493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Matter</a:t>
            </a:r>
            <a:endParaRPr lang="en-US" dirty="0"/>
          </a:p>
        </p:txBody>
      </p:sp>
      <p:pic>
        <p:nvPicPr>
          <p:cNvPr id="4" name="Picture 3">
            <a:hlinkClick r:id="rId2"/>
          </p:cNvPr>
          <p:cNvPicPr>
            <a:picLocks noChangeAspect="1"/>
          </p:cNvPicPr>
          <p:nvPr/>
        </p:nvPicPr>
        <p:blipFill>
          <a:blip r:embed="rId3"/>
          <a:stretch>
            <a:fillRect/>
          </a:stretch>
        </p:blipFill>
        <p:spPr>
          <a:xfrm>
            <a:off x="1045159" y="1676400"/>
            <a:ext cx="7053682" cy="4343400"/>
          </a:xfrm>
          <a:prstGeom prst="rect">
            <a:avLst/>
          </a:prstGeom>
        </p:spPr>
      </p:pic>
    </p:spTree>
    <p:extLst>
      <p:ext uri="{BB962C8B-B14F-4D97-AF65-F5344CB8AC3E}">
        <p14:creationId xmlns:p14="http://schemas.microsoft.com/office/powerpoint/2010/main" val="403088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Word</a:t>
            </a:r>
            <a:endParaRPr lang="en-US" dirty="0"/>
          </a:p>
        </p:txBody>
      </p:sp>
      <p:sp>
        <p:nvSpPr>
          <p:cNvPr id="4" name="Content Placeholder 3"/>
          <p:cNvSpPr>
            <a:spLocks noGrp="1"/>
          </p:cNvSpPr>
          <p:nvPr>
            <p:ph sz="quarter" idx="1"/>
          </p:nvPr>
        </p:nvSpPr>
        <p:spPr/>
        <p:txBody>
          <a:bodyPr/>
          <a:lstStyle/>
          <a:p>
            <a:r>
              <a:rPr lang="en-US" dirty="0" smtClean="0"/>
              <a:t>Words are perpetually changing</a:t>
            </a:r>
          </a:p>
          <a:p>
            <a:pPr lvl="1"/>
            <a:r>
              <a:rPr lang="en-US" dirty="0" smtClean="0"/>
              <a:t>Denotative vs. Connotative</a:t>
            </a:r>
          </a:p>
          <a:p>
            <a:pPr lvl="1"/>
            <a:r>
              <a:rPr lang="en-US" dirty="0" smtClean="0"/>
              <a:t>Gay/Gay/Gay</a:t>
            </a:r>
          </a:p>
          <a:p>
            <a:r>
              <a:rPr lang="en-US" dirty="0" smtClean="0"/>
              <a:t>Understanding semantics </a:t>
            </a:r>
          </a:p>
          <a:p>
            <a:r>
              <a:rPr lang="en-US" dirty="0"/>
              <a:t>Words are personal and </a:t>
            </a:r>
            <a:r>
              <a:rPr lang="en-US" dirty="0" smtClean="0"/>
              <a:t>potent</a:t>
            </a:r>
            <a:br>
              <a:rPr lang="en-US" dirty="0" smtClean="0"/>
            </a:br>
            <a:r>
              <a:rPr lang="en-US" dirty="0" smtClean="0"/>
              <a:t>weapons (Examples??)</a:t>
            </a:r>
          </a:p>
          <a:p>
            <a:r>
              <a:rPr lang="en-US" dirty="0" smtClean="0"/>
              <a:t>Encoding the client’s message </a:t>
            </a:r>
            <a:br>
              <a:rPr lang="en-US" dirty="0" smtClean="0"/>
            </a:br>
            <a:r>
              <a:rPr lang="en-US" dirty="0" smtClean="0"/>
              <a:t>– public relations “interpreter”</a:t>
            </a:r>
          </a:p>
          <a:p>
            <a:pPr lvl="1"/>
            <a:r>
              <a:rPr lang="en-US" dirty="0" smtClean="0"/>
              <a:t>Jargon</a:t>
            </a:r>
          </a:p>
          <a:p>
            <a:pPr lvl="1"/>
            <a:r>
              <a:rPr lang="en-US" dirty="0" smtClean="0"/>
              <a:t>Complexity</a:t>
            </a:r>
          </a:p>
          <a:p>
            <a:pPr lvl="1"/>
            <a:r>
              <a:rPr lang="en-US" dirty="0" smtClean="0"/>
              <a:t>New concepts</a:t>
            </a:r>
          </a:p>
          <a:p>
            <a:endParaRPr lang="en-US" dirty="0"/>
          </a:p>
          <a:p>
            <a:endParaRPr lang="en-US" dirty="0"/>
          </a:p>
        </p:txBody>
      </p:sp>
      <p:sp>
        <p:nvSpPr>
          <p:cNvPr id="5" name="Footer Placeholder 3"/>
          <p:cNvSpPr>
            <a:spLocks noGrp="1"/>
          </p:cNvSpPr>
          <p:nvPr>
            <p:ph type="ftr" sz="quarter" idx="11"/>
          </p:nvPr>
        </p:nvSpPr>
        <p:spPr>
          <a:xfrm>
            <a:off x="2438400" y="6355080"/>
            <a:ext cx="4876800" cy="365760"/>
          </a:xfrm>
        </p:spPr>
        <p:txBody>
          <a:bodyPr/>
          <a:lstStyle/>
          <a:p>
            <a:pPr algn="ctr"/>
            <a:r>
              <a:rPr lang="en-US" dirty="0" smtClean="0"/>
              <a:t>Copyright ©2014 by Pearson Education, Inc.  All rights reserved.</a:t>
            </a:r>
            <a:endParaRPr lang="en-US" dirty="0"/>
          </a:p>
        </p:txBody>
      </p:sp>
      <p:pic>
        <p:nvPicPr>
          <p:cNvPr id="6" name="Picture 5">
            <a:hlinkClick r:id="rId3"/>
          </p:cNvPr>
          <p:cNvPicPr>
            <a:picLocks noChangeAspect="1"/>
          </p:cNvPicPr>
          <p:nvPr/>
        </p:nvPicPr>
        <p:blipFill>
          <a:blip r:embed="rId4"/>
          <a:stretch>
            <a:fillRect/>
          </a:stretch>
        </p:blipFill>
        <p:spPr>
          <a:xfrm>
            <a:off x="5257800" y="2336700"/>
            <a:ext cx="3667125" cy="2702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5378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1188</Words>
  <Application>Microsoft Office PowerPoint</Application>
  <PresentationFormat>On-screen Show (4:3)</PresentationFormat>
  <Paragraphs>176</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Bookman Old Style</vt:lpstr>
      <vt:lpstr>Calibri</vt:lpstr>
      <vt:lpstr>Gill Sans MT</vt:lpstr>
      <vt:lpstr>Tahoma</vt:lpstr>
      <vt:lpstr>Wingdings</vt:lpstr>
      <vt:lpstr>Wingdings 3</vt:lpstr>
      <vt:lpstr>Origin</vt:lpstr>
      <vt:lpstr>Part II:  Preparation/Process</vt:lpstr>
      <vt:lpstr>Learning Objectives</vt:lpstr>
      <vt:lpstr>Public Relations Practitioner = Professional Communicator</vt:lpstr>
      <vt:lpstr>Goals of Communication</vt:lpstr>
      <vt:lpstr>Traditional Theories of Communication</vt:lpstr>
      <vt:lpstr>Traditional Theories of Communication</vt:lpstr>
      <vt:lpstr>Contemporary Theories of Communication</vt:lpstr>
      <vt:lpstr>Words Matter</vt:lpstr>
      <vt:lpstr>The Word</vt:lpstr>
      <vt:lpstr>The Message</vt:lpstr>
      <vt:lpstr>The Message</vt:lpstr>
      <vt:lpstr>Profizzle of Lexicizzle</vt:lpstr>
      <vt:lpstr>Receiver’s Bias</vt:lpstr>
      <vt:lpstr>Receiver’s Bias: Stereotypes and Symbols</vt:lpstr>
      <vt:lpstr>Receiver’s Bias: Semantics</vt:lpstr>
      <vt:lpstr>Choose the correct word!</vt:lpstr>
      <vt:lpstr>PR Ethics Mini-Case: The Name that Slimed an Industry</vt:lpstr>
      <vt:lpstr>PR Ethics Mini-Case: The Name that Slimed an Industry</vt:lpstr>
      <vt:lpstr>PR Ethics Mini-Case: The Name that Slimed an Industry</vt:lpstr>
      <vt:lpstr>Receiver’s Bias: Peer Groups and Media</vt:lpstr>
      <vt:lpstr>Feedback</vt:lpstr>
      <vt:lpstr>Walmart 2012 Bribery Scandal</vt:lpstr>
      <vt:lpstr>Case Study: Walmart’s Bribery Shutdown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2013-04-18T01:08:58Z</dcterms:created>
  <dcterms:modified xsi:type="dcterms:W3CDTF">2015-10-01T13:04:48Z</dcterms:modified>
</cp:coreProperties>
</file>