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6"/>
  </p:notesMasterIdLst>
  <p:sldIdLst>
    <p:sldId id="257" r:id="rId2"/>
    <p:sldId id="258" r:id="rId3"/>
    <p:sldId id="259" r:id="rId4"/>
    <p:sldId id="261" r:id="rId5"/>
    <p:sldId id="282" r:id="rId6"/>
    <p:sldId id="262" r:id="rId7"/>
    <p:sldId id="263" r:id="rId8"/>
    <p:sldId id="265" r:id="rId9"/>
    <p:sldId id="266" r:id="rId10"/>
    <p:sldId id="283" r:id="rId11"/>
    <p:sldId id="267" r:id="rId12"/>
    <p:sldId id="268" r:id="rId13"/>
    <p:sldId id="270" r:id="rId14"/>
    <p:sldId id="271" r:id="rId15"/>
    <p:sldId id="272" r:id="rId16"/>
    <p:sldId id="273" r:id="rId17"/>
    <p:sldId id="281"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2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5BC8A3-EAC0-4718-88DB-7C59E4A31635}" type="datetimeFigureOut">
              <a:rPr lang="en-US" smtClean="0"/>
              <a:pPr/>
              <a:t>10/8/2015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EDE385-CCE8-40B7-8188-26ABA98FF730}" type="slidenum">
              <a:rPr lang="en-US" smtClean="0"/>
              <a:pPr/>
              <a:t>‹#›</a:t>
            </a:fld>
            <a:endParaRPr lang="en-US"/>
          </a:p>
        </p:txBody>
      </p:sp>
    </p:spTree>
    <p:extLst>
      <p:ext uri="{BB962C8B-B14F-4D97-AF65-F5344CB8AC3E}">
        <p14:creationId xmlns:p14="http://schemas.microsoft.com/office/powerpoint/2010/main" val="3977806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val="446536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val="5254719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val="1481958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val="17529960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val="19282024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val="19282024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val="2764189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val="2764189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val="34151151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val="18695228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val="461721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val="250805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21</a:t>
            </a:fld>
            <a:endParaRPr lang="en-US" dirty="0"/>
          </a:p>
        </p:txBody>
      </p:sp>
    </p:spTree>
    <p:extLst>
      <p:ext uri="{BB962C8B-B14F-4D97-AF65-F5344CB8AC3E}">
        <p14:creationId xmlns:p14="http://schemas.microsoft.com/office/powerpoint/2010/main" val="36650757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22</a:t>
            </a:fld>
            <a:endParaRPr lang="en-US" dirty="0"/>
          </a:p>
        </p:txBody>
      </p:sp>
    </p:spTree>
    <p:extLst>
      <p:ext uri="{BB962C8B-B14F-4D97-AF65-F5344CB8AC3E}">
        <p14:creationId xmlns:p14="http://schemas.microsoft.com/office/powerpoint/2010/main" val="20386981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23</a:t>
            </a:fld>
            <a:endParaRPr lang="en-US" dirty="0"/>
          </a:p>
        </p:txBody>
      </p:sp>
    </p:spTree>
    <p:extLst>
      <p:ext uri="{BB962C8B-B14F-4D97-AF65-F5344CB8AC3E}">
        <p14:creationId xmlns:p14="http://schemas.microsoft.com/office/powerpoint/2010/main" val="30741733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317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val="2010677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val="2705608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val="1618166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val="977989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val="188037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val="16863790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val="5254719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A96FED2-DD7D-4FA4-86CB-CACF6CF6D8D1}" type="datetimeFigureOut">
              <a:rPr lang="en-US" smtClean="0"/>
              <a:pPr/>
              <a:t>10/8/2015</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C55158E5-6DC7-47D2-8971-0594CAE430C8}"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4097"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96FED2-DD7D-4FA4-86CB-CACF6CF6D8D1}"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158E5-6DC7-47D2-8971-0594CAE430C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96FED2-DD7D-4FA4-86CB-CACF6CF6D8D1}"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158E5-6DC7-47D2-8971-0594CAE430C8}"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A96FED2-DD7D-4FA4-86CB-CACF6CF6D8D1}"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158E5-6DC7-47D2-8971-0594CAE430C8}"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A96FED2-DD7D-4FA4-86CB-CACF6CF6D8D1}" type="datetimeFigureOut">
              <a:rPr lang="en-US" smtClean="0"/>
              <a:pPr/>
              <a:t>10/8/2015</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C55158E5-6DC7-47D2-8971-0594CAE430C8}"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A96FED2-DD7D-4FA4-86CB-CACF6CF6D8D1}" type="datetimeFigureOut">
              <a:rPr lang="en-US" smtClean="0"/>
              <a:pPr/>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158E5-6DC7-47D2-8971-0594CAE430C8}"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A96FED2-DD7D-4FA4-86CB-CACF6CF6D8D1}" type="datetimeFigureOut">
              <a:rPr lang="en-US" smtClean="0"/>
              <a:pPr/>
              <a:t>10/8/2015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158E5-6DC7-47D2-8971-0594CAE430C8}"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A96FED2-DD7D-4FA4-86CB-CACF6CF6D8D1}" type="datetimeFigureOut">
              <a:rPr lang="en-US" smtClean="0"/>
              <a:pPr/>
              <a:t>10/8/2015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158E5-6DC7-47D2-8971-0594CAE430C8}"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6FED2-DD7D-4FA4-86CB-CACF6CF6D8D1}" type="datetimeFigureOut">
              <a:rPr lang="en-US" smtClean="0"/>
              <a:pPr/>
              <a:t>10/8/2015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158E5-6DC7-47D2-8971-0594CAE430C8}"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96FED2-DD7D-4FA4-86CB-CACF6CF6D8D1}" type="datetimeFigureOut">
              <a:rPr lang="en-US" smtClean="0"/>
              <a:pPr/>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158E5-6DC7-47D2-8971-0594CAE430C8}"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96FED2-DD7D-4FA4-86CB-CACF6CF6D8D1}" type="datetimeFigureOut">
              <a:rPr lang="en-US" smtClean="0"/>
              <a:pPr/>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158E5-6DC7-47D2-8971-0594CAE430C8}"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A96FED2-DD7D-4FA4-86CB-CACF6CF6D8D1}" type="datetimeFigureOut">
              <a:rPr lang="en-US" smtClean="0"/>
              <a:pPr/>
              <a:t>10/8/2015</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C55158E5-6DC7-47D2-8971-0594CAE430C8}"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youtube.com/watch?v=v3K2N7FZSXc"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rz6bkE6WQNs"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DLgm1I8bVV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II:  Preparation/Process</a:t>
            </a:r>
            <a:endParaRPr lang="en-US" dirty="0"/>
          </a:p>
        </p:txBody>
      </p:sp>
      <p:sp>
        <p:nvSpPr>
          <p:cNvPr id="3" name="Subtitle 2"/>
          <p:cNvSpPr>
            <a:spLocks noGrp="1"/>
          </p:cNvSpPr>
          <p:nvPr>
            <p:ph type="subTitle" idx="1"/>
          </p:nvPr>
        </p:nvSpPr>
        <p:spPr/>
        <p:txBody>
          <a:bodyPr>
            <a:normAutofit/>
          </a:bodyPr>
          <a:lstStyle/>
          <a:p>
            <a:r>
              <a:rPr lang="en-US" dirty="0" smtClean="0"/>
              <a:t>Chapter 4: Public Opinion</a:t>
            </a:r>
            <a:endParaRPr lang="en-US" dirty="0"/>
          </a:p>
        </p:txBody>
      </p:sp>
      <p:sp>
        <p:nvSpPr>
          <p:cNvPr id="6" name="Footer Placeholder 3"/>
          <p:cNvSpPr>
            <a:spLocks noGrp="1"/>
          </p:cNvSpPr>
          <p:nvPr/>
        </p:nvSpPr>
        <p:spPr>
          <a:xfrm>
            <a:off x="2286000" y="6324600"/>
            <a:ext cx="4876800" cy="36576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1729671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hlinkClick r:id="rId2"/>
          </p:cNvPr>
          <p:cNvPicPr>
            <a:picLocks noChangeAspect="1"/>
          </p:cNvPicPr>
          <p:nvPr/>
        </p:nvPicPr>
        <p:blipFill>
          <a:blip r:embed="rId3"/>
          <a:stretch>
            <a:fillRect/>
          </a:stretch>
        </p:blipFill>
        <p:spPr>
          <a:xfrm>
            <a:off x="914400" y="838200"/>
            <a:ext cx="6696101" cy="5029199"/>
          </a:xfrm>
          <a:prstGeom prst="rect">
            <a:avLst/>
          </a:prstGeom>
        </p:spPr>
      </p:pic>
    </p:spTree>
    <p:extLst>
      <p:ext uri="{BB962C8B-B14F-4D97-AF65-F5344CB8AC3E}">
        <p14:creationId xmlns:p14="http://schemas.microsoft.com/office/powerpoint/2010/main" val="2433918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Motivating Attitude Change</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Everyone is motivated by different needs and wants</a:t>
            </a:r>
          </a:p>
          <a:p>
            <a:r>
              <a:rPr lang="en-US" dirty="0" smtClean="0"/>
              <a:t>Maslow’s Hierarchy of Needs</a:t>
            </a:r>
          </a:p>
          <a:p>
            <a:pPr lvl="1"/>
            <a:r>
              <a:rPr lang="en-US" dirty="0" smtClean="0"/>
              <a:t>Physiological</a:t>
            </a:r>
          </a:p>
          <a:p>
            <a:pPr lvl="1"/>
            <a:r>
              <a:rPr lang="en-US" dirty="0" smtClean="0"/>
              <a:t>Safety</a:t>
            </a:r>
          </a:p>
          <a:p>
            <a:pPr lvl="1"/>
            <a:r>
              <a:rPr lang="en-US" dirty="0" smtClean="0"/>
              <a:t>Love</a:t>
            </a:r>
          </a:p>
          <a:p>
            <a:pPr lvl="1"/>
            <a:r>
              <a:rPr lang="en-US" dirty="0" smtClean="0"/>
              <a:t>Esteem</a:t>
            </a:r>
          </a:p>
          <a:p>
            <a:pPr lvl="1"/>
            <a:r>
              <a:rPr lang="en-US" dirty="0" smtClean="0"/>
              <a:t>Self-actualization</a:t>
            </a:r>
          </a:p>
          <a:p>
            <a:r>
              <a:rPr lang="en-US" dirty="0" smtClean="0"/>
              <a:t>Elaboration Likelihood Model</a:t>
            </a:r>
          </a:p>
          <a:p>
            <a:pPr lvl="1"/>
            <a:r>
              <a:rPr lang="en-US" dirty="0" smtClean="0"/>
              <a:t>Central route</a:t>
            </a:r>
          </a:p>
          <a:p>
            <a:pPr lvl="1"/>
            <a:r>
              <a:rPr lang="en-US" dirty="0" smtClean="0"/>
              <a:t>Peripheral route</a:t>
            </a:r>
            <a:endParaRPr lang="en-US" dirty="0"/>
          </a:p>
        </p:txBody>
      </p:sp>
      <p:sp>
        <p:nvSpPr>
          <p:cNvPr id="9"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pic>
        <p:nvPicPr>
          <p:cNvPr id="5" name="Content Placeholder 4">
            <a:hlinkClick r:id="rId3"/>
          </p:cNvPr>
          <p:cNvPicPr>
            <a:picLocks noGrp="1" noChangeAspect="1"/>
          </p:cNvPicPr>
          <p:nvPr>
            <p:ph sz="quarter" idx="2"/>
          </p:nvPr>
        </p:nvPicPr>
        <p:blipFill>
          <a:blip r:embed="rId4"/>
          <a:stretch>
            <a:fillRect/>
          </a:stretch>
        </p:blipFill>
        <p:spPr>
          <a:xfrm>
            <a:off x="4632325" y="2514600"/>
            <a:ext cx="4041775" cy="3048000"/>
          </a:xfrm>
          <a:prstGeom prst="rect">
            <a:avLst/>
          </a:prstGeom>
        </p:spPr>
      </p:pic>
    </p:spTree>
    <p:extLst>
      <p:ext uri="{BB962C8B-B14F-4D97-AF65-F5344CB8AC3E}">
        <p14:creationId xmlns:p14="http://schemas.microsoft.com/office/powerpoint/2010/main" val="325192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Discussion </a:t>
            </a:r>
            <a:r>
              <a:rPr lang="en-US" dirty="0" smtClean="0"/>
              <a:t>Questions</a:t>
            </a:r>
            <a:endParaRPr lang="en-US" dirty="0"/>
          </a:p>
        </p:txBody>
      </p:sp>
      <p:sp>
        <p:nvSpPr>
          <p:cNvPr id="4" name="Content Placeholder 3"/>
          <p:cNvSpPr>
            <a:spLocks noGrp="1"/>
          </p:cNvSpPr>
          <p:nvPr>
            <p:ph sz="quarter" idx="1"/>
          </p:nvPr>
        </p:nvSpPr>
        <p:spPr/>
        <p:txBody>
          <a:bodyPr/>
          <a:lstStyle/>
          <a:p>
            <a:r>
              <a:rPr lang="en-US" dirty="0" smtClean="0"/>
              <a:t>What </a:t>
            </a:r>
            <a:r>
              <a:rPr lang="en-US" dirty="0"/>
              <a:t>are attitudes, and on what </a:t>
            </a:r>
            <a:r>
              <a:rPr lang="en-US" dirty="0" smtClean="0"/>
              <a:t>characteristics are </a:t>
            </a:r>
            <a:r>
              <a:rPr lang="en-US" dirty="0"/>
              <a:t>they based?</a:t>
            </a:r>
          </a:p>
          <a:p>
            <a:r>
              <a:rPr lang="en-US" dirty="0" smtClean="0"/>
              <a:t>How </a:t>
            </a:r>
            <a:r>
              <a:rPr lang="en-US" dirty="0"/>
              <a:t>are attitudes influenced</a:t>
            </a:r>
            <a:r>
              <a:rPr lang="en-US" dirty="0" smtClean="0"/>
              <a:t>?  Provide an example that demonstrates the application of one of the theories we discussed?</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1571229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of Persuasion</a:t>
            </a:r>
            <a:endParaRPr lang="en-US" dirty="0"/>
          </a:p>
        </p:txBody>
      </p:sp>
      <p:sp>
        <p:nvSpPr>
          <p:cNvPr id="4" name="Content Placeholder 3"/>
          <p:cNvSpPr>
            <a:spLocks noGrp="1"/>
          </p:cNvSpPr>
          <p:nvPr>
            <p:ph sz="quarter" idx="1"/>
          </p:nvPr>
        </p:nvSpPr>
        <p:spPr/>
        <p:txBody>
          <a:bodyPr/>
          <a:lstStyle/>
          <a:p>
            <a:r>
              <a:rPr lang="en-US" dirty="0" smtClean="0"/>
              <a:t>Persuading is the goal of most public relations programs</a:t>
            </a:r>
          </a:p>
          <a:p>
            <a:r>
              <a:rPr lang="en-US" dirty="0" smtClean="0"/>
              <a:t>Getting someone to do something through advice, reasoning or arm-twisting</a:t>
            </a:r>
          </a:p>
          <a:p>
            <a:r>
              <a:rPr lang="en-US" dirty="0" smtClean="0"/>
              <a:t>Classic persuasion theory – people may be of two minds</a:t>
            </a:r>
          </a:p>
          <a:p>
            <a:pPr lvl="1"/>
            <a:r>
              <a:rPr lang="en-US" dirty="0" smtClean="0"/>
              <a:t>Systematic mode (carefully considers argument)</a:t>
            </a:r>
          </a:p>
          <a:p>
            <a:pPr lvl="1"/>
            <a:r>
              <a:rPr lang="en-US" dirty="0" smtClean="0"/>
              <a:t>Heuristic mode (skimming the surface)</a:t>
            </a:r>
          </a:p>
          <a:p>
            <a:r>
              <a:rPr lang="en-US" dirty="0" smtClean="0"/>
              <a:t>People are persuaded by different things, so persuasion is more of an art than a science</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4166952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Kinds of Evidence that Persuade</a:t>
            </a:r>
            <a:endParaRPr lang="en-US" dirty="0"/>
          </a:p>
        </p:txBody>
      </p:sp>
      <p:sp>
        <p:nvSpPr>
          <p:cNvPr id="4" name="Content Placeholder 3"/>
          <p:cNvSpPr>
            <a:spLocks noGrp="1"/>
          </p:cNvSpPr>
          <p:nvPr>
            <p:ph sz="quarter" idx="1"/>
          </p:nvPr>
        </p:nvSpPr>
        <p:spPr/>
        <p:txBody>
          <a:bodyPr/>
          <a:lstStyle/>
          <a:p>
            <a:r>
              <a:rPr lang="en-US" dirty="0" smtClean="0"/>
              <a:t>Facts (empirical data)</a:t>
            </a:r>
          </a:p>
          <a:p>
            <a:r>
              <a:rPr lang="en-US" dirty="0" smtClean="0"/>
              <a:t>Emotions (emotional appeals)</a:t>
            </a:r>
          </a:p>
          <a:p>
            <a:r>
              <a:rPr lang="en-US" dirty="0" smtClean="0"/>
              <a:t>Personalizing (personal experience)</a:t>
            </a:r>
          </a:p>
          <a:p>
            <a:r>
              <a:rPr lang="en-US" dirty="0" smtClean="0"/>
              <a:t>Appealing to “you” (appeal to audience)</a:t>
            </a:r>
          </a:p>
          <a:p>
            <a:endParaRPr lang="en-US" dirty="0"/>
          </a:p>
          <a:p>
            <a:r>
              <a:rPr lang="en-US" dirty="0" smtClean="0"/>
              <a:t>Emotion may be difficult for some to grasp (e.g. business leaders)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2934939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Influencing Public Opinion</a:t>
            </a:r>
            <a:endParaRPr lang="en-US" dirty="0"/>
          </a:p>
        </p:txBody>
      </p:sp>
      <p:sp>
        <p:nvSpPr>
          <p:cNvPr id="4" name="Content Placeholder 3"/>
          <p:cNvSpPr>
            <a:spLocks noGrp="1"/>
          </p:cNvSpPr>
          <p:nvPr>
            <p:ph sz="quarter" idx="1"/>
          </p:nvPr>
        </p:nvSpPr>
        <p:spPr/>
        <p:txBody>
          <a:bodyPr/>
          <a:lstStyle/>
          <a:p>
            <a:r>
              <a:rPr lang="en-US" dirty="0" smtClean="0"/>
              <a:t>Public relations program can crystallize attitudes, reinforce beliefs, change public opinion</a:t>
            </a:r>
          </a:p>
          <a:p>
            <a:r>
              <a:rPr lang="en-US" dirty="0" smtClean="0"/>
              <a:t>Opinions to be changed or modified must be identified and understood</a:t>
            </a:r>
          </a:p>
          <a:p>
            <a:r>
              <a:rPr lang="en-US" dirty="0" smtClean="0"/>
              <a:t>Target publics must be clear</a:t>
            </a:r>
          </a:p>
          <a:p>
            <a:r>
              <a:rPr lang="en-US" dirty="0" smtClean="0"/>
              <a:t>Sharp focus on the “laws” that govern public opinion</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4029533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Laws of Public Opinion</a:t>
            </a:r>
            <a:endParaRPr lang="en-US" dirty="0"/>
          </a:p>
        </p:txBody>
      </p:sp>
      <p:sp>
        <p:nvSpPr>
          <p:cNvPr id="4" name="Content Placeholder 3"/>
          <p:cNvSpPr>
            <a:spLocks noGrp="1"/>
          </p:cNvSpPr>
          <p:nvPr>
            <p:ph sz="quarter" idx="1"/>
          </p:nvPr>
        </p:nvSpPr>
        <p:spPr/>
        <p:txBody>
          <a:bodyPr>
            <a:normAutofit/>
          </a:bodyPr>
          <a:lstStyle/>
          <a:p>
            <a:r>
              <a:rPr lang="en-US" dirty="0" smtClean="0"/>
              <a:t>Opinion is highly sensitive to important events</a:t>
            </a:r>
          </a:p>
          <a:p>
            <a:r>
              <a:rPr lang="en-US" dirty="0" smtClean="0"/>
              <a:t>Opinions is generally determined more by events than by words – unless those words are themselves interpreted as an event</a:t>
            </a:r>
          </a:p>
          <a:p>
            <a:r>
              <a:rPr lang="en-US" dirty="0" smtClean="0"/>
              <a:t>At critical times, people become more sensitive to the adequacy of their leadership</a:t>
            </a:r>
          </a:p>
          <a:p>
            <a:pPr lvl="1"/>
            <a:r>
              <a:rPr lang="en-US" dirty="0" smtClean="0"/>
              <a:t>Confident – more responsibility to it</a:t>
            </a:r>
          </a:p>
          <a:p>
            <a:pPr lvl="1"/>
            <a:r>
              <a:rPr lang="en-US" dirty="0" smtClean="0"/>
              <a:t>Lack confidence – less tolerant than usual</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2220771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Laws of Public Opinion</a:t>
            </a:r>
            <a:endParaRPr lang="en-US" dirty="0"/>
          </a:p>
        </p:txBody>
      </p:sp>
      <p:sp>
        <p:nvSpPr>
          <p:cNvPr id="4" name="Content Placeholder 3"/>
          <p:cNvSpPr>
            <a:spLocks noGrp="1"/>
          </p:cNvSpPr>
          <p:nvPr>
            <p:ph sz="quarter" idx="1"/>
          </p:nvPr>
        </p:nvSpPr>
        <p:spPr/>
        <p:txBody>
          <a:bodyPr>
            <a:normAutofit/>
          </a:bodyPr>
          <a:lstStyle/>
          <a:p>
            <a:r>
              <a:rPr lang="en-US" dirty="0" smtClean="0"/>
              <a:t>Once self-interest is involved, opinions are slow to change</a:t>
            </a:r>
          </a:p>
          <a:p>
            <a:r>
              <a:rPr lang="en-US" dirty="0" smtClean="0"/>
              <a:t>People have more opinions and are able to form opinions more easily on goals than on methods to reach goals</a:t>
            </a:r>
          </a:p>
          <a:p>
            <a:r>
              <a:rPr lang="en-US" dirty="0" smtClean="0"/>
              <a:t>People in democracies with educational opportunities/information access display hardheaded common sense</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3298257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 Ethics Mini-Case: Occupy: Si, Changing Public Opinion: Not Exactly</a:t>
            </a:r>
            <a:endParaRPr lang="en-US" dirty="0"/>
          </a:p>
        </p:txBody>
      </p:sp>
      <p:sp>
        <p:nvSpPr>
          <p:cNvPr id="4" name="Content Placeholder 3"/>
          <p:cNvSpPr>
            <a:spLocks noGrp="1"/>
          </p:cNvSpPr>
          <p:nvPr>
            <p:ph sz="quarter" idx="1"/>
          </p:nvPr>
        </p:nvSpPr>
        <p:spPr/>
        <p:txBody>
          <a:bodyPr/>
          <a:lstStyle/>
          <a:p>
            <a:r>
              <a:rPr lang="en-US" dirty="0" smtClean="0"/>
              <a:t>Page 73</a:t>
            </a:r>
          </a:p>
          <a:p>
            <a:r>
              <a:rPr lang="en-US" dirty="0" smtClean="0"/>
              <a:t>How </a:t>
            </a:r>
            <a:r>
              <a:rPr lang="en-US" dirty="0"/>
              <a:t>successful do you believe Occupy Wall Street was?</a:t>
            </a:r>
          </a:p>
          <a:p>
            <a:r>
              <a:rPr lang="en-US" dirty="0" smtClean="0"/>
              <a:t>Had </a:t>
            </a:r>
            <a:r>
              <a:rPr lang="en-US" dirty="0"/>
              <a:t>you been running the movement’s public </a:t>
            </a:r>
            <a:r>
              <a:rPr lang="en-US" dirty="0" smtClean="0"/>
              <a:t>relations initiative</a:t>
            </a:r>
            <a:r>
              <a:rPr lang="en-US" dirty="0"/>
              <a:t>, how would you have improved its approach?</a:t>
            </a:r>
            <a:endParaRPr lang="en-US" dirty="0" smtClean="0"/>
          </a:p>
          <a:p>
            <a:endParaRPr lang="en-US" dirty="0"/>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4572000" y="1295400"/>
            <a:ext cx="4041775" cy="2829242"/>
          </a:xfrm>
        </p:spPr>
      </p:pic>
      <p:sp>
        <p:nvSpPr>
          <p:cNvPr id="7" name="Rectangle 6"/>
          <p:cNvSpPr/>
          <p:nvPr/>
        </p:nvSpPr>
        <p:spPr>
          <a:xfrm>
            <a:off x="4495800" y="4191000"/>
            <a:ext cx="4184928" cy="307777"/>
          </a:xfrm>
          <a:prstGeom prst="rect">
            <a:avLst/>
          </a:prstGeom>
        </p:spPr>
        <p:txBody>
          <a:bodyPr wrap="none">
            <a:spAutoFit/>
          </a:bodyPr>
          <a:lstStyle/>
          <a:p>
            <a:r>
              <a:rPr lang="en-US" sz="1400" i="1" dirty="0" smtClean="0"/>
              <a:t>Figure 4-4 (Photo</a:t>
            </a:r>
            <a:r>
              <a:rPr lang="en-US" sz="1400" i="1" dirty="0"/>
              <a:t>: SAUL LOEB/AFP/Getty Images/</a:t>
            </a:r>
            <a:r>
              <a:rPr lang="en-US" sz="1400" i="1" dirty="0" err="1"/>
              <a:t>Newscom</a:t>
            </a:r>
            <a:r>
              <a:rPr lang="en-US" sz="1400" i="1" dirty="0"/>
              <a:t>)</a:t>
            </a:r>
            <a:endParaRPr lang="en-US" sz="1400" dirty="0"/>
          </a:p>
        </p:txBody>
      </p:sp>
      <p:sp>
        <p:nvSpPr>
          <p:cNvPr id="8"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3177338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examine reputation, particularly corporate image, and how companies might enhance their reputation.</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1653523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a:t>
            </a:r>
            <a:r>
              <a:rPr lang="en-US" dirty="0"/>
              <a:t>discuss the phenomenon of public </a:t>
            </a:r>
            <a:r>
              <a:rPr lang="en-US" dirty="0" smtClean="0"/>
              <a:t>opinion, contemporary</a:t>
            </a:r>
            <a:r>
              <a:rPr lang="en-US" dirty="0"/>
              <a:t> </a:t>
            </a:r>
            <a:r>
              <a:rPr lang="en-US" dirty="0" smtClean="0"/>
              <a:t>examples </a:t>
            </a:r>
            <a:r>
              <a:rPr lang="en-US" dirty="0"/>
              <a:t>of it, the areas that </a:t>
            </a:r>
            <a:r>
              <a:rPr lang="en-US" dirty="0" smtClean="0"/>
              <a:t>impact it</a:t>
            </a:r>
            <a:r>
              <a:rPr lang="en-US" dirty="0"/>
              <a:t>, and how it is formed.</a:t>
            </a:r>
          </a:p>
          <a:p>
            <a:r>
              <a:rPr lang="en-US" dirty="0" smtClean="0"/>
              <a:t>To </a:t>
            </a:r>
            <a:r>
              <a:rPr lang="en-US" dirty="0"/>
              <a:t>explore the issue of attitudes, how they </a:t>
            </a:r>
            <a:r>
              <a:rPr lang="en-US" dirty="0" smtClean="0"/>
              <a:t>are influenced</a:t>
            </a:r>
            <a:r>
              <a:rPr lang="en-US" dirty="0"/>
              <a:t>, motivated, and changed.</a:t>
            </a:r>
          </a:p>
          <a:p>
            <a:r>
              <a:rPr lang="en-US" dirty="0" smtClean="0"/>
              <a:t>To </a:t>
            </a:r>
            <a:r>
              <a:rPr lang="en-US" dirty="0"/>
              <a:t>discuss the area of persuasion, its </a:t>
            </a:r>
            <a:r>
              <a:rPr lang="en-US" dirty="0" smtClean="0"/>
              <a:t>various theories, and </a:t>
            </a:r>
            <a:r>
              <a:rPr lang="en-US" dirty="0"/>
              <a:t>how individuals are persuaded.</a:t>
            </a:r>
          </a:p>
          <a:p>
            <a:r>
              <a:rPr lang="en-US" dirty="0" smtClean="0"/>
              <a:t>To </a:t>
            </a:r>
            <a:r>
              <a:rPr lang="en-US" dirty="0"/>
              <a:t>examine reputation, particularly </a:t>
            </a:r>
            <a:r>
              <a:rPr lang="en-US" dirty="0" smtClean="0"/>
              <a:t>corporate image</a:t>
            </a:r>
            <a:r>
              <a:rPr lang="en-US" dirty="0"/>
              <a:t>, and how companies might enhance </a:t>
            </a:r>
            <a:r>
              <a:rPr lang="en-US" dirty="0" smtClean="0"/>
              <a:t>their reputation</a:t>
            </a:r>
            <a:r>
              <a:rPr lang="en-US" dirty="0"/>
              <a:t>.</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3571274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Polishing the Corporate Image</a:t>
            </a:r>
            <a:endParaRPr lang="en-US" dirty="0"/>
          </a:p>
        </p:txBody>
      </p:sp>
      <p:sp>
        <p:nvSpPr>
          <p:cNvPr id="4" name="Content Placeholder 3"/>
          <p:cNvSpPr>
            <a:spLocks noGrp="1"/>
          </p:cNvSpPr>
          <p:nvPr>
            <p:ph sz="quarter" idx="1"/>
          </p:nvPr>
        </p:nvSpPr>
        <p:spPr/>
        <p:txBody>
          <a:bodyPr/>
          <a:lstStyle/>
          <a:p>
            <a:r>
              <a:rPr lang="en-US" dirty="0" smtClean="0"/>
              <a:t>Organizations have little choice but to go public</a:t>
            </a:r>
          </a:p>
          <a:p>
            <a:r>
              <a:rPr lang="en-US" dirty="0" smtClean="0"/>
              <a:t>Examples</a:t>
            </a:r>
          </a:p>
          <a:p>
            <a:pPr lvl="1"/>
            <a:r>
              <a:rPr lang="en-US" dirty="0" err="1" smtClean="0"/>
              <a:t>ExxonMobile</a:t>
            </a:r>
            <a:r>
              <a:rPr lang="en-US" dirty="0" smtClean="0"/>
              <a:t> 2008 climate change</a:t>
            </a:r>
          </a:p>
          <a:p>
            <a:pPr lvl="1"/>
            <a:r>
              <a:rPr lang="en-US" dirty="0" smtClean="0"/>
              <a:t>GM, Chrysler, Ford in 2009</a:t>
            </a:r>
          </a:p>
          <a:p>
            <a:pPr lvl="1"/>
            <a:r>
              <a:rPr lang="en-US" dirty="0" smtClean="0"/>
              <a:t>Ponzi schemes in 2010 and 2011</a:t>
            </a:r>
          </a:p>
          <a:p>
            <a:pPr lvl="1"/>
            <a:r>
              <a:rPr lang="en-US" dirty="0" smtClean="0"/>
              <a:t>JP Morgan Chase $2 billion trading loss in 2012</a:t>
            </a:r>
          </a:p>
          <a:p>
            <a:r>
              <a:rPr lang="en-US" dirty="0" smtClean="0"/>
              <a:t>Credibility is fragile</a:t>
            </a:r>
          </a:p>
          <a:p>
            <a:r>
              <a:rPr lang="en-US" dirty="0" smtClean="0"/>
              <a:t>Winning favorable public opinion is a necessity for long-term success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440342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Reputation</a:t>
            </a:r>
            <a:endParaRPr lang="en-US" dirty="0"/>
          </a:p>
        </p:txBody>
      </p:sp>
      <p:sp>
        <p:nvSpPr>
          <p:cNvPr id="4" name="Content Placeholder 3"/>
          <p:cNvSpPr>
            <a:spLocks noGrp="1"/>
          </p:cNvSpPr>
          <p:nvPr>
            <p:ph sz="quarter" idx="1"/>
          </p:nvPr>
        </p:nvSpPr>
        <p:spPr>
          <a:xfrm>
            <a:off x="457200" y="1219200"/>
            <a:ext cx="8229600" cy="5105400"/>
          </a:xfrm>
        </p:spPr>
        <p:txBody>
          <a:bodyPr>
            <a:normAutofit/>
          </a:bodyPr>
          <a:lstStyle/>
          <a:p>
            <a:r>
              <a:rPr lang="en-US" dirty="0" smtClean="0"/>
              <a:t>Reputation is gained by what one does not by what one says</a:t>
            </a:r>
            <a:endParaRPr lang="en-US" dirty="0"/>
          </a:p>
          <a:p>
            <a:r>
              <a:rPr lang="en-US" dirty="0" smtClean="0"/>
              <a:t>Reputation management is a buzzword</a:t>
            </a:r>
          </a:p>
          <a:p>
            <a:r>
              <a:rPr lang="en-US" dirty="0" smtClean="0"/>
              <a:t>Relationship management aligns communications with an organization’s character and action</a:t>
            </a:r>
          </a:p>
          <a:p>
            <a:pPr lvl="1"/>
            <a:r>
              <a:rPr lang="en-US" dirty="0" smtClean="0"/>
              <a:t>Creates recognition, credibility and trust among key constituents</a:t>
            </a:r>
          </a:p>
          <a:p>
            <a:pPr lvl="1"/>
            <a:r>
              <a:rPr lang="en-US" dirty="0" smtClean="0"/>
              <a:t>Stays sensitive to its conduct in public with customers and in private with employees</a:t>
            </a:r>
          </a:p>
          <a:p>
            <a:pPr lvl="1"/>
            <a:r>
              <a:rPr lang="en-US" dirty="0" smtClean="0"/>
              <a:t>Understands responsibilities to broader society and is empathetic to society’s needs</a:t>
            </a:r>
          </a:p>
          <a:p>
            <a:r>
              <a:rPr lang="en-US" dirty="0" smtClean="0"/>
              <a:t>Value of reputation is indisputable</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6624234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4</a:t>
            </a:r>
            <a:br>
              <a:rPr lang="en-US" dirty="0" smtClean="0"/>
            </a:br>
            <a:r>
              <a:rPr lang="en-US" dirty="0" smtClean="0"/>
              <a:t>Discussion Questions</a:t>
            </a:r>
            <a:endParaRPr lang="en-US" dirty="0"/>
          </a:p>
        </p:txBody>
      </p:sp>
      <p:sp>
        <p:nvSpPr>
          <p:cNvPr id="4" name="Content Placeholder 3"/>
          <p:cNvSpPr>
            <a:spLocks noGrp="1"/>
          </p:cNvSpPr>
          <p:nvPr>
            <p:ph sz="quarter" idx="1"/>
          </p:nvPr>
        </p:nvSpPr>
        <p:spPr/>
        <p:txBody>
          <a:bodyPr/>
          <a:lstStyle/>
          <a:p>
            <a:r>
              <a:rPr lang="en-US" dirty="0" smtClean="0"/>
              <a:t>What are the elements involved in managing reputation?</a:t>
            </a:r>
          </a:p>
          <a:p>
            <a:r>
              <a:rPr lang="en-US" dirty="0" smtClean="0"/>
              <a:t>In assessing the list of best and worst companies in terms of reputation, what specific characteristics influence these rankings?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1550965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Study: The Rise and Fall and Rise of Queen Martha</a:t>
            </a:r>
            <a:endParaRPr lang="en-US" dirty="0"/>
          </a:p>
        </p:txBody>
      </p:sp>
      <p:sp>
        <p:nvSpPr>
          <p:cNvPr id="4" name="Content Placeholder 3"/>
          <p:cNvSpPr>
            <a:spLocks noGrp="1"/>
          </p:cNvSpPr>
          <p:nvPr>
            <p:ph sz="quarter" idx="1"/>
          </p:nvPr>
        </p:nvSpPr>
        <p:spPr/>
        <p:txBody>
          <a:bodyPr>
            <a:normAutofit fontScale="70000" lnSpcReduction="20000"/>
          </a:bodyPr>
          <a:lstStyle/>
          <a:p>
            <a:r>
              <a:rPr lang="en-US" dirty="0" smtClean="0"/>
              <a:t>Page 78</a:t>
            </a:r>
          </a:p>
          <a:p>
            <a:r>
              <a:rPr lang="en-US" dirty="0" smtClean="0"/>
              <a:t>How </a:t>
            </a:r>
            <a:r>
              <a:rPr lang="en-US" dirty="0"/>
              <a:t>would you characterize Martha Stewart’s initial </a:t>
            </a:r>
            <a:r>
              <a:rPr lang="en-US" dirty="0" smtClean="0"/>
              <a:t>public relations </a:t>
            </a:r>
            <a:r>
              <a:rPr lang="en-US" dirty="0"/>
              <a:t>response to the charges against her?</a:t>
            </a:r>
          </a:p>
          <a:p>
            <a:r>
              <a:rPr lang="en-US" dirty="0" smtClean="0"/>
              <a:t>What </a:t>
            </a:r>
            <a:r>
              <a:rPr lang="en-US" dirty="0"/>
              <a:t>key public relations principle did Martha </a:t>
            </a:r>
            <a:r>
              <a:rPr lang="en-US" dirty="0" smtClean="0"/>
              <a:t>Stewart violate</a:t>
            </a:r>
            <a:r>
              <a:rPr lang="en-US" dirty="0"/>
              <a:t>?</a:t>
            </a:r>
          </a:p>
          <a:p>
            <a:r>
              <a:rPr lang="en-US" dirty="0" smtClean="0"/>
              <a:t>Had </a:t>
            </a:r>
            <a:r>
              <a:rPr lang="en-US" dirty="0"/>
              <a:t>you been advising her, what public relations strategy </a:t>
            </a:r>
            <a:r>
              <a:rPr lang="en-US" dirty="0" smtClean="0"/>
              <a:t>and tactics </a:t>
            </a:r>
            <a:r>
              <a:rPr lang="en-US" dirty="0"/>
              <a:t>would you have recommended? How “vocal” </a:t>
            </a:r>
            <a:r>
              <a:rPr lang="en-US" dirty="0" smtClean="0"/>
              <a:t>should she </a:t>
            </a:r>
            <a:r>
              <a:rPr lang="en-US" dirty="0"/>
              <a:t>have been?</a:t>
            </a:r>
          </a:p>
          <a:p>
            <a:r>
              <a:rPr lang="en-US" dirty="0" smtClean="0"/>
              <a:t>How </a:t>
            </a:r>
            <a:r>
              <a:rPr lang="en-US" dirty="0"/>
              <a:t>important, from a public relations perspective, was </a:t>
            </a:r>
            <a:r>
              <a:rPr lang="en-US" dirty="0" smtClean="0"/>
              <a:t>her decision </a:t>
            </a:r>
            <a:r>
              <a:rPr lang="en-US" dirty="0"/>
              <a:t>to go to jail early?</a:t>
            </a:r>
          </a:p>
          <a:p>
            <a:r>
              <a:rPr lang="en-US" dirty="0" smtClean="0"/>
              <a:t>What </a:t>
            </a:r>
            <a:r>
              <a:rPr lang="en-US" dirty="0"/>
              <a:t>public relations strategy should Stewart adopt now?</a:t>
            </a:r>
          </a:p>
          <a:p>
            <a:r>
              <a:rPr lang="en-US" dirty="0" smtClean="0"/>
              <a:t>Should </a:t>
            </a:r>
            <a:r>
              <a:rPr lang="en-US" dirty="0"/>
              <a:t>she acknowledge that she made mistakes?</a:t>
            </a:r>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4632325" y="1457120"/>
            <a:ext cx="4041775" cy="4454934"/>
          </a:xfrm>
        </p:spPr>
      </p:pic>
      <p:sp>
        <p:nvSpPr>
          <p:cNvPr id="7" name="Rectangle 6"/>
          <p:cNvSpPr/>
          <p:nvPr/>
        </p:nvSpPr>
        <p:spPr>
          <a:xfrm>
            <a:off x="5029200" y="5867400"/>
            <a:ext cx="3275769" cy="307777"/>
          </a:xfrm>
          <a:prstGeom prst="rect">
            <a:avLst/>
          </a:prstGeom>
        </p:spPr>
        <p:txBody>
          <a:bodyPr wrap="none">
            <a:spAutoFit/>
          </a:bodyPr>
          <a:lstStyle/>
          <a:p>
            <a:r>
              <a:rPr lang="en-US" sz="1400" i="1" dirty="0" smtClean="0"/>
              <a:t>Figure 4-6 (Photo</a:t>
            </a:r>
            <a:r>
              <a:rPr lang="en-US" sz="1400" i="1" dirty="0"/>
              <a:t>: Justin LANE/EPA/</a:t>
            </a:r>
            <a:r>
              <a:rPr lang="en-US" sz="1400" i="1" dirty="0" err="1"/>
              <a:t>Newscom</a:t>
            </a:r>
            <a:r>
              <a:rPr lang="en-US" sz="1400" i="1" dirty="0"/>
              <a:t>)</a:t>
            </a:r>
            <a:endParaRPr lang="en-US" sz="1400" dirty="0"/>
          </a:p>
        </p:txBody>
      </p:sp>
      <p:sp>
        <p:nvSpPr>
          <p:cNvPr id="8"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18155191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295400"/>
            <a:ext cx="811847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7" name="Rectangle 2"/>
          <p:cNvSpPr>
            <a:spLocks/>
          </p:cNvSpPr>
          <p:nvPr/>
        </p:nvSpPr>
        <p:spPr bwMode="auto">
          <a:xfrm>
            <a:off x="1066800" y="3962400"/>
            <a:ext cx="7708900"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42546103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Example: </a:t>
            </a:r>
            <a:r>
              <a:rPr lang="en-US" dirty="0" err="1" smtClean="0"/>
              <a:t>Trayvon</a:t>
            </a:r>
            <a:r>
              <a:rPr lang="en-US" dirty="0" smtClean="0"/>
              <a:t> Martin</a:t>
            </a:r>
            <a:endParaRPr lang="en-US" dirty="0"/>
          </a:p>
        </p:txBody>
      </p:sp>
      <p:sp>
        <p:nvSpPr>
          <p:cNvPr id="5" name="Content Placeholder 4"/>
          <p:cNvSpPr>
            <a:spLocks noGrp="1"/>
          </p:cNvSpPr>
          <p:nvPr>
            <p:ph sz="quarter" idx="1"/>
          </p:nvPr>
        </p:nvSpPr>
        <p:spPr/>
        <p:txBody>
          <a:bodyPr>
            <a:normAutofit lnSpcReduction="10000"/>
          </a:bodyPr>
          <a:lstStyle/>
          <a:p>
            <a:r>
              <a:rPr lang="en-US" dirty="0" smtClean="0"/>
              <a:t>Coca-Cola, Pepsi, </a:t>
            </a:r>
            <a:r>
              <a:rPr lang="en-US" dirty="0" err="1" smtClean="0"/>
              <a:t>Walmart</a:t>
            </a:r>
            <a:r>
              <a:rPr lang="en-US" dirty="0" smtClean="0"/>
              <a:t> and Johnson &amp; Johnson supported ALEC</a:t>
            </a:r>
          </a:p>
          <a:p>
            <a:r>
              <a:rPr lang="en-US" dirty="0" smtClean="0"/>
              <a:t>ALEC supported free-market solutions, voter ID AND “Stand Your Ground Laws”</a:t>
            </a:r>
          </a:p>
          <a:p>
            <a:r>
              <a:rPr lang="en-US" dirty="0" smtClean="0"/>
              <a:t>Most big companies severed their memberships when civil rights activists went after them</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4632325" y="1546547"/>
            <a:ext cx="4041775" cy="4276080"/>
          </a:xfrm>
        </p:spPr>
      </p:pic>
      <p:sp>
        <p:nvSpPr>
          <p:cNvPr id="8" name="Rectangle 7"/>
          <p:cNvSpPr/>
          <p:nvPr/>
        </p:nvSpPr>
        <p:spPr>
          <a:xfrm>
            <a:off x="4593771" y="5867400"/>
            <a:ext cx="4572000" cy="276999"/>
          </a:xfrm>
          <a:prstGeom prst="rect">
            <a:avLst/>
          </a:prstGeom>
        </p:spPr>
        <p:txBody>
          <a:bodyPr>
            <a:spAutoFit/>
          </a:bodyPr>
          <a:lstStyle/>
          <a:p>
            <a:pPr algn="ctr"/>
            <a:r>
              <a:rPr lang="en-US" sz="1200" i="1" dirty="0" smtClean="0"/>
              <a:t>Figure 4-1(Photo</a:t>
            </a:r>
            <a:r>
              <a:rPr lang="en-US" sz="1200" i="1" dirty="0"/>
              <a:t>: Splash </a:t>
            </a:r>
            <a:r>
              <a:rPr lang="en-US" sz="1200" i="1" dirty="0" smtClean="0"/>
              <a:t>News/</a:t>
            </a:r>
            <a:r>
              <a:rPr lang="en-US" sz="1200" i="1" dirty="0" err="1" smtClean="0"/>
              <a:t>Newscom</a:t>
            </a:r>
            <a:r>
              <a:rPr lang="en-US" sz="1200" i="1" dirty="0"/>
              <a:t>)</a:t>
            </a:r>
            <a:endParaRPr lang="en-US" sz="1200" dirty="0"/>
          </a:p>
        </p:txBody>
      </p:sp>
      <p:sp>
        <p:nvSpPr>
          <p:cNvPr id="9"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14367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can’t pour perfume on a skunk</a:t>
            </a:r>
            <a:endParaRPr lang="en-US" dirty="0"/>
          </a:p>
        </p:txBody>
      </p:sp>
      <p:sp>
        <p:nvSpPr>
          <p:cNvPr id="4" name="Content Placeholder 3"/>
          <p:cNvSpPr>
            <a:spLocks noGrp="1"/>
          </p:cNvSpPr>
          <p:nvPr>
            <p:ph sz="quarter" idx="1"/>
          </p:nvPr>
        </p:nvSpPr>
        <p:spPr/>
        <p:txBody>
          <a:bodyPr/>
          <a:lstStyle/>
          <a:p>
            <a:r>
              <a:rPr lang="en-US" dirty="0" smtClean="0"/>
              <a:t>You cannot build trust if reality is destroying it</a:t>
            </a:r>
          </a:p>
          <a:p>
            <a:r>
              <a:rPr lang="en-US" dirty="0" smtClean="0"/>
              <a:t>Public opinion is a combustible and changing commodity</a:t>
            </a:r>
          </a:p>
          <a:p>
            <a:r>
              <a:rPr lang="en-US" dirty="0" smtClean="0"/>
              <a:t>It is hard to move people toward a strong opinion on </a:t>
            </a:r>
            <a:r>
              <a:rPr lang="en-US" dirty="0" smtClean="0"/>
              <a:t>anything</a:t>
            </a:r>
          </a:p>
          <a:p>
            <a:r>
              <a:rPr lang="en-US" dirty="0" smtClean="0"/>
              <a:t>“You can’t put lipstick on a pig.”</a:t>
            </a:r>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
        <p:nvSpPr>
          <p:cNvPr id="7" name="Right Arrow 6"/>
          <p:cNvSpPr/>
          <p:nvPr/>
        </p:nvSpPr>
        <p:spPr>
          <a:xfrm>
            <a:off x="5829300" y="2743200"/>
            <a:ext cx="2362200" cy="1447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1003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can’t pour perfume on a skunk</a:t>
            </a:r>
            <a:endParaRPr lang="en-US" dirty="0"/>
          </a:p>
        </p:txBody>
      </p:sp>
      <p:sp>
        <p:nvSpPr>
          <p:cNvPr id="4" name="Content Placeholder 3"/>
          <p:cNvSpPr>
            <a:spLocks noGrp="1"/>
          </p:cNvSpPr>
          <p:nvPr>
            <p:ph sz="quarter" idx="1"/>
          </p:nvPr>
        </p:nvSpPr>
        <p:spPr/>
        <p:txBody>
          <a:bodyPr/>
          <a:lstStyle/>
          <a:p>
            <a:r>
              <a:rPr lang="en-US" dirty="0" smtClean="0"/>
              <a:t>…or … “You can’t put lipstick on a pig.”</a:t>
            </a:r>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pic>
        <p:nvPicPr>
          <p:cNvPr id="3" name="Picture 2">
            <a:hlinkClick r:id="rId3"/>
          </p:cNvPr>
          <p:cNvPicPr>
            <a:picLocks noChangeAspect="1"/>
          </p:cNvPicPr>
          <p:nvPr/>
        </p:nvPicPr>
        <p:blipFill>
          <a:blip r:embed="rId4"/>
          <a:stretch>
            <a:fillRect/>
          </a:stretch>
        </p:blipFill>
        <p:spPr>
          <a:xfrm>
            <a:off x="1752600" y="1905000"/>
            <a:ext cx="5659291" cy="4114800"/>
          </a:xfrm>
          <a:prstGeom prst="rect">
            <a:avLst/>
          </a:prstGeom>
        </p:spPr>
      </p:pic>
    </p:spTree>
    <p:extLst>
      <p:ext uri="{BB962C8B-B14F-4D97-AF65-F5344CB8AC3E}">
        <p14:creationId xmlns:p14="http://schemas.microsoft.com/office/powerpoint/2010/main" val="2548844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Public Opinion?</a:t>
            </a:r>
            <a:endParaRPr lang="en-US" dirty="0"/>
          </a:p>
        </p:txBody>
      </p:sp>
      <p:sp>
        <p:nvSpPr>
          <p:cNvPr id="4" name="Content Placeholder 3"/>
          <p:cNvSpPr>
            <a:spLocks noGrp="1"/>
          </p:cNvSpPr>
          <p:nvPr>
            <p:ph sz="quarter" idx="1"/>
          </p:nvPr>
        </p:nvSpPr>
        <p:spPr/>
        <p:txBody>
          <a:bodyPr>
            <a:normAutofit/>
          </a:bodyPr>
          <a:lstStyle/>
          <a:p>
            <a:r>
              <a:rPr lang="en-US" dirty="0" smtClean="0"/>
              <a:t>“unknown god to which moderns burn incense”</a:t>
            </a:r>
          </a:p>
          <a:p>
            <a:r>
              <a:rPr lang="en-US" dirty="0" smtClean="0"/>
              <a:t>“an ill-defined, mercurial, and changeable group of individual judgments”</a:t>
            </a:r>
          </a:p>
          <a:p>
            <a:r>
              <a:rPr lang="en-US" dirty="0" smtClean="0"/>
              <a:t>A group of people who share a common interest in a specific subject and their expressions of strong attitudes on a particular topic</a:t>
            </a:r>
          </a:p>
          <a:p>
            <a:r>
              <a:rPr lang="en-US" dirty="0" smtClean="0"/>
              <a:t>Attitudes </a:t>
            </a:r>
            <a:r>
              <a:rPr lang="en-US" dirty="0" smtClean="0">
                <a:sym typeface="Wingdings" pitchFamily="2" charset="2"/>
              </a:rPr>
              <a:t> Opinions  Actions</a:t>
            </a:r>
          </a:p>
          <a:p>
            <a:r>
              <a:rPr lang="en-US" dirty="0" smtClean="0">
                <a:sym typeface="Wingdings" pitchFamily="2" charset="2"/>
              </a:rPr>
              <a:t>Public opinion is the aggregate of many individual opinions on a particular issue that affects a group of people</a:t>
            </a:r>
          </a:p>
          <a:p>
            <a:r>
              <a:rPr lang="en-US" dirty="0" smtClean="0">
                <a:sym typeface="Wingdings" pitchFamily="2" charset="2"/>
              </a:rPr>
              <a:t>Consensus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596105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1</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What is the relationship between public relations and public opinion?</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1362167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Attitudes?</a:t>
            </a:r>
            <a:endParaRPr lang="en-US" dirty="0"/>
          </a:p>
        </p:txBody>
      </p:sp>
      <p:sp>
        <p:nvSpPr>
          <p:cNvPr id="4" name="Content Placeholder 3"/>
          <p:cNvSpPr>
            <a:spLocks noGrp="1"/>
          </p:cNvSpPr>
          <p:nvPr>
            <p:ph sz="quarter" idx="1"/>
          </p:nvPr>
        </p:nvSpPr>
        <p:spPr/>
        <p:txBody>
          <a:bodyPr/>
          <a:lstStyle/>
          <a:p>
            <a:r>
              <a:rPr lang="en-US" dirty="0" smtClean="0"/>
              <a:t>Evaluations people make about specific problems or issues </a:t>
            </a:r>
          </a:p>
          <a:p>
            <a:r>
              <a:rPr lang="en-US" dirty="0" smtClean="0"/>
              <a:t>May differ from issue to issue</a:t>
            </a:r>
          </a:p>
          <a:p>
            <a:r>
              <a:rPr lang="en-US" dirty="0" smtClean="0"/>
              <a:t>Characteristics</a:t>
            </a:r>
          </a:p>
          <a:p>
            <a:pPr lvl="1"/>
            <a:r>
              <a:rPr lang="en-US" dirty="0" smtClean="0"/>
              <a:t>Personal</a:t>
            </a:r>
          </a:p>
          <a:p>
            <a:pPr lvl="1"/>
            <a:r>
              <a:rPr lang="en-US" dirty="0" smtClean="0"/>
              <a:t>Cultural</a:t>
            </a:r>
          </a:p>
          <a:p>
            <a:pPr lvl="1"/>
            <a:r>
              <a:rPr lang="en-US" dirty="0" smtClean="0"/>
              <a:t>Educational</a:t>
            </a:r>
          </a:p>
          <a:p>
            <a:pPr lvl="1"/>
            <a:r>
              <a:rPr lang="en-US" dirty="0" smtClean="0"/>
              <a:t>Familial</a:t>
            </a:r>
          </a:p>
          <a:p>
            <a:pPr lvl="1"/>
            <a:r>
              <a:rPr lang="en-US" dirty="0" smtClean="0"/>
              <a:t>Religious</a:t>
            </a:r>
          </a:p>
          <a:p>
            <a:pPr lvl="1"/>
            <a:r>
              <a:rPr lang="en-US" dirty="0" smtClean="0"/>
              <a:t>Social Class</a:t>
            </a:r>
          </a:p>
          <a:p>
            <a:pPr lvl="1"/>
            <a:r>
              <a:rPr lang="en-US" dirty="0" smtClean="0"/>
              <a:t>Race</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734637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Attitudes Influenced?</a:t>
            </a:r>
            <a:endParaRPr lang="en-US" dirty="0"/>
          </a:p>
        </p:txBody>
      </p:sp>
      <p:sp>
        <p:nvSpPr>
          <p:cNvPr id="4" name="Content Placeholder 3"/>
          <p:cNvSpPr>
            <a:spLocks noGrp="1"/>
          </p:cNvSpPr>
          <p:nvPr>
            <p:ph sz="quarter" idx="1"/>
          </p:nvPr>
        </p:nvSpPr>
        <p:spPr/>
        <p:txBody>
          <a:bodyPr/>
          <a:lstStyle/>
          <a:p>
            <a:r>
              <a:rPr lang="en-US" dirty="0" smtClean="0"/>
              <a:t>Attitudes are positive, negative or nonexistent</a:t>
            </a:r>
          </a:p>
          <a:p>
            <a:r>
              <a:rPr lang="en-US" dirty="0" smtClean="0"/>
              <a:t>Person is for something, against it, or neutral</a:t>
            </a:r>
          </a:p>
          <a:p>
            <a:r>
              <a:rPr lang="en-US" dirty="0" smtClean="0"/>
              <a:t>“The silent majority”</a:t>
            </a:r>
          </a:p>
          <a:p>
            <a:r>
              <a:rPr lang="en-US" dirty="0" smtClean="0"/>
              <a:t>Theory of cognitive dissonance</a:t>
            </a:r>
          </a:p>
          <a:p>
            <a:pPr lvl="1"/>
            <a:r>
              <a:rPr lang="en-US" dirty="0" smtClean="0"/>
              <a:t>Avoid dissonant/opposing information</a:t>
            </a:r>
          </a:p>
          <a:p>
            <a:pPr lvl="1"/>
            <a:r>
              <a:rPr lang="en-US" dirty="0" smtClean="0"/>
              <a:t>Seek consonant/supportive information</a:t>
            </a:r>
          </a:p>
          <a:p>
            <a:r>
              <a:rPr lang="en-US" dirty="0" smtClean="0"/>
              <a:t>Social judgment theory</a:t>
            </a:r>
          </a:p>
          <a:p>
            <a:pPr lvl="1"/>
            <a:r>
              <a:rPr lang="en-US" dirty="0" smtClean="0"/>
              <a:t>Range of opinions anchored by a clear attitude</a:t>
            </a:r>
            <a:endParaRPr lang="en-US" dirty="0"/>
          </a:p>
          <a:p>
            <a:pPr lvl="1"/>
            <a:r>
              <a:rPr lang="en-US" dirty="0" smtClean="0"/>
              <a:t>Work within latitude of acceptance to modify opinions</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13345899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1412</Words>
  <Application>Microsoft Office PowerPoint</Application>
  <PresentationFormat>On-screen Show (4:3)</PresentationFormat>
  <Paragraphs>175</Paragraphs>
  <Slides>24</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MS PGothic</vt:lpstr>
      <vt:lpstr>Bookman Old Style</vt:lpstr>
      <vt:lpstr>Calibri</vt:lpstr>
      <vt:lpstr>Gill Sans MT</vt:lpstr>
      <vt:lpstr>Tahoma</vt:lpstr>
      <vt:lpstr>Wingdings</vt:lpstr>
      <vt:lpstr>Wingdings 3</vt:lpstr>
      <vt:lpstr>Origin</vt:lpstr>
      <vt:lpstr>Part II:  Preparation/Process</vt:lpstr>
      <vt:lpstr>Learning Objectives</vt:lpstr>
      <vt:lpstr>Opening Example: Trayvon Martin</vt:lpstr>
      <vt:lpstr>You can’t pour perfume on a skunk</vt:lpstr>
      <vt:lpstr>You can’t pour perfume on a skunk</vt:lpstr>
      <vt:lpstr>What is Public Opinion?</vt:lpstr>
      <vt:lpstr>Learning Objective 1 Discussion Question</vt:lpstr>
      <vt:lpstr>What Are Attitudes?</vt:lpstr>
      <vt:lpstr>How Are Attitudes Influenced?</vt:lpstr>
      <vt:lpstr>PowerPoint Presentation</vt:lpstr>
      <vt:lpstr>Motivating Attitude Change</vt:lpstr>
      <vt:lpstr>Discussion Questions</vt:lpstr>
      <vt:lpstr>Power of Persuasion</vt:lpstr>
      <vt:lpstr>Kinds of Evidence that Persuade</vt:lpstr>
      <vt:lpstr>Influencing Public Opinion</vt:lpstr>
      <vt:lpstr>Laws of Public Opinion</vt:lpstr>
      <vt:lpstr>Laws of Public Opinion</vt:lpstr>
      <vt:lpstr>PR Ethics Mini-Case: Occupy: Si, Changing Public Opinion: Not Exactly</vt:lpstr>
      <vt:lpstr>Learning Objective 4</vt:lpstr>
      <vt:lpstr>Polishing the Corporate Image</vt:lpstr>
      <vt:lpstr>Managing Reputation</vt:lpstr>
      <vt:lpstr>Learning Objective 4 Discussion Questions</vt:lpstr>
      <vt:lpstr>Case Study: The Rise and Fall and Rise of Queen Martha</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2013-04-18T01:13:43Z</dcterms:created>
  <dcterms:modified xsi:type="dcterms:W3CDTF">2015-10-08T13:41:40Z</dcterms:modified>
</cp:coreProperties>
</file>