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005199-D7F9-4907-AB85-D720328E73CE}"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BF47DA-2089-4977-AD83-76299DEA2762}" type="slidenum">
              <a:rPr lang="en-US" smtClean="0"/>
              <a:pPr/>
              <a:t>‹#›</a:t>
            </a:fld>
            <a:endParaRPr lang="en-US"/>
          </a:p>
        </p:txBody>
      </p:sp>
    </p:spTree>
    <p:extLst>
      <p:ext uri="{BB962C8B-B14F-4D97-AF65-F5344CB8AC3E}">
        <p14:creationId xmlns:p14="http://schemas.microsoft.com/office/powerpoint/2010/main" xmlns="" val="482789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462797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36688088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3510903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985085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27312859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4530224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560001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3682290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2673537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32056735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1929585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24530307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41741061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25344959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3738025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38252102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27569319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28235088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1545294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3468982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1754593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1717313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479265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4170255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32046878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49516F48-182F-4947-B3A4-E41F7A08FF39}"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62C1F59-BA93-41AB-ABF0-D7089D328851}"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516F48-182F-4947-B3A4-E41F7A08FF3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F59-BA93-41AB-ABF0-D7089D3288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516F48-182F-4947-B3A4-E41F7A08FF3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F59-BA93-41AB-ABF0-D7089D328851}"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9516F48-182F-4947-B3A4-E41F7A08FF39}"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C1F59-BA93-41AB-ABF0-D7089D328851}"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49516F48-182F-4947-B3A4-E41F7A08FF39}"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62C1F59-BA93-41AB-ABF0-D7089D328851}"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9516F48-182F-4947-B3A4-E41F7A08FF39}"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F59-BA93-41AB-ABF0-D7089D328851}"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9516F48-182F-4947-B3A4-E41F7A08FF39}"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C1F59-BA93-41AB-ABF0-D7089D328851}"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9516F48-182F-4947-B3A4-E41F7A08FF39}"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C1F59-BA93-41AB-ABF0-D7089D328851}"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16F48-182F-4947-B3A4-E41F7A08FF39}"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C1F59-BA93-41AB-ABF0-D7089D328851}"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9516F48-182F-4947-B3A4-E41F7A08FF39}"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F59-BA93-41AB-ABF0-D7089D32885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9516F48-182F-4947-B3A4-E41F7A08FF39}"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C1F59-BA93-41AB-ABF0-D7089D32885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49516F48-182F-4947-B3A4-E41F7A08FF39}"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62C1F59-BA93-41AB-ABF0-D7089D328851}"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  Preparation/Process</a:t>
            </a:r>
            <a:endParaRPr lang="en-US" dirty="0"/>
          </a:p>
        </p:txBody>
      </p:sp>
      <p:sp>
        <p:nvSpPr>
          <p:cNvPr id="3" name="Subtitle 2"/>
          <p:cNvSpPr>
            <a:spLocks noGrp="1"/>
          </p:cNvSpPr>
          <p:nvPr>
            <p:ph type="subTitle" idx="1"/>
          </p:nvPr>
        </p:nvSpPr>
        <p:spPr/>
        <p:txBody>
          <a:bodyPr>
            <a:normAutofit/>
          </a:bodyPr>
          <a:lstStyle/>
          <a:p>
            <a:r>
              <a:rPr lang="en-US" dirty="0" smtClean="0"/>
              <a:t>Chapter 6: Ethics</a:t>
            </a:r>
            <a:endParaRPr lang="en-US" dirty="0"/>
          </a:p>
        </p:txBody>
      </p:sp>
      <p:sp>
        <p:nvSpPr>
          <p:cNvPr id="6"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088210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PRSA Member Code of Ethics 2000</a:t>
            </a:r>
            <a:endParaRPr lang="en-US" dirty="0"/>
          </a:p>
        </p:txBody>
      </p:sp>
      <p:sp>
        <p:nvSpPr>
          <p:cNvPr id="4" name="Content Placeholder 3"/>
          <p:cNvSpPr>
            <a:spLocks noGrp="1"/>
          </p:cNvSpPr>
          <p:nvPr>
            <p:ph sz="quarter" idx="1"/>
          </p:nvPr>
        </p:nvSpPr>
        <p:spPr/>
        <p:txBody>
          <a:bodyPr/>
          <a:lstStyle/>
          <a:p>
            <a:r>
              <a:rPr lang="en-US" dirty="0" smtClean="0"/>
              <a:t>Advocacy</a:t>
            </a:r>
          </a:p>
          <a:p>
            <a:r>
              <a:rPr lang="en-US" dirty="0" smtClean="0"/>
              <a:t>Honesty</a:t>
            </a:r>
          </a:p>
          <a:p>
            <a:r>
              <a:rPr lang="en-US" dirty="0" smtClean="0"/>
              <a:t>Expertise</a:t>
            </a:r>
          </a:p>
          <a:p>
            <a:r>
              <a:rPr lang="en-US" dirty="0" smtClean="0"/>
              <a:t>Independence</a:t>
            </a:r>
          </a:p>
          <a:p>
            <a:r>
              <a:rPr lang="en-US" dirty="0" smtClean="0"/>
              <a:t>Loyalty</a:t>
            </a:r>
          </a:p>
          <a:p>
            <a:r>
              <a:rPr lang="en-US" dirty="0" smtClean="0"/>
              <a:t>Fairness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85967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the Right Thing</a:t>
            </a:r>
            <a:endParaRPr lang="en-US" dirty="0"/>
          </a:p>
        </p:txBody>
      </p:sp>
      <p:sp>
        <p:nvSpPr>
          <p:cNvPr id="4" name="Content Placeholder 3"/>
          <p:cNvSpPr>
            <a:spLocks noGrp="1"/>
          </p:cNvSpPr>
          <p:nvPr>
            <p:ph sz="quarter" idx="1"/>
          </p:nvPr>
        </p:nvSpPr>
        <p:spPr/>
        <p:txBody>
          <a:bodyPr>
            <a:normAutofit/>
          </a:bodyPr>
          <a:lstStyle/>
          <a:p>
            <a:r>
              <a:rPr lang="en-US" dirty="0" smtClean="0"/>
              <a:t>Josephson Institute:  ethics are “standards of conduct that indicate how one should behave based on moral duties and virtues”</a:t>
            </a:r>
          </a:p>
          <a:p>
            <a:pPr lvl="1"/>
            <a:r>
              <a:rPr lang="en-US" dirty="0" smtClean="0"/>
              <a:t>Right vs. wrong</a:t>
            </a:r>
          </a:p>
          <a:p>
            <a:pPr lvl="1"/>
            <a:r>
              <a:rPr lang="en-US" dirty="0" smtClean="0"/>
              <a:t>Fairness vs. unfairness</a:t>
            </a:r>
          </a:p>
          <a:p>
            <a:pPr lvl="1"/>
            <a:r>
              <a:rPr lang="en-US" dirty="0" smtClean="0"/>
              <a:t>Honesty vs. dishonesty</a:t>
            </a:r>
          </a:p>
          <a:p>
            <a:r>
              <a:rPr lang="en-US" dirty="0" smtClean="0"/>
              <a:t>Ethics depend on culture, religion, education</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7785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Perspectives on Ethics</a:t>
            </a:r>
            <a:endParaRPr lang="en-US" dirty="0"/>
          </a:p>
        </p:txBody>
      </p:sp>
      <p:sp>
        <p:nvSpPr>
          <p:cNvPr id="4" name="Content Placeholder 3"/>
          <p:cNvSpPr>
            <a:spLocks noGrp="1"/>
          </p:cNvSpPr>
          <p:nvPr>
            <p:ph sz="quarter" idx="1"/>
          </p:nvPr>
        </p:nvSpPr>
        <p:spPr/>
        <p:txBody>
          <a:bodyPr/>
          <a:lstStyle/>
          <a:p>
            <a:r>
              <a:rPr lang="en-US" dirty="0"/>
              <a:t>Utilitarianism – “greater good”</a:t>
            </a:r>
          </a:p>
          <a:p>
            <a:r>
              <a:rPr lang="en-US" dirty="0"/>
              <a:t>Golden mean of moral virtue – between two extremes</a:t>
            </a:r>
          </a:p>
          <a:p>
            <a:r>
              <a:rPr lang="en-US" dirty="0"/>
              <a:t>Categorical imperative – act on maxim you will to become universal law</a:t>
            </a:r>
          </a:p>
          <a:p>
            <a:r>
              <a:rPr lang="en-US" dirty="0"/>
              <a:t>Principle of utility – greatest happiness for greatest number</a:t>
            </a:r>
          </a:p>
          <a:p>
            <a:r>
              <a:rPr lang="en-US" dirty="0"/>
              <a:t>Judeo-Christian ethic – love neighbor as </a:t>
            </a:r>
            <a:r>
              <a:rPr lang="en-US" dirty="0" smtClean="0"/>
              <a:t>thyself</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78468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Applied Ethics</a:t>
            </a:r>
            <a:endParaRPr lang="en-US" dirty="0"/>
          </a:p>
        </p:txBody>
      </p:sp>
      <p:sp>
        <p:nvSpPr>
          <p:cNvPr id="4" name="Content Placeholder 3"/>
          <p:cNvSpPr>
            <a:spLocks noGrp="1"/>
          </p:cNvSpPr>
          <p:nvPr>
            <p:ph sz="quarter" idx="1"/>
          </p:nvPr>
        </p:nvSpPr>
        <p:spPr/>
        <p:txBody>
          <a:bodyPr/>
          <a:lstStyle/>
          <a:p>
            <a:r>
              <a:rPr lang="en-US" dirty="0" smtClean="0"/>
              <a:t>Professional ethics</a:t>
            </a:r>
          </a:p>
          <a:p>
            <a:r>
              <a:rPr lang="en-US" dirty="0" smtClean="0"/>
              <a:t>Public relations people must always tell the truth</a:t>
            </a:r>
          </a:p>
          <a:p>
            <a:r>
              <a:rPr lang="en-US" dirty="0" smtClean="0"/>
              <a:t>Honesty and fairness are at the heart of public relations</a:t>
            </a:r>
          </a:p>
          <a:p>
            <a:r>
              <a:rPr lang="en-US" i="1" dirty="0" smtClean="0"/>
              <a:t>Are we doing the right thing?</a:t>
            </a:r>
            <a:endParaRPr lang="en-US" i="1"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44483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in Business</a:t>
            </a:r>
            <a:endParaRPr lang="en-US" dirty="0"/>
          </a:p>
        </p:txBody>
      </p:sp>
      <p:sp>
        <p:nvSpPr>
          <p:cNvPr id="4" name="Content Placeholder 3"/>
          <p:cNvSpPr>
            <a:spLocks noGrp="1"/>
          </p:cNvSpPr>
          <p:nvPr>
            <p:ph sz="quarter" idx="1"/>
          </p:nvPr>
        </p:nvSpPr>
        <p:spPr/>
        <p:txBody>
          <a:bodyPr>
            <a:normAutofit/>
          </a:bodyPr>
          <a:lstStyle/>
          <a:p>
            <a:r>
              <a:rPr lang="en-US" dirty="0" smtClean="0"/>
              <a:t>Why do people think business ethics is an oxymoron?</a:t>
            </a:r>
          </a:p>
          <a:p>
            <a:r>
              <a:rPr lang="en-US" dirty="0"/>
              <a:t>Investments in ethics and compliance programs</a:t>
            </a:r>
          </a:p>
          <a:p>
            <a:r>
              <a:rPr lang="en-US" dirty="0" smtClean="0"/>
              <a:t>Corporate Codes of Conduct</a:t>
            </a:r>
          </a:p>
          <a:p>
            <a:pPr lvl="1"/>
            <a:r>
              <a:rPr lang="en-US" dirty="0" smtClean="0"/>
              <a:t>Increase public confidence</a:t>
            </a:r>
          </a:p>
          <a:p>
            <a:pPr lvl="1"/>
            <a:r>
              <a:rPr lang="en-US" dirty="0" smtClean="0"/>
              <a:t>Stem tide of regulation</a:t>
            </a:r>
          </a:p>
          <a:p>
            <a:pPr lvl="1"/>
            <a:r>
              <a:rPr lang="en-US" dirty="0" smtClean="0"/>
              <a:t>Improve internal operations</a:t>
            </a:r>
          </a:p>
          <a:p>
            <a:pPr lvl="1"/>
            <a:r>
              <a:rPr lang="en-US" dirty="0" smtClean="0"/>
              <a:t>Respond to transgressions</a:t>
            </a:r>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122730"/>
            <a:ext cx="4041775" cy="3123714"/>
          </a:xfrm>
        </p:spPr>
      </p:pic>
      <p:sp>
        <p:nvSpPr>
          <p:cNvPr id="7" name="Rectangle 6"/>
          <p:cNvSpPr/>
          <p:nvPr/>
        </p:nvSpPr>
        <p:spPr>
          <a:xfrm>
            <a:off x="4343400" y="5334000"/>
            <a:ext cx="4572000" cy="261610"/>
          </a:xfrm>
          <a:prstGeom prst="rect">
            <a:avLst/>
          </a:prstGeom>
        </p:spPr>
        <p:txBody>
          <a:bodyPr>
            <a:spAutoFit/>
          </a:bodyPr>
          <a:lstStyle/>
          <a:p>
            <a:pPr algn="ctr"/>
            <a:r>
              <a:rPr lang="en-US" sz="1100" i="1" dirty="0"/>
              <a:t>F</a:t>
            </a:r>
            <a:r>
              <a:rPr lang="en-US" sz="1100" i="1" dirty="0" smtClean="0"/>
              <a:t>igure 6-3 (Photo</a:t>
            </a:r>
            <a:r>
              <a:rPr lang="en-US" sz="1100" i="1" dirty="0"/>
              <a:t>: </a:t>
            </a:r>
            <a:r>
              <a:rPr lang="en-US" sz="1100" i="1" dirty="0" smtClean="0"/>
              <a:t>BRENDAN MCDERMID/REUTERS/ </a:t>
            </a:r>
            <a:r>
              <a:rPr lang="en-US" sz="1100" i="1" dirty="0" err="1" smtClean="0"/>
              <a:t>Newscom</a:t>
            </a:r>
            <a:r>
              <a:rPr lang="en-US" sz="1100" i="1" dirty="0"/>
              <a:t>)</a:t>
            </a:r>
            <a:endParaRPr lang="en-US" sz="11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19725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How </a:t>
            </a:r>
            <a:r>
              <a:rPr lang="en-US" dirty="0"/>
              <a:t>important is the ethical component of </a:t>
            </a:r>
            <a:r>
              <a:rPr lang="en-US" dirty="0" smtClean="0"/>
              <a:t>the practice </a:t>
            </a:r>
            <a:r>
              <a:rPr lang="en-US" dirty="0"/>
              <a:t>of public relations?</a:t>
            </a:r>
          </a:p>
          <a:p>
            <a:r>
              <a:rPr lang="en-US" dirty="0" smtClean="0"/>
              <a:t>Why </a:t>
            </a:r>
            <a:r>
              <a:rPr lang="en-US" dirty="0"/>
              <a:t>have corporations adopted corporate </a:t>
            </a:r>
            <a:r>
              <a:rPr lang="en-US" dirty="0" smtClean="0"/>
              <a:t>codes of </a:t>
            </a:r>
            <a:r>
              <a:rPr lang="en-US" dirty="0"/>
              <a:t>conduct?</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19469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concept of corporate social responsibility.</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646723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Corporate Social Responsibility</a:t>
            </a:r>
            <a:endParaRPr lang="en-US" dirty="0"/>
          </a:p>
        </p:txBody>
      </p:sp>
      <p:sp>
        <p:nvSpPr>
          <p:cNvPr id="4" name="Content Placeholder 3"/>
          <p:cNvSpPr>
            <a:spLocks noGrp="1"/>
          </p:cNvSpPr>
          <p:nvPr>
            <p:ph sz="quarter" idx="1"/>
          </p:nvPr>
        </p:nvSpPr>
        <p:spPr/>
        <p:txBody>
          <a:bodyPr/>
          <a:lstStyle/>
          <a:p>
            <a:r>
              <a:rPr lang="en-US" dirty="0" smtClean="0"/>
              <a:t>How companies manage business processes for a positive societal impact</a:t>
            </a:r>
          </a:p>
          <a:p>
            <a:r>
              <a:rPr lang="en-US" dirty="0" smtClean="0"/>
              <a:t>Product lines</a:t>
            </a:r>
          </a:p>
          <a:p>
            <a:r>
              <a:rPr lang="en-US" dirty="0" smtClean="0"/>
              <a:t>Marketing practices</a:t>
            </a:r>
          </a:p>
          <a:p>
            <a:r>
              <a:rPr lang="en-US" dirty="0" smtClean="0"/>
              <a:t>Corporate philanthropy</a:t>
            </a:r>
          </a:p>
          <a:p>
            <a:r>
              <a:rPr lang="en-US" dirty="0" smtClean="0"/>
              <a:t>Environmental activities</a:t>
            </a:r>
          </a:p>
          <a:p>
            <a:r>
              <a:rPr lang="en-US" dirty="0" smtClean="0"/>
              <a:t>External relations</a:t>
            </a:r>
          </a:p>
          <a:p>
            <a:r>
              <a:rPr lang="en-US" dirty="0" smtClean="0"/>
              <a:t>Employment diversity in retaining and promoting minorities and women</a:t>
            </a:r>
          </a:p>
          <a:p>
            <a:r>
              <a:rPr lang="en-US" dirty="0" smtClean="0"/>
              <a:t>Employee safety and health</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204304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in Government</a:t>
            </a:r>
            <a:endParaRPr lang="en-US" dirty="0"/>
          </a:p>
        </p:txBody>
      </p:sp>
      <p:sp>
        <p:nvSpPr>
          <p:cNvPr id="4" name="Content Placeholder 3"/>
          <p:cNvSpPr>
            <a:spLocks noGrp="1"/>
          </p:cNvSpPr>
          <p:nvPr>
            <p:ph sz="quarter" idx="1"/>
          </p:nvPr>
        </p:nvSpPr>
        <p:spPr/>
        <p:txBody>
          <a:bodyPr/>
          <a:lstStyle/>
          <a:p>
            <a:r>
              <a:rPr lang="en-US" dirty="0" smtClean="0"/>
              <a:t>24-hour cable news, 24/7 blogosphere increase scrutiny</a:t>
            </a:r>
          </a:p>
          <a:p>
            <a:r>
              <a:rPr lang="en-US" dirty="0" smtClean="0"/>
              <a:t>Sleaze factor poisons politics</a:t>
            </a:r>
          </a:p>
          <a:p>
            <a:pPr lvl="1"/>
            <a:r>
              <a:rPr lang="en-US" dirty="0" smtClean="0"/>
              <a:t>Elliott Spitzer</a:t>
            </a:r>
          </a:p>
          <a:p>
            <a:pPr lvl="1"/>
            <a:r>
              <a:rPr lang="en-US" dirty="0" smtClean="0"/>
              <a:t>Mark Sanford</a:t>
            </a:r>
          </a:p>
          <a:p>
            <a:pPr lvl="1"/>
            <a:r>
              <a:rPr lang="en-US" dirty="0" smtClean="0"/>
              <a:t>Anthony Weiner</a:t>
            </a:r>
          </a:p>
          <a:p>
            <a:pPr lvl="1"/>
            <a:r>
              <a:rPr lang="en-US" dirty="0" smtClean="0"/>
              <a:t>Herman Cain</a:t>
            </a:r>
          </a:p>
          <a:p>
            <a:pPr lvl="1"/>
            <a:r>
              <a:rPr lang="en-US" dirty="0" smtClean="0"/>
              <a:t>John Edwards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36134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The Sad Memoir of Scott McClellan</a:t>
            </a:r>
            <a:endParaRPr lang="en-US" dirty="0"/>
          </a:p>
        </p:txBody>
      </p:sp>
      <p:sp>
        <p:nvSpPr>
          <p:cNvPr id="5" name="Content Placeholder 4"/>
          <p:cNvSpPr>
            <a:spLocks noGrp="1"/>
          </p:cNvSpPr>
          <p:nvPr>
            <p:ph sz="quarter" idx="1"/>
          </p:nvPr>
        </p:nvSpPr>
        <p:spPr/>
        <p:txBody>
          <a:bodyPr>
            <a:normAutofit lnSpcReduction="10000"/>
          </a:bodyPr>
          <a:lstStyle/>
          <a:p>
            <a:r>
              <a:rPr lang="en-US" dirty="0" smtClean="0"/>
              <a:t>Page 115</a:t>
            </a:r>
          </a:p>
          <a:p>
            <a:r>
              <a:rPr lang="en-US" dirty="0" smtClean="0"/>
              <a:t>How </a:t>
            </a:r>
            <a:r>
              <a:rPr lang="en-US" dirty="0"/>
              <a:t>would you assess Scott McClellan’s ethical </a:t>
            </a:r>
            <a:r>
              <a:rPr lang="en-US" dirty="0" smtClean="0"/>
              <a:t>responsibility to </a:t>
            </a:r>
            <a:r>
              <a:rPr lang="en-US" dirty="0"/>
              <a:t>be loyal to his boss versus his ethical </a:t>
            </a:r>
            <a:r>
              <a:rPr lang="en-US" dirty="0" smtClean="0"/>
              <a:t>responsibility to </a:t>
            </a:r>
            <a:r>
              <a:rPr lang="en-US" dirty="0"/>
              <a:t>reveal what happened at the White House?</a:t>
            </a:r>
          </a:p>
          <a:p>
            <a:r>
              <a:rPr lang="en-US" dirty="0" smtClean="0"/>
              <a:t>What </a:t>
            </a:r>
            <a:r>
              <a:rPr lang="en-US" dirty="0"/>
              <a:t>are the public relations ethical </a:t>
            </a:r>
            <a:r>
              <a:rPr lang="en-US" dirty="0" smtClean="0"/>
              <a:t>considerations revealed </a:t>
            </a:r>
            <a:r>
              <a:rPr lang="en-US" dirty="0"/>
              <a:t>by the McClellan case?</a:t>
            </a:r>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153765"/>
            <a:ext cx="4041775" cy="3061644"/>
          </a:xfrm>
        </p:spPr>
      </p:pic>
      <p:sp>
        <p:nvSpPr>
          <p:cNvPr id="8" name="Rectangle 7"/>
          <p:cNvSpPr/>
          <p:nvPr/>
        </p:nvSpPr>
        <p:spPr>
          <a:xfrm>
            <a:off x="5334000" y="5334000"/>
            <a:ext cx="2870338" cy="276999"/>
          </a:xfrm>
          <a:prstGeom prst="rect">
            <a:avLst/>
          </a:prstGeom>
        </p:spPr>
        <p:txBody>
          <a:bodyPr wrap="none">
            <a:spAutoFit/>
          </a:bodyPr>
          <a:lstStyle/>
          <a:p>
            <a:pPr algn="ctr"/>
            <a:r>
              <a:rPr lang="en-US" sz="1200" i="1" dirty="0" smtClean="0"/>
              <a:t>Figure 6-4 (Photo</a:t>
            </a:r>
            <a:r>
              <a:rPr lang="en-US" sz="1200" i="1" dirty="0"/>
              <a:t>: Shawn </a:t>
            </a:r>
            <a:r>
              <a:rPr lang="en-US" sz="1200" i="1" dirty="0" err="1"/>
              <a:t>Thew</a:t>
            </a:r>
            <a:r>
              <a:rPr lang="en-US" sz="1200" i="1" dirty="0"/>
              <a:t>/EPA/</a:t>
            </a:r>
            <a:r>
              <a:rPr lang="en-US" sz="1200" i="1" dirty="0" err="1"/>
              <a:t>Newscom</a:t>
            </a:r>
            <a:r>
              <a:rPr lang="en-US" sz="1200" i="1" dirty="0"/>
              <a:t>)</a:t>
            </a:r>
            <a:endParaRPr lang="en-US" sz="12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0546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one aspect that </a:t>
            </a:r>
            <a:r>
              <a:rPr lang="en-US" dirty="0" smtClean="0"/>
              <a:t>should differentiate </a:t>
            </a:r>
            <a:r>
              <a:rPr lang="en-US" dirty="0"/>
              <a:t>public relations from the </a:t>
            </a:r>
            <a:r>
              <a:rPr lang="en-US" dirty="0" smtClean="0"/>
              <a:t>law and </a:t>
            </a:r>
            <a:r>
              <a:rPr lang="en-US" dirty="0"/>
              <a:t>other business pursuits—ethics.</a:t>
            </a:r>
          </a:p>
          <a:p>
            <a:r>
              <a:rPr lang="en-US" dirty="0" smtClean="0"/>
              <a:t>To </a:t>
            </a:r>
            <a:r>
              <a:rPr lang="en-US" dirty="0"/>
              <a:t>explore ethics—or the lack </a:t>
            </a:r>
            <a:r>
              <a:rPr lang="en-US" dirty="0" smtClean="0"/>
              <a:t>thereof—in today’s </a:t>
            </a:r>
            <a:r>
              <a:rPr lang="en-US" dirty="0"/>
              <a:t>business, government, media, </a:t>
            </a:r>
            <a:r>
              <a:rPr lang="en-US" dirty="0" smtClean="0"/>
              <a:t>and public </a:t>
            </a:r>
            <a:r>
              <a:rPr lang="en-US" dirty="0"/>
              <a:t>relations cultures.</a:t>
            </a:r>
          </a:p>
          <a:p>
            <a:r>
              <a:rPr lang="en-US" dirty="0" smtClean="0"/>
              <a:t>To </a:t>
            </a:r>
            <a:r>
              <a:rPr lang="en-US" dirty="0"/>
              <a:t>discuss the concept of corporate </a:t>
            </a:r>
            <a:r>
              <a:rPr lang="en-US" dirty="0" smtClean="0"/>
              <a:t>social responsibility</a:t>
            </a:r>
            <a:r>
              <a:rPr lang="en-US" dirty="0"/>
              <a:t>.</a:t>
            </a:r>
          </a:p>
          <a:p>
            <a:r>
              <a:rPr lang="en-US" dirty="0" smtClean="0"/>
              <a:t>To </a:t>
            </a:r>
            <a:r>
              <a:rPr lang="en-US" dirty="0"/>
              <a:t>underscore the bedrock importance of </a:t>
            </a:r>
            <a:r>
              <a:rPr lang="en-US" dirty="0" smtClean="0"/>
              <a:t>public relations </a:t>
            </a:r>
            <a:r>
              <a:rPr lang="en-US" dirty="0"/>
              <a:t>professionals “doing the right thing.”</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67944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Ethics in Journalism</a:t>
            </a:r>
            <a:endParaRPr lang="en-US" dirty="0"/>
          </a:p>
        </p:txBody>
      </p:sp>
      <p:sp>
        <p:nvSpPr>
          <p:cNvPr id="7" name="Content Placeholder 6"/>
          <p:cNvSpPr>
            <a:spLocks noGrp="1"/>
          </p:cNvSpPr>
          <p:nvPr>
            <p:ph sz="quarter" idx="1"/>
          </p:nvPr>
        </p:nvSpPr>
        <p:spPr/>
        <p:txBody>
          <a:bodyPr>
            <a:normAutofit fontScale="92500"/>
          </a:bodyPr>
          <a:lstStyle/>
          <a:p>
            <a:r>
              <a:rPr lang="en-US" dirty="0" smtClean="0"/>
              <a:t>Respect dignity, privacy, rights and well-being of people when gathering and presenting news</a:t>
            </a:r>
          </a:p>
          <a:p>
            <a:r>
              <a:rPr lang="en-US" dirty="0" smtClean="0"/>
              <a:t>Do not communicate unofficial charges affecting reputation or moral character without giving accused chance to reply</a:t>
            </a:r>
          </a:p>
          <a:p>
            <a:r>
              <a:rPr lang="en-US" dirty="0" smtClean="0"/>
              <a:t>Guard against invading a person’s right to privacy</a:t>
            </a:r>
          </a:p>
          <a:p>
            <a:r>
              <a:rPr lang="en-US" dirty="0" smtClean="0"/>
              <a:t>Do not pander to morbid curiosity about details of vice and crime</a:t>
            </a:r>
          </a:p>
          <a:p>
            <a:r>
              <a:rPr lang="en-US" dirty="0" smtClean="0"/>
              <a:t>Judgments against ethical standards</a:t>
            </a:r>
          </a:p>
          <a:p>
            <a:pPr lvl="1"/>
            <a:r>
              <a:rPr lang="en-US" dirty="0" smtClean="0"/>
              <a:t>Plagiarism in </a:t>
            </a:r>
            <a:r>
              <a:rPr lang="en-US" i="1" dirty="0" smtClean="0"/>
              <a:t>The New York Times</a:t>
            </a:r>
            <a:r>
              <a:rPr lang="en-US" dirty="0" smtClean="0"/>
              <a:t>, </a:t>
            </a:r>
            <a:r>
              <a:rPr lang="en-US" i="1" dirty="0" smtClean="0"/>
              <a:t>Washington Post</a:t>
            </a:r>
            <a:r>
              <a:rPr lang="en-US" dirty="0" smtClean="0"/>
              <a:t>, </a:t>
            </a:r>
            <a:r>
              <a:rPr lang="en-US" i="1" dirty="0" smtClean="0"/>
              <a:t>Boston Globe</a:t>
            </a:r>
          </a:p>
          <a:p>
            <a:pPr lvl="1"/>
            <a:r>
              <a:rPr lang="en-US" dirty="0" smtClean="0"/>
              <a:t>Refusal to reveal sources/suppressing news</a:t>
            </a:r>
          </a:p>
          <a:p>
            <a:pPr lvl="1"/>
            <a:r>
              <a:rPr lang="en-US" dirty="0" smtClean="0"/>
              <a:t>Get stories at any cost/pay for stories</a:t>
            </a:r>
          </a:p>
          <a:p>
            <a:pPr lvl="1"/>
            <a:r>
              <a:rPr lang="en-US" dirty="0" smtClean="0"/>
              <a:t>Screamers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022445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is corporate social responsibility?</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087683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underscore the bedrock importance of public relations professionals “doing the right thing.”</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10008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Ethics in Public Relations</a:t>
            </a:r>
            <a:endParaRPr lang="en-US" dirty="0"/>
          </a:p>
        </p:txBody>
      </p:sp>
      <p:sp>
        <p:nvSpPr>
          <p:cNvPr id="4" name="Content Placeholder 3"/>
          <p:cNvSpPr>
            <a:spLocks noGrp="1"/>
          </p:cNvSpPr>
          <p:nvPr>
            <p:ph sz="quarter" idx="1"/>
          </p:nvPr>
        </p:nvSpPr>
        <p:spPr/>
        <p:txBody>
          <a:bodyPr/>
          <a:lstStyle/>
          <a:p>
            <a:r>
              <a:rPr lang="en-US" dirty="0" smtClean="0"/>
              <a:t>Differentiates public relations from other professions</a:t>
            </a:r>
          </a:p>
          <a:p>
            <a:r>
              <a:rPr lang="en-US" dirty="0" smtClean="0"/>
              <a:t>Relevant ethical theories</a:t>
            </a:r>
            <a:endParaRPr lang="en-US" dirty="0"/>
          </a:p>
          <a:p>
            <a:pPr lvl="1"/>
            <a:r>
              <a:rPr lang="en-US" dirty="0" smtClean="0"/>
              <a:t>Attorney/adversary model</a:t>
            </a:r>
          </a:p>
          <a:p>
            <a:pPr lvl="2"/>
            <a:r>
              <a:rPr lang="en-US" dirty="0" smtClean="0"/>
              <a:t>Lawyers and public relations are advocates in an adversarial climate</a:t>
            </a:r>
          </a:p>
          <a:p>
            <a:pPr lvl="2"/>
            <a:r>
              <a:rPr lang="en-US" dirty="0" smtClean="0"/>
              <a:t>Both assume counterbalancing messages will be provided by adversaries</a:t>
            </a:r>
          </a:p>
          <a:p>
            <a:pPr lvl="1"/>
            <a:r>
              <a:rPr lang="en-US" dirty="0" smtClean="0"/>
              <a:t>Two-way communication model</a:t>
            </a:r>
          </a:p>
          <a:p>
            <a:pPr lvl="2"/>
            <a:r>
              <a:rPr lang="en-US" dirty="0"/>
              <a:t>C</a:t>
            </a:r>
            <a:r>
              <a:rPr lang="en-US" dirty="0" smtClean="0"/>
              <a:t>ollaborate, work jointly with people, listen and give-and-take</a:t>
            </a:r>
          </a:p>
          <a:p>
            <a:pPr lvl="2"/>
            <a:r>
              <a:rPr lang="en-US" dirty="0" smtClean="0"/>
              <a:t>Balance role as advocate with one as social conscience</a:t>
            </a:r>
          </a:p>
          <a:p>
            <a:pPr lvl="1"/>
            <a:r>
              <a:rPr lang="en-US" dirty="0" smtClean="0"/>
              <a:t>Responsible advocacy model</a:t>
            </a:r>
          </a:p>
          <a:p>
            <a:pPr lvl="2"/>
            <a:r>
              <a:rPr lang="en-US" dirty="0" smtClean="0"/>
              <a:t>Professional responsibility:  first loyalty to clients</a:t>
            </a:r>
          </a:p>
          <a:p>
            <a:pPr lvl="2"/>
            <a:r>
              <a:rPr lang="en-US" dirty="0" smtClean="0"/>
              <a:t>Responsibility to voice opinions of organizational stakeholders</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837181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 Core Values</a:t>
            </a:r>
            <a:endParaRPr lang="en-US" dirty="0"/>
          </a:p>
        </p:txBody>
      </p:sp>
      <p:sp>
        <p:nvSpPr>
          <p:cNvPr id="4" name="Content Placeholder 3"/>
          <p:cNvSpPr>
            <a:spLocks noGrp="1"/>
          </p:cNvSpPr>
          <p:nvPr>
            <p:ph sz="quarter" idx="1"/>
          </p:nvPr>
        </p:nvSpPr>
        <p:spPr/>
        <p:txBody>
          <a:bodyPr/>
          <a:lstStyle/>
          <a:p>
            <a:r>
              <a:rPr lang="en-US" dirty="0" smtClean="0"/>
              <a:t>Advocacy – act as responsible advocates; never reveal confidential or private client information</a:t>
            </a:r>
          </a:p>
          <a:p>
            <a:r>
              <a:rPr lang="en-US" dirty="0" smtClean="0"/>
              <a:t>Honesty – don’t embellish or lie</a:t>
            </a:r>
          </a:p>
          <a:p>
            <a:r>
              <a:rPr lang="en-US" dirty="0" smtClean="0"/>
              <a:t>Expertise – guide client decision-making</a:t>
            </a:r>
          </a:p>
          <a:p>
            <a:r>
              <a:rPr lang="en-US" dirty="0" smtClean="0"/>
              <a:t>Independence – strike an independent tone</a:t>
            </a:r>
          </a:p>
          <a:p>
            <a:r>
              <a:rPr lang="en-US" dirty="0" smtClean="0"/>
              <a:t>Loyalty – loyalties must remain constant</a:t>
            </a:r>
          </a:p>
          <a:p>
            <a:r>
              <a:rPr lang="en-US" dirty="0" smtClean="0"/>
              <a:t>Fairness – treat even obnoxious reporters with fairness</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797615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Defending a Dictator</a:t>
            </a:r>
            <a:endParaRPr lang="en-US" dirty="0"/>
          </a:p>
        </p:txBody>
      </p:sp>
      <p:sp>
        <p:nvSpPr>
          <p:cNvPr id="6" name="Content Placeholder 5"/>
          <p:cNvSpPr>
            <a:spLocks noGrp="1"/>
          </p:cNvSpPr>
          <p:nvPr>
            <p:ph sz="quarter" idx="1"/>
          </p:nvPr>
        </p:nvSpPr>
        <p:spPr/>
        <p:txBody>
          <a:bodyPr>
            <a:normAutofit lnSpcReduction="10000"/>
          </a:bodyPr>
          <a:lstStyle/>
          <a:p>
            <a:r>
              <a:rPr lang="en-US" dirty="0" smtClean="0"/>
              <a:t>Middle East dictators sought help from U.S. PR firms and scholars</a:t>
            </a:r>
          </a:p>
          <a:p>
            <a:r>
              <a:rPr lang="en-US" dirty="0" smtClean="0"/>
              <a:t>Many accepted blood money and attempted to portray dictators in a positive light</a:t>
            </a:r>
          </a:p>
          <a:p>
            <a:r>
              <a:rPr lang="en-US" dirty="0" smtClean="0"/>
              <a:t>What are the ethical implications associated with representing someone who does not “do the right thing?”</a:t>
            </a:r>
            <a:endParaRPr lang="en-US" dirty="0"/>
          </a:p>
        </p:txBody>
      </p:sp>
      <p:pic>
        <p:nvPicPr>
          <p:cNvPr id="8" name="Content Placeholder 7"/>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800600" y="1219200"/>
            <a:ext cx="3902075" cy="4743189"/>
          </a:xfrm>
        </p:spPr>
      </p:pic>
      <p:sp>
        <p:nvSpPr>
          <p:cNvPr id="9" name="Rectangle 8"/>
          <p:cNvSpPr/>
          <p:nvPr/>
        </p:nvSpPr>
        <p:spPr>
          <a:xfrm>
            <a:off x="4800600" y="5981113"/>
            <a:ext cx="3886200" cy="276999"/>
          </a:xfrm>
          <a:prstGeom prst="rect">
            <a:avLst/>
          </a:prstGeom>
        </p:spPr>
        <p:txBody>
          <a:bodyPr wrap="square">
            <a:spAutoFit/>
          </a:bodyPr>
          <a:lstStyle/>
          <a:p>
            <a:pPr algn="ctr"/>
            <a:r>
              <a:rPr lang="en-US" sz="1200" i="1" dirty="0" smtClean="0"/>
              <a:t>Figure 6-8 (Photo</a:t>
            </a:r>
            <a:r>
              <a:rPr lang="en-US" sz="1200" i="1" dirty="0"/>
              <a:t>: Donatella </a:t>
            </a:r>
            <a:r>
              <a:rPr lang="en-US" sz="1200" i="1" dirty="0" err="1"/>
              <a:t>Giagnori</a:t>
            </a:r>
            <a:r>
              <a:rPr lang="en-US" sz="1200" i="1" dirty="0"/>
              <a:t>/ZUMA Press/</a:t>
            </a:r>
            <a:r>
              <a:rPr lang="en-US" sz="1200" i="1" dirty="0" err="1"/>
              <a:t>Newscom</a:t>
            </a:r>
            <a:r>
              <a:rPr lang="en-US" sz="1200" i="1" dirty="0"/>
              <a:t>)</a:t>
            </a:r>
            <a:endParaRPr lang="en-US" sz="1200" dirty="0"/>
          </a:p>
        </p:txBody>
      </p:sp>
      <p:sp>
        <p:nvSpPr>
          <p:cNvPr id="7"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73601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Doing the Right Thing by Making a “</a:t>
            </a:r>
            <a:r>
              <a:rPr lang="en-US" dirty="0" err="1" smtClean="0"/>
              <a:t>Hurd</a:t>
            </a:r>
            <a:r>
              <a:rPr lang="en-US" dirty="0" smtClean="0"/>
              <a:t>” Decision</a:t>
            </a:r>
            <a:endParaRPr lang="en-US" dirty="0"/>
          </a:p>
        </p:txBody>
      </p:sp>
      <p:sp>
        <p:nvSpPr>
          <p:cNvPr id="4" name="Content Placeholder 3"/>
          <p:cNvSpPr>
            <a:spLocks noGrp="1"/>
          </p:cNvSpPr>
          <p:nvPr>
            <p:ph sz="quarter" idx="1"/>
          </p:nvPr>
        </p:nvSpPr>
        <p:spPr/>
        <p:txBody>
          <a:bodyPr>
            <a:normAutofit/>
          </a:bodyPr>
          <a:lstStyle/>
          <a:p>
            <a:r>
              <a:rPr lang="en-US" dirty="0" smtClean="0"/>
              <a:t>Page 122</a:t>
            </a:r>
          </a:p>
          <a:p>
            <a:r>
              <a:rPr lang="en-US" dirty="0" smtClean="0"/>
              <a:t>What </a:t>
            </a:r>
            <a:r>
              <a:rPr lang="en-US" dirty="0"/>
              <a:t>other options did Hewlett-Packard have in dealing </a:t>
            </a:r>
            <a:r>
              <a:rPr lang="en-US" dirty="0" smtClean="0"/>
              <a:t>with Mark </a:t>
            </a:r>
            <a:r>
              <a:rPr lang="en-US" dirty="0" err="1"/>
              <a:t>Hurd</a:t>
            </a:r>
            <a:r>
              <a:rPr lang="en-US" dirty="0"/>
              <a:t>?</a:t>
            </a:r>
          </a:p>
          <a:p>
            <a:r>
              <a:rPr lang="en-US" dirty="0" smtClean="0"/>
              <a:t>Do </a:t>
            </a:r>
            <a:r>
              <a:rPr lang="en-US" dirty="0"/>
              <a:t>you think the board did the right thing?</a:t>
            </a:r>
          </a:p>
          <a:p>
            <a:r>
              <a:rPr lang="en-US" dirty="0" smtClean="0"/>
              <a:t>Had </a:t>
            </a:r>
            <a:r>
              <a:rPr lang="en-US" dirty="0"/>
              <a:t>HP decided to slap its CEO on the wrists for his </a:t>
            </a:r>
            <a:r>
              <a:rPr lang="en-US" dirty="0" smtClean="0"/>
              <a:t>infraction, what </a:t>
            </a:r>
            <a:r>
              <a:rPr lang="en-US" dirty="0"/>
              <a:t>might have been the outcome for </a:t>
            </a:r>
            <a:r>
              <a:rPr lang="en-US" dirty="0" smtClean="0"/>
              <a:t>the company</a:t>
            </a:r>
            <a:r>
              <a:rPr lang="en-US" dirty="0"/>
              <a:t>?</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045423"/>
            <a:ext cx="4041775" cy="3278328"/>
          </a:xfrm>
        </p:spPr>
      </p:pic>
      <p:sp>
        <p:nvSpPr>
          <p:cNvPr id="7" name="Rectangle 6"/>
          <p:cNvSpPr/>
          <p:nvPr/>
        </p:nvSpPr>
        <p:spPr>
          <a:xfrm>
            <a:off x="4648200" y="5410200"/>
            <a:ext cx="4038600" cy="276999"/>
          </a:xfrm>
          <a:prstGeom prst="rect">
            <a:avLst/>
          </a:prstGeom>
        </p:spPr>
        <p:txBody>
          <a:bodyPr wrap="square">
            <a:spAutoFit/>
          </a:bodyPr>
          <a:lstStyle/>
          <a:p>
            <a:r>
              <a:rPr lang="en-US" sz="1200" dirty="0" smtClean="0"/>
              <a:t>Figure 6-9 (</a:t>
            </a:r>
            <a:r>
              <a:rPr lang="en-US" sz="1200" i="1" dirty="0" smtClean="0"/>
              <a:t>Photo: MANDEL </a:t>
            </a:r>
            <a:r>
              <a:rPr lang="en-US" sz="1200" i="1" dirty="0"/>
              <a:t>NGAN/AFP/Getty Images/</a:t>
            </a:r>
            <a:r>
              <a:rPr lang="en-US" sz="1200" i="1" dirty="0" err="1"/>
              <a:t>Newscom</a:t>
            </a:r>
            <a:r>
              <a:rPr lang="en-US" sz="1200" i="1" dirty="0"/>
              <a:t>)</a:t>
            </a:r>
            <a:endParaRPr lang="en-US" sz="1200" dirty="0"/>
          </a:p>
        </p:txBody>
      </p:sp>
      <p:sp>
        <p:nvSpPr>
          <p:cNvPr id="8"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594603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192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39624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1849152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Former Fleishman-</a:t>
            </a:r>
            <a:r>
              <a:rPr lang="en-US" dirty="0" err="1" smtClean="0"/>
              <a:t>Hillard</a:t>
            </a:r>
            <a:r>
              <a:rPr lang="en-US" dirty="0" smtClean="0"/>
              <a:t> Head Douglas </a:t>
            </a:r>
            <a:r>
              <a:rPr lang="en-US" dirty="0" err="1" smtClean="0"/>
              <a:t>Dowie</a:t>
            </a:r>
            <a:endParaRPr lang="en-US" dirty="0"/>
          </a:p>
        </p:txBody>
      </p:sp>
      <p:sp>
        <p:nvSpPr>
          <p:cNvPr id="5" name="Content Placeholder 4"/>
          <p:cNvSpPr>
            <a:spLocks noGrp="1"/>
          </p:cNvSpPr>
          <p:nvPr>
            <p:ph sz="quarter" idx="1"/>
          </p:nvPr>
        </p:nvSpPr>
        <p:spPr/>
        <p:txBody>
          <a:bodyPr/>
          <a:lstStyle/>
          <a:p>
            <a:r>
              <a:rPr lang="en-US" dirty="0" smtClean="0"/>
              <a:t>Defrauded Los Angeles taxpayers by padding consulting bills</a:t>
            </a:r>
          </a:p>
          <a:p>
            <a:r>
              <a:rPr lang="en-US" dirty="0" smtClean="0"/>
              <a:t>Overcharged city’s Department of Water and Power about $50K a month for three years</a:t>
            </a:r>
          </a:p>
          <a:p>
            <a:r>
              <a:rPr lang="en-US" dirty="0" err="1" smtClean="0"/>
              <a:t>Dowie</a:t>
            </a:r>
            <a:r>
              <a:rPr lang="en-US" dirty="0" smtClean="0"/>
              <a:t> and two Fleishman-</a:t>
            </a:r>
            <a:r>
              <a:rPr lang="en-US" dirty="0" err="1" smtClean="0"/>
              <a:t>Hillard</a:t>
            </a:r>
            <a:r>
              <a:rPr lang="en-US" dirty="0" smtClean="0"/>
              <a:t> subordinates were fined and sent to prison</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729178"/>
            <a:ext cx="4041775" cy="3910819"/>
          </a:xfrm>
        </p:spPr>
      </p:pic>
      <p:sp>
        <p:nvSpPr>
          <p:cNvPr id="8" name="Rectangle 7"/>
          <p:cNvSpPr/>
          <p:nvPr/>
        </p:nvSpPr>
        <p:spPr>
          <a:xfrm>
            <a:off x="5333348" y="5715000"/>
            <a:ext cx="2619050" cy="276999"/>
          </a:xfrm>
          <a:prstGeom prst="rect">
            <a:avLst/>
          </a:prstGeom>
        </p:spPr>
        <p:txBody>
          <a:bodyPr wrap="none">
            <a:spAutoFit/>
          </a:bodyPr>
          <a:lstStyle/>
          <a:p>
            <a:pPr algn="ctr"/>
            <a:r>
              <a:rPr lang="en-US" sz="1200" i="1" dirty="0" smtClean="0"/>
              <a:t>Figure 6-1 (Photo</a:t>
            </a:r>
            <a:r>
              <a:rPr lang="en-US" sz="1200" i="1" dirty="0"/>
              <a:t>: ZUMA Press/</a:t>
            </a:r>
            <a:r>
              <a:rPr lang="en-US" sz="1200" i="1" dirty="0" err="1"/>
              <a:t>Newscom</a:t>
            </a:r>
            <a:r>
              <a:rPr lang="en-US" sz="1200" i="1" dirty="0"/>
              <a:t>)</a:t>
            </a:r>
            <a:endParaRPr lang="en-US" sz="1200" dirty="0"/>
          </a:p>
        </p:txBody>
      </p:sp>
      <p:sp>
        <p:nvSpPr>
          <p:cNvPr id="9"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30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one aspect that should differentiate public relations from the law and other business pursuits—ethics.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174782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 Relations Professionals Must Conduct Themselves Ethically</a:t>
            </a:r>
            <a:endParaRPr lang="en-US" dirty="0"/>
          </a:p>
        </p:txBody>
      </p:sp>
      <p:sp>
        <p:nvSpPr>
          <p:cNvPr id="4" name="Content Placeholder 3"/>
          <p:cNvSpPr>
            <a:spLocks noGrp="1"/>
          </p:cNvSpPr>
          <p:nvPr>
            <p:ph sz="quarter" idx="1"/>
          </p:nvPr>
        </p:nvSpPr>
        <p:spPr/>
        <p:txBody>
          <a:bodyPr/>
          <a:lstStyle/>
          <a:p>
            <a:r>
              <a:rPr lang="en-US" dirty="0" smtClean="0"/>
              <a:t>2010 FTC complaint against Reverb Communications</a:t>
            </a:r>
          </a:p>
          <a:p>
            <a:r>
              <a:rPr lang="en-US" dirty="0" smtClean="0"/>
              <a:t>2011 </a:t>
            </a:r>
            <a:r>
              <a:rPr lang="en-US" dirty="0" err="1" smtClean="0"/>
              <a:t>Lanny</a:t>
            </a:r>
            <a:r>
              <a:rPr lang="en-US" dirty="0" smtClean="0"/>
              <a:t> Davis resigned as public relations representative for Ivory Coast leader Laurent </a:t>
            </a:r>
            <a:r>
              <a:rPr lang="en-US" dirty="0" err="1" smtClean="0"/>
              <a:t>Gbagbo</a:t>
            </a:r>
            <a:endParaRPr lang="en-US" dirty="0" smtClean="0"/>
          </a:p>
          <a:p>
            <a:r>
              <a:rPr lang="en-US" dirty="0" smtClean="0"/>
              <a:t>2012  </a:t>
            </a:r>
            <a:r>
              <a:rPr lang="en-US" dirty="0" err="1" smtClean="0"/>
              <a:t>Walmart</a:t>
            </a:r>
            <a:r>
              <a:rPr lang="en-US" dirty="0" smtClean="0"/>
              <a:t> fired Mercury Public Relations for ruse</a:t>
            </a:r>
          </a:p>
          <a:p>
            <a:endParaRPr lang="en-US" dirty="0"/>
          </a:p>
          <a:p>
            <a:r>
              <a:rPr lang="en-US" dirty="0" smtClean="0"/>
              <a:t>Earn </a:t>
            </a:r>
            <a:r>
              <a:rPr lang="en-US" i="1" dirty="0" smtClean="0"/>
              <a:t>credibility </a:t>
            </a:r>
            <a:r>
              <a:rPr lang="en-US" dirty="0" smtClean="0"/>
              <a:t>by telling the truth and doing the right thing</a:t>
            </a:r>
            <a:endParaRPr lang="en-US"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2975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ethics?</a:t>
            </a:r>
            <a:endParaRPr lang="en-US" dirty="0"/>
          </a:p>
        </p:txBody>
      </p:sp>
      <p:sp>
        <p:nvSpPr>
          <p:cNvPr id="4" name="Content Placeholder 3"/>
          <p:cNvSpPr>
            <a:spLocks noGrp="1"/>
          </p:cNvSpPr>
          <p:nvPr>
            <p:ph sz="quarter" idx="1"/>
          </p:nvPr>
        </p:nvSpPr>
        <p:spPr/>
        <p:txBody>
          <a:bodyPr/>
          <a:lstStyle/>
          <a:p>
            <a:r>
              <a:rPr lang="en-US" dirty="0" smtClean="0"/>
              <a:t>Right vs. wrong</a:t>
            </a:r>
          </a:p>
          <a:p>
            <a:r>
              <a:rPr lang="en-US" dirty="0" smtClean="0"/>
              <a:t>Religious beliefs</a:t>
            </a:r>
          </a:p>
          <a:p>
            <a:r>
              <a:rPr lang="en-US" dirty="0" smtClean="0"/>
              <a:t>Law</a:t>
            </a:r>
          </a:p>
          <a:p>
            <a:r>
              <a:rPr lang="en-US" dirty="0" smtClean="0"/>
              <a:t>Acceptable standards of behavior</a:t>
            </a:r>
          </a:p>
          <a:p>
            <a:r>
              <a:rPr lang="en-US" dirty="0" smtClean="0"/>
              <a:t>Utilitarianism (greatest good for greatest number)</a:t>
            </a:r>
          </a:p>
          <a:p>
            <a:r>
              <a:rPr lang="en-US" dirty="0" smtClean="0"/>
              <a:t>Deontology (do what is right though the world should perish)</a:t>
            </a:r>
          </a:p>
          <a:p>
            <a:endParaRPr lang="en-US" dirty="0" smtClean="0"/>
          </a:p>
          <a:p>
            <a:r>
              <a:rPr lang="en-US" dirty="0" smtClean="0"/>
              <a:t>Do the right thing</a:t>
            </a:r>
          </a:p>
          <a:p>
            <a:r>
              <a:rPr lang="en-US" dirty="0" smtClean="0"/>
              <a:t>Cardinal rule of public relations:  </a:t>
            </a:r>
            <a:r>
              <a:rPr lang="en-US" i="1" dirty="0" smtClean="0"/>
              <a:t>Never, ever </a:t>
            </a:r>
            <a:r>
              <a:rPr lang="en-US" i="1" dirty="0" smtClean="0"/>
              <a:t>lie</a:t>
            </a:r>
            <a:endParaRPr lang="en-US" i="1" dirty="0"/>
          </a:p>
          <a:p>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76758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How would you define ethics?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02370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ethics—or the lack thereof—in today’s business, government, media, and public relations cultures.</a:t>
            </a:r>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877921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Unethical Behavior </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Government</a:t>
            </a:r>
          </a:p>
          <a:p>
            <a:pPr lvl="1"/>
            <a:r>
              <a:rPr lang="en-US" dirty="0" err="1" smtClean="0"/>
              <a:t>Carley</a:t>
            </a:r>
            <a:r>
              <a:rPr lang="en-US" dirty="0" smtClean="0"/>
              <a:t> Rangel</a:t>
            </a:r>
          </a:p>
          <a:p>
            <a:pPr lvl="1"/>
            <a:r>
              <a:rPr lang="en-US" dirty="0" smtClean="0"/>
              <a:t>Anthony Weiner</a:t>
            </a:r>
          </a:p>
          <a:p>
            <a:pPr lvl="1"/>
            <a:r>
              <a:rPr lang="en-US" dirty="0" smtClean="0"/>
              <a:t>Operation Fast and Furious</a:t>
            </a:r>
          </a:p>
          <a:p>
            <a:pPr lvl="1"/>
            <a:r>
              <a:rPr lang="en-US" dirty="0" smtClean="0"/>
              <a:t>Scott McClellan</a:t>
            </a:r>
          </a:p>
          <a:p>
            <a:r>
              <a:rPr lang="en-US" dirty="0" smtClean="0"/>
              <a:t>Business</a:t>
            </a:r>
          </a:p>
          <a:p>
            <a:pPr lvl="1"/>
            <a:r>
              <a:rPr lang="en-US" dirty="0" smtClean="0"/>
              <a:t>Insider trading</a:t>
            </a:r>
          </a:p>
          <a:p>
            <a:pPr lvl="1"/>
            <a:r>
              <a:rPr lang="en-US" dirty="0" smtClean="0"/>
              <a:t>Bernie Madoff,  Allen Stanford, Raj </a:t>
            </a:r>
            <a:r>
              <a:rPr lang="en-US" dirty="0" err="1" smtClean="0"/>
              <a:t>Rajaratnam</a:t>
            </a:r>
            <a:r>
              <a:rPr lang="en-US" dirty="0" smtClean="0"/>
              <a:t>, </a:t>
            </a:r>
            <a:r>
              <a:rPr lang="en-US" dirty="0" err="1" smtClean="0"/>
              <a:t>Rajat</a:t>
            </a:r>
            <a:r>
              <a:rPr lang="en-US" dirty="0" smtClean="0"/>
              <a:t> Gupta</a:t>
            </a:r>
          </a:p>
          <a:p>
            <a:r>
              <a:rPr lang="en-US" dirty="0" smtClean="0"/>
              <a:t>Sports</a:t>
            </a:r>
          </a:p>
          <a:p>
            <a:pPr lvl="1"/>
            <a:r>
              <a:rPr lang="en-US" dirty="0" smtClean="0"/>
              <a:t>Steroids scandal (Mark McGwire, Roger Clemens, Sammy Sosa)</a:t>
            </a:r>
          </a:p>
          <a:p>
            <a:pPr lvl="1"/>
            <a:r>
              <a:rPr lang="en-US" dirty="0" smtClean="0"/>
              <a:t>Lance Armstrong</a:t>
            </a:r>
          </a:p>
          <a:p>
            <a:r>
              <a:rPr lang="en-US" dirty="0" smtClean="0"/>
              <a:t>Education (Penn State)</a:t>
            </a:r>
          </a:p>
          <a:p>
            <a:r>
              <a:rPr lang="en-US" dirty="0" smtClean="0"/>
              <a:t>Catholic Church</a:t>
            </a:r>
            <a:endParaRPr lang="en-US" dirty="0"/>
          </a:p>
        </p:txBody>
      </p:sp>
      <p:sp>
        <p:nvSpPr>
          <p:cNvPr id="5" name="Footer Placeholder 3"/>
          <p:cNvSpPr>
            <a:spLocks noGrp="1"/>
          </p:cNvSpPr>
          <p:nvPr/>
        </p:nvSpPr>
        <p:spPr>
          <a:xfrm>
            <a:off x="21336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047310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1456</Words>
  <Application>Microsoft Office PowerPoint</Application>
  <PresentationFormat>On-screen Show (4:3)</PresentationFormat>
  <Paragraphs>207</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Origin</vt:lpstr>
      <vt:lpstr>Part II:  Preparation/Process</vt:lpstr>
      <vt:lpstr>Learning Objectives</vt:lpstr>
      <vt:lpstr>Opening Example:  Former Fleishman-Hillard Head Douglas Dowie</vt:lpstr>
      <vt:lpstr>Learning Objective 1</vt:lpstr>
      <vt:lpstr>Public Relations Professionals Must Conduct Themselves Ethically</vt:lpstr>
      <vt:lpstr>What are ethics?</vt:lpstr>
      <vt:lpstr>Learning Objective 1 Discussion Question</vt:lpstr>
      <vt:lpstr>Learning Objective 2</vt:lpstr>
      <vt:lpstr>Unethical Behavior </vt:lpstr>
      <vt:lpstr>PRSA Member Code of Ethics 2000</vt:lpstr>
      <vt:lpstr>Do the Right Thing</vt:lpstr>
      <vt:lpstr>Perspectives on Ethics</vt:lpstr>
      <vt:lpstr>Applied Ethics</vt:lpstr>
      <vt:lpstr>Ethics in Business</vt:lpstr>
      <vt:lpstr>Learning Objective 2 Discussion Questions</vt:lpstr>
      <vt:lpstr>Learning Objective 3</vt:lpstr>
      <vt:lpstr>Corporate Social Responsibility</vt:lpstr>
      <vt:lpstr>Ethics in Government</vt:lpstr>
      <vt:lpstr>PR Ethics Mini-Case: The Sad Memoir of Scott McClellan</vt:lpstr>
      <vt:lpstr>Ethics in Journalism</vt:lpstr>
      <vt:lpstr>Learning Objective 3 Discussion Question</vt:lpstr>
      <vt:lpstr>Learning Objective 4</vt:lpstr>
      <vt:lpstr>Ethics in Public Relations</vt:lpstr>
      <vt:lpstr>Six Core Values</vt:lpstr>
      <vt:lpstr>Defending a Dictator</vt:lpstr>
      <vt:lpstr>Case Study: Doing the Right Thing by Making a “Hurd” Decision</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2013-04-18T01:17:19Z</dcterms:created>
  <dcterms:modified xsi:type="dcterms:W3CDTF">2013-05-02T15:22:57Z</dcterms:modified>
</cp:coreProperties>
</file>