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1AEE26-340A-4C6D-9B74-3F967B7DEB1B}"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BC7827-183A-484A-A27F-45F70856028D}" type="slidenum">
              <a:rPr lang="en-US" smtClean="0"/>
              <a:pPr/>
              <a:t>‹#›</a:t>
            </a:fld>
            <a:endParaRPr lang="en-US"/>
          </a:p>
        </p:txBody>
      </p:sp>
    </p:spTree>
    <p:extLst>
      <p:ext uri="{BB962C8B-B14F-4D97-AF65-F5344CB8AC3E}">
        <p14:creationId xmlns:p14="http://schemas.microsoft.com/office/powerpoint/2010/main" xmlns="" val="1625945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2746461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4181038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1995267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20695956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3843451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4915218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4915218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3043674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25261445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7549281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3152039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474131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2895958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38028075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41945032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15855761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685932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33638184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27</a:t>
            </a:fld>
            <a:endParaRPr lang="en-US" dirty="0"/>
          </a:p>
        </p:txBody>
      </p:sp>
    </p:spTree>
    <p:extLst>
      <p:ext uri="{BB962C8B-B14F-4D97-AF65-F5344CB8AC3E}">
        <p14:creationId xmlns:p14="http://schemas.microsoft.com/office/powerpoint/2010/main" xmlns="" val="22307269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28</a:t>
            </a:fld>
            <a:endParaRPr lang="en-US" dirty="0"/>
          </a:p>
        </p:txBody>
      </p:sp>
    </p:spTree>
    <p:extLst>
      <p:ext uri="{BB962C8B-B14F-4D97-AF65-F5344CB8AC3E}">
        <p14:creationId xmlns:p14="http://schemas.microsoft.com/office/powerpoint/2010/main" xmlns="" val="42506219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29</a:t>
            </a:fld>
            <a:endParaRPr lang="en-US" dirty="0"/>
          </a:p>
        </p:txBody>
      </p:sp>
    </p:spTree>
    <p:extLst>
      <p:ext uri="{BB962C8B-B14F-4D97-AF65-F5344CB8AC3E}">
        <p14:creationId xmlns:p14="http://schemas.microsoft.com/office/powerpoint/2010/main" xmlns="" val="156897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34628612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933586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4149533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1773665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1416496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1897944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22295404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DEB6710F-BEF1-4156-A2BF-99B47ED517EC}"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D3D164B-7E63-407A-9DB7-D2317492F722}"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B6710F-BEF1-4156-A2BF-99B47ED517E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3D164B-7E63-407A-9DB7-D2317492F7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B6710F-BEF1-4156-A2BF-99B47ED517E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3D164B-7E63-407A-9DB7-D2317492F722}"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EB6710F-BEF1-4156-A2BF-99B47ED517EC}"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3D164B-7E63-407A-9DB7-D2317492F722}"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DEB6710F-BEF1-4156-A2BF-99B47ED517EC}"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D3D164B-7E63-407A-9DB7-D2317492F722}"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EB6710F-BEF1-4156-A2BF-99B47ED517E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3D164B-7E63-407A-9DB7-D2317492F722}"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EB6710F-BEF1-4156-A2BF-99B47ED517EC}"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3D164B-7E63-407A-9DB7-D2317492F722}"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EB6710F-BEF1-4156-A2BF-99B47ED517EC}"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3D164B-7E63-407A-9DB7-D2317492F722}"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B6710F-BEF1-4156-A2BF-99B47ED517EC}"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3D164B-7E63-407A-9DB7-D2317492F722}"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EB6710F-BEF1-4156-A2BF-99B47ED517E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3D164B-7E63-407A-9DB7-D2317492F722}"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EB6710F-BEF1-4156-A2BF-99B47ED517EC}"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3D164B-7E63-407A-9DB7-D2317492F722}"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EB6710F-BEF1-4156-A2BF-99B47ED517EC}"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D3D164B-7E63-407A-9DB7-D2317492F722}"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  Preparation/Process</a:t>
            </a:r>
            <a:endParaRPr lang="en-US" dirty="0"/>
          </a:p>
        </p:txBody>
      </p:sp>
      <p:sp>
        <p:nvSpPr>
          <p:cNvPr id="3" name="Subtitle 2"/>
          <p:cNvSpPr>
            <a:spLocks noGrp="1"/>
          </p:cNvSpPr>
          <p:nvPr>
            <p:ph type="subTitle" idx="1"/>
          </p:nvPr>
        </p:nvSpPr>
        <p:spPr/>
        <p:txBody>
          <a:bodyPr>
            <a:normAutofit/>
          </a:bodyPr>
          <a:lstStyle/>
          <a:p>
            <a:r>
              <a:rPr lang="en-US" dirty="0" smtClean="0"/>
              <a:t>Chapter 7: The Law</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45191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have been recent challenges to the </a:t>
            </a:r>
            <a:r>
              <a:rPr lang="en-US" dirty="0" smtClean="0"/>
              <a:t>First Amendment</a:t>
            </a:r>
            <a:r>
              <a:rPr lang="en-US" dirty="0"/>
              <a: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2481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various areas of the law relevant to public relations professionals, including defamation, disclosure, insider trading, copyright and Internet law.</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9945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and Defamation Law</a:t>
            </a:r>
            <a:endParaRPr lang="en-US" dirty="0"/>
          </a:p>
        </p:txBody>
      </p:sp>
      <p:sp>
        <p:nvSpPr>
          <p:cNvPr id="4" name="Content Placeholder 3"/>
          <p:cNvSpPr>
            <a:spLocks noGrp="1"/>
          </p:cNvSpPr>
          <p:nvPr>
            <p:ph sz="quarter" idx="1"/>
          </p:nvPr>
        </p:nvSpPr>
        <p:spPr/>
        <p:txBody>
          <a:bodyPr/>
          <a:lstStyle/>
          <a:p>
            <a:r>
              <a:rPr lang="en-US" dirty="0" smtClean="0"/>
              <a:t>Defamation is umbrella term used to describe libel (printed falsehood) and slander (oral falsehood)</a:t>
            </a:r>
          </a:p>
          <a:p>
            <a:r>
              <a:rPr lang="en-US" dirty="0" smtClean="0"/>
              <a:t>Requirements for defamation:</a:t>
            </a:r>
          </a:p>
          <a:p>
            <a:pPr lvl="1"/>
            <a:r>
              <a:rPr lang="en-US" dirty="0" smtClean="0"/>
              <a:t>Falsehood communicated through print, broadcast, or other electronic means</a:t>
            </a:r>
          </a:p>
          <a:p>
            <a:pPr lvl="1"/>
            <a:r>
              <a:rPr lang="en-US" dirty="0" smtClean="0"/>
              <a:t>Subject of falsehood was identified or easily </a:t>
            </a:r>
            <a:r>
              <a:rPr lang="en-US" dirty="0" smtClean="0"/>
              <a:t>identifiable</a:t>
            </a:r>
            <a:endParaRPr lang="en-US" dirty="0" smtClean="0"/>
          </a:p>
          <a:p>
            <a:pPr lvl="1"/>
            <a:r>
              <a:rPr lang="en-US" dirty="0" smtClean="0"/>
              <a:t>Identified person suffered injury (monetary loss, reputation loss, mental suffering)</a:t>
            </a:r>
          </a:p>
          <a:p>
            <a:r>
              <a:rPr lang="en-US" dirty="0" smtClean="0"/>
              <a:t>Privacy of ordinary citizen protected</a:t>
            </a:r>
          </a:p>
          <a:p>
            <a:r>
              <a:rPr lang="en-US" dirty="0"/>
              <a:t>M</a:t>
            </a:r>
            <a:r>
              <a:rPr lang="en-US" dirty="0" smtClean="0"/>
              <a:t>ore difficult if in limelight</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83795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Figures and Defamation</a:t>
            </a:r>
            <a:endParaRPr lang="en-US" dirty="0"/>
          </a:p>
        </p:txBody>
      </p:sp>
      <p:sp>
        <p:nvSpPr>
          <p:cNvPr id="4" name="Content Placeholder 3"/>
          <p:cNvSpPr>
            <a:spLocks noGrp="1"/>
          </p:cNvSpPr>
          <p:nvPr>
            <p:ph sz="quarter" idx="1"/>
          </p:nvPr>
        </p:nvSpPr>
        <p:spPr/>
        <p:txBody>
          <a:bodyPr/>
          <a:lstStyle/>
          <a:p>
            <a:r>
              <a:rPr lang="en-US" dirty="0" smtClean="0"/>
              <a:t>Show media acted with actual malice</a:t>
            </a:r>
          </a:p>
          <a:p>
            <a:pPr lvl="1"/>
            <a:r>
              <a:rPr lang="en-US" dirty="0" smtClean="0"/>
              <a:t>Statements published with the knowledge they were false</a:t>
            </a:r>
          </a:p>
          <a:p>
            <a:pPr lvl="1"/>
            <a:r>
              <a:rPr lang="en-US" dirty="0" smtClean="0"/>
              <a:t>Reckless disregard for whether the statements were false</a:t>
            </a:r>
          </a:p>
          <a:p>
            <a:r>
              <a:rPr lang="en-US" dirty="0" smtClean="0"/>
              <a:t>Proving actual malice is difficult</a:t>
            </a:r>
          </a:p>
          <a:p>
            <a:r>
              <a:rPr lang="en-US" dirty="0" smtClean="0"/>
              <a:t>Definition of defamation becoming more complex and global with proliferation of blogs, tweets, Facebook posts, cable and radio talk shows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83794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Defamation Cases and Implications</a:t>
            </a:r>
            <a:endParaRPr lang="en-US" dirty="0"/>
          </a:p>
        </p:txBody>
      </p:sp>
      <p:sp>
        <p:nvSpPr>
          <p:cNvPr id="4" name="Content Placeholder 3"/>
          <p:cNvSpPr>
            <a:spLocks noGrp="1"/>
          </p:cNvSpPr>
          <p:nvPr>
            <p:ph sz="quarter" idx="1"/>
          </p:nvPr>
        </p:nvSpPr>
        <p:spPr/>
        <p:txBody>
          <a:bodyPr/>
          <a:lstStyle/>
          <a:p>
            <a:r>
              <a:rPr lang="en-US" dirty="0" smtClean="0"/>
              <a:t>Celebrities frequently sue for defamation</a:t>
            </a:r>
            <a:endParaRPr lang="en-US" dirty="0"/>
          </a:p>
          <a:p>
            <a:r>
              <a:rPr lang="en-US" dirty="0" err="1" smtClean="0"/>
              <a:t>Sacha</a:t>
            </a:r>
            <a:r>
              <a:rPr lang="en-US" dirty="0" smtClean="0"/>
              <a:t> Baron Cohen won defamation case:  attempt at ironic commentary</a:t>
            </a:r>
          </a:p>
          <a:p>
            <a:r>
              <a:rPr lang="en-US" dirty="0" smtClean="0"/>
              <a:t>Staples lost case where they circulated a truth but showed actual malice</a:t>
            </a:r>
          </a:p>
          <a:p>
            <a:r>
              <a:rPr lang="en-US" dirty="0" smtClean="0"/>
              <a:t>Take care in written and verbal communications</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38171"/>
            <a:ext cx="4041775" cy="2692832"/>
          </a:xfrm>
        </p:spPr>
      </p:pic>
      <p:sp>
        <p:nvSpPr>
          <p:cNvPr id="7" name="Rectangle 6"/>
          <p:cNvSpPr/>
          <p:nvPr/>
        </p:nvSpPr>
        <p:spPr>
          <a:xfrm>
            <a:off x="4572000" y="5105400"/>
            <a:ext cx="4114800" cy="276999"/>
          </a:xfrm>
          <a:prstGeom prst="rect">
            <a:avLst/>
          </a:prstGeom>
        </p:spPr>
        <p:txBody>
          <a:bodyPr wrap="square">
            <a:spAutoFit/>
          </a:bodyPr>
          <a:lstStyle/>
          <a:p>
            <a:r>
              <a:rPr lang="en-US" sz="1200" i="1" dirty="0" smtClean="0"/>
              <a:t>Figure 7-4 (Photo</a:t>
            </a:r>
            <a:r>
              <a:rPr lang="en-US" sz="1200" i="1" dirty="0"/>
              <a:t>: GOLD/MILLER PRODUCTIONS/Album/</a:t>
            </a:r>
            <a:r>
              <a:rPr lang="en-US" sz="1200" i="1" dirty="0" err="1"/>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222733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Public Relations and Insider Trading</a:t>
            </a:r>
            <a:endParaRPr lang="en-US" dirty="0"/>
          </a:p>
        </p:txBody>
      </p:sp>
      <p:sp>
        <p:nvSpPr>
          <p:cNvPr id="4" name="Content Placeholder 3"/>
          <p:cNvSpPr>
            <a:spLocks noGrp="1"/>
          </p:cNvSpPr>
          <p:nvPr>
            <p:ph sz="quarter" idx="1"/>
          </p:nvPr>
        </p:nvSpPr>
        <p:spPr/>
        <p:txBody>
          <a:bodyPr>
            <a:normAutofit/>
          </a:bodyPr>
          <a:lstStyle/>
          <a:p>
            <a:r>
              <a:rPr lang="en-US" dirty="0" smtClean="0"/>
              <a:t>Public companies must deal frankly, comprehensively and immediately with material information</a:t>
            </a:r>
          </a:p>
          <a:p>
            <a:r>
              <a:rPr lang="en-US" dirty="0" smtClean="0"/>
              <a:t>Material information might cause an investor to buy, hold, or sell a stock</a:t>
            </a:r>
          </a:p>
          <a:p>
            <a:r>
              <a:rPr lang="en-US" dirty="0" smtClean="0"/>
              <a:t>All investors should have an opportunity to learn about material information as promptly as possible</a:t>
            </a:r>
          </a:p>
          <a:p>
            <a:r>
              <a:rPr lang="en-US" dirty="0" smtClean="0"/>
              <a:t>Companies cannot disseminate false or misleading information to investors</a:t>
            </a:r>
          </a:p>
          <a:p>
            <a:r>
              <a:rPr lang="en-US" dirty="0" smtClean="0"/>
              <a:t>Insiders cannot trade securities on the basis of material information that is not available to the public</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9881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Criminal Attorneys - Literally</a:t>
            </a:r>
            <a:endParaRPr lang="en-US" dirty="0"/>
          </a:p>
        </p:txBody>
      </p:sp>
      <p:sp>
        <p:nvSpPr>
          <p:cNvPr id="5" name="Content Placeholder 4"/>
          <p:cNvSpPr>
            <a:spLocks noGrp="1"/>
          </p:cNvSpPr>
          <p:nvPr>
            <p:ph sz="quarter" idx="1"/>
          </p:nvPr>
        </p:nvSpPr>
        <p:spPr/>
        <p:txBody>
          <a:bodyPr/>
          <a:lstStyle/>
          <a:p>
            <a:r>
              <a:rPr lang="en-US" dirty="0" smtClean="0"/>
              <a:t>Page 133</a:t>
            </a:r>
          </a:p>
          <a:p>
            <a:r>
              <a:rPr lang="en-US" dirty="0" smtClean="0"/>
              <a:t>Richard Scruggs – attempted bribery </a:t>
            </a:r>
          </a:p>
          <a:p>
            <a:r>
              <a:rPr lang="en-US" dirty="0" smtClean="0"/>
              <a:t>Melvyn Weiss – using kickbacks in class actions</a:t>
            </a:r>
          </a:p>
          <a:p>
            <a:r>
              <a:rPr lang="en-US" dirty="0" smtClean="0"/>
              <a:t>William </a:t>
            </a:r>
            <a:r>
              <a:rPr lang="en-US" dirty="0" err="1" smtClean="0"/>
              <a:t>Lerach</a:t>
            </a:r>
            <a:r>
              <a:rPr lang="en-US" dirty="0" smtClean="0"/>
              <a:t> – using kickbacks in class actions</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5181600" y="1219200"/>
            <a:ext cx="3151716" cy="4727575"/>
          </a:xfrm>
        </p:spPr>
      </p:pic>
      <p:sp>
        <p:nvSpPr>
          <p:cNvPr id="8" name="Rectangle 7"/>
          <p:cNvSpPr/>
          <p:nvPr/>
        </p:nvSpPr>
        <p:spPr>
          <a:xfrm>
            <a:off x="4953000" y="5943600"/>
            <a:ext cx="3581400" cy="276999"/>
          </a:xfrm>
          <a:prstGeom prst="rect">
            <a:avLst/>
          </a:prstGeom>
        </p:spPr>
        <p:txBody>
          <a:bodyPr wrap="square">
            <a:spAutoFit/>
          </a:bodyPr>
          <a:lstStyle/>
          <a:p>
            <a:r>
              <a:rPr lang="en-US" sz="1200" i="1" dirty="0" smtClean="0"/>
              <a:t>Figure 7-5: (Photo</a:t>
            </a:r>
            <a:r>
              <a:rPr lang="en-US" sz="1200" i="1" dirty="0"/>
              <a:t>: Steve </a:t>
            </a:r>
            <a:r>
              <a:rPr lang="en-US" sz="1200" i="1" dirty="0" err="1"/>
              <a:t>Ueckert</a:t>
            </a:r>
            <a:r>
              <a:rPr lang="en-US" sz="1200" i="1" dirty="0"/>
              <a:t>/Rapport </a:t>
            </a:r>
            <a:r>
              <a:rPr lang="en-US" sz="1200" i="1" dirty="0" smtClean="0"/>
              <a:t>Press/</a:t>
            </a:r>
            <a:r>
              <a:rPr lang="en-US" sz="1200" i="1" dirty="0" err="1" smtClean="0"/>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347645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Public Relations and Disclosure Law</a:t>
            </a:r>
            <a:endParaRPr lang="en-US" dirty="0"/>
          </a:p>
        </p:txBody>
      </p:sp>
      <p:sp>
        <p:nvSpPr>
          <p:cNvPr id="7" name="Content Placeholder 6"/>
          <p:cNvSpPr>
            <a:spLocks noGrp="1"/>
          </p:cNvSpPr>
          <p:nvPr>
            <p:ph sz="quarter" idx="1"/>
          </p:nvPr>
        </p:nvSpPr>
        <p:spPr/>
        <p:txBody>
          <a:bodyPr/>
          <a:lstStyle/>
          <a:p>
            <a:r>
              <a:rPr lang="en-US" dirty="0" smtClean="0"/>
              <a:t>Information that companies disseminate must be accurate</a:t>
            </a:r>
          </a:p>
          <a:p>
            <a:r>
              <a:rPr lang="en-US" dirty="0" smtClean="0"/>
              <a:t>Disclose vs. withholding material information</a:t>
            </a:r>
          </a:p>
          <a:p>
            <a:r>
              <a:rPr lang="en-US" dirty="0" smtClean="0"/>
              <a:t>SEC increased focus on private meetings between companies and analysts</a:t>
            </a:r>
          </a:p>
          <a:p>
            <a:r>
              <a:rPr lang="en-US" dirty="0" smtClean="0"/>
              <a:t>Fair disclosure = companies are required to widely disseminate any material announcement</a:t>
            </a:r>
          </a:p>
          <a:p>
            <a:r>
              <a:rPr lang="en-US" dirty="0" smtClean="0"/>
              <a:t>If information shared with analyst, company obligated to issue a news release within 24 hours</a:t>
            </a:r>
          </a:p>
          <a:p>
            <a:r>
              <a:rPr lang="en-US" dirty="0" smtClean="0"/>
              <a:t>Sarbanes-Oxley – publicly traded companies increase financial disclosure and annual report on accounting practice effectiveness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9665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and Ethics Law</a:t>
            </a:r>
            <a:endParaRPr lang="en-US" dirty="0"/>
          </a:p>
        </p:txBody>
      </p:sp>
      <p:sp>
        <p:nvSpPr>
          <p:cNvPr id="4" name="Content Placeholder 3"/>
          <p:cNvSpPr>
            <a:spLocks noGrp="1"/>
          </p:cNvSpPr>
          <p:nvPr>
            <p:ph sz="quarter" idx="1"/>
          </p:nvPr>
        </p:nvSpPr>
        <p:spPr/>
        <p:txBody>
          <a:bodyPr/>
          <a:lstStyle/>
          <a:p>
            <a:r>
              <a:rPr lang="en-US" dirty="0" smtClean="0"/>
              <a:t>Campaign finance reform</a:t>
            </a:r>
          </a:p>
          <a:p>
            <a:r>
              <a:rPr lang="en-US" dirty="0" smtClean="0"/>
              <a:t>Proliferation of Super PACs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73480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 Ethics Mini-Case: Fall from Grace</a:t>
            </a:r>
            <a:endParaRPr lang="en-US" dirty="0"/>
          </a:p>
        </p:txBody>
      </p:sp>
      <p:sp>
        <p:nvSpPr>
          <p:cNvPr id="6" name="Content Placeholder 5"/>
          <p:cNvSpPr>
            <a:spLocks noGrp="1"/>
          </p:cNvSpPr>
          <p:nvPr>
            <p:ph sz="quarter" idx="1"/>
          </p:nvPr>
        </p:nvSpPr>
        <p:spPr/>
        <p:txBody>
          <a:bodyPr>
            <a:normAutofit/>
          </a:bodyPr>
          <a:lstStyle/>
          <a:p>
            <a:r>
              <a:rPr lang="en-US" dirty="0" smtClean="0"/>
              <a:t>Page 135</a:t>
            </a:r>
          </a:p>
          <a:p>
            <a:r>
              <a:rPr lang="en-US" dirty="0" smtClean="0"/>
              <a:t>Have </a:t>
            </a:r>
            <a:r>
              <a:rPr lang="en-US" dirty="0"/>
              <a:t>you any objection to Nancy Grace’s opinions in </a:t>
            </a:r>
            <a:r>
              <a:rPr lang="en-US" dirty="0" smtClean="0"/>
              <a:t>the ongoing </a:t>
            </a:r>
            <a:r>
              <a:rPr lang="en-US" dirty="0"/>
              <a:t>legal cases cited here?</a:t>
            </a:r>
          </a:p>
          <a:p>
            <a:r>
              <a:rPr lang="en-US" dirty="0" smtClean="0"/>
              <a:t>What </a:t>
            </a:r>
            <a:r>
              <a:rPr lang="en-US" dirty="0"/>
              <a:t>were the public relations implications for </a:t>
            </a:r>
            <a:r>
              <a:rPr lang="en-US" dirty="0" smtClean="0"/>
              <a:t>Grace’s network</a:t>
            </a:r>
            <a:r>
              <a:rPr lang="en-US" dirty="0"/>
              <a:t>, </a:t>
            </a:r>
            <a:r>
              <a:rPr lang="en-US" i="1" dirty="0"/>
              <a:t>HLN</a:t>
            </a:r>
            <a:r>
              <a:rPr lang="en-US" dirty="0"/>
              <a:t>, with respect to its outspoken lawyer?</a:t>
            </a:r>
          </a:p>
        </p:txBody>
      </p:sp>
      <p:pic>
        <p:nvPicPr>
          <p:cNvPr id="8" name="Content Placeholder 7"/>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572000" y="1219200"/>
            <a:ext cx="4041775" cy="4528953"/>
          </a:xfrm>
        </p:spPr>
      </p:pic>
      <p:sp>
        <p:nvSpPr>
          <p:cNvPr id="9" name="Rectangle 8"/>
          <p:cNvSpPr/>
          <p:nvPr/>
        </p:nvSpPr>
        <p:spPr>
          <a:xfrm>
            <a:off x="4876800" y="5791200"/>
            <a:ext cx="3542958" cy="276999"/>
          </a:xfrm>
          <a:prstGeom prst="rect">
            <a:avLst/>
          </a:prstGeom>
        </p:spPr>
        <p:txBody>
          <a:bodyPr wrap="none">
            <a:spAutoFit/>
          </a:bodyPr>
          <a:lstStyle/>
          <a:p>
            <a:r>
              <a:rPr lang="en-US" sz="1200" i="1" dirty="0" smtClean="0"/>
              <a:t>Figure 7-6 (Photo</a:t>
            </a:r>
            <a:r>
              <a:rPr lang="en-US" sz="1200" i="1" dirty="0"/>
              <a:t>: Steve </a:t>
            </a:r>
            <a:r>
              <a:rPr lang="en-US" sz="1200" i="1" dirty="0" err="1"/>
              <a:t>Ueckert</a:t>
            </a:r>
            <a:r>
              <a:rPr lang="en-US" sz="1200" i="1" dirty="0"/>
              <a:t>/Rapport Press/</a:t>
            </a:r>
            <a:r>
              <a:rPr lang="en-US" sz="1200" i="1" dirty="0" err="1"/>
              <a:t>Newscom</a:t>
            </a:r>
            <a:r>
              <a:rPr lang="en-US" sz="1200" i="1" dirty="0"/>
              <a:t>)</a:t>
            </a:r>
            <a:endParaRPr lang="en-US" sz="1200" dirty="0"/>
          </a:p>
        </p:txBody>
      </p:sp>
      <p:sp>
        <p:nvSpPr>
          <p:cNvPr id="7"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351554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relationship between public </a:t>
            </a:r>
            <a:r>
              <a:rPr lang="en-US" dirty="0" smtClean="0"/>
              <a:t>relations professionals </a:t>
            </a:r>
            <a:r>
              <a:rPr lang="en-US" dirty="0"/>
              <a:t>and lawyers and the </a:t>
            </a:r>
            <a:r>
              <a:rPr lang="en-US" dirty="0" smtClean="0"/>
              <a:t>importance to </a:t>
            </a:r>
            <a:r>
              <a:rPr lang="en-US" dirty="0"/>
              <a:t>public relations practitioners of </a:t>
            </a:r>
            <a:r>
              <a:rPr lang="en-US" dirty="0" smtClean="0"/>
              <a:t>understanding the </a:t>
            </a:r>
            <a:r>
              <a:rPr lang="en-US" dirty="0"/>
              <a:t>law.</a:t>
            </a:r>
          </a:p>
          <a:p>
            <a:r>
              <a:rPr lang="en-US" dirty="0" smtClean="0"/>
              <a:t>To </a:t>
            </a:r>
            <a:r>
              <a:rPr lang="en-US" dirty="0"/>
              <a:t>explore, in particular, the First Amendment, </a:t>
            </a:r>
            <a:r>
              <a:rPr lang="en-US" dirty="0" smtClean="0"/>
              <a:t>from which </a:t>
            </a:r>
            <a:r>
              <a:rPr lang="en-US" dirty="0"/>
              <a:t>free speech emerges.</a:t>
            </a:r>
          </a:p>
          <a:p>
            <a:r>
              <a:rPr lang="en-US" dirty="0" smtClean="0"/>
              <a:t>To </a:t>
            </a:r>
            <a:r>
              <a:rPr lang="en-US" dirty="0"/>
              <a:t>discuss the various areas of the </a:t>
            </a:r>
            <a:r>
              <a:rPr lang="en-US" dirty="0" smtClean="0"/>
              <a:t>law relevant </a:t>
            </a:r>
            <a:r>
              <a:rPr lang="en-US" dirty="0"/>
              <a:t>to public relations professionals, </a:t>
            </a:r>
            <a:r>
              <a:rPr lang="en-US" dirty="0" smtClean="0"/>
              <a:t>including defamation</a:t>
            </a:r>
            <a:r>
              <a:rPr lang="en-US" dirty="0"/>
              <a:t>, disclosure, </a:t>
            </a:r>
            <a:r>
              <a:rPr lang="en-US" dirty="0" smtClean="0"/>
              <a:t>insider trading</a:t>
            </a:r>
            <a:r>
              <a:rPr lang="en-US" dirty="0"/>
              <a:t>, copyright and Internet law.</a:t>
            </a:r>
          </a:p>
          <a:p>
            <a:r>
              <a:rPr lang="en-US" dirty="0" smtClean="0"/>
              <a:t>To </a:t>
            </a:r>
            <a:r>
              <a:rPr lang="en-US" dirty="0"/>
              <a:t>underscore the new importance in </a:t>
            </a:r>
            <a:r>
              <a:rPr lang="en-US" dirty="0" smtClean="0"/>
              <a:t>the 21st </a:t>
            </a:r>
            <a:r>
              <a:rPr lang="en-US" dirty="0"/>
              <a:t>century of litigation public relations.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70789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Public Relations and Copyright Law</a:t>
            </a:r>
            <a:endParaRPr lang="en-US" dirty="0"/>
          </a:p>
        </p:txBody>
      </p:sp>
      <p:sp>
        <p:nvSpPr>
          <p:cNvPr id="7" name="Content Placeholder 6"/>
          <p:cNvSpPr>
            <a:spLocks noGrp="1"/>
          </p:cNvSpPr>
          <p:nvPr>
            <p:ph sz="quarter" idx="1"/>
          </p:nvPr>
        </p:nvSpPr>
        <p:spPr/>
        <p:txBody>
          <a:bodyPr/>
          <a:lstStyle/>
          <a:p>
            <a:r>
              <a:rPr lang="en-US" dirty="0" smtClean="0"/>
              <a:t>Original work of authorship has copyright protection when work is in “fixed” form</a:t>
            </a:r>
          </a:p>
          <a:p>
            <a:r>
              <a:rPr lang="en-US" dirty="0" smtClean="0"/>
              <a:t>Fixed means the work is permanent enough to be perceived, reproduced, or otherwise communicated</a:t>
            </a:r>
          </a:p>
          <a:p>
            <a:r>
              <a:rPr lang="en-US" dirty="0" smtClean="0"/>
              <a:t>Copyright owners have exclusive right to reproduce and authorize others to reproduce the work, prepare derivative works, and perform and/or display the work publicly</a:t>
            </a:r>
          </a:p>
          <a:p>
            <a:r>
              <a:rPr lang="en-US" dirty="0" smtClean="0"/>
              <a:t>News reporting, teaching, scholarship, research use of copyrighted material is not infringement; </a:t>
            </a:r>
            <a:r>
              <a:rPr lang="en-US" i="1" dirty="0" smtClean="0"/>
              <a:t>fair use</a:t>
            </a:r>
          </a:p>
          <a:p>
            <a:r>
              <a:rPr lang="en-US" dirty="0" smtClean="0"/>
              <a:t>Fair use depends on volume, future market, and heart</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11200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Freelance Artist and Writers</a:t>
            </a:r>
            <a:endParaRPr lang="en-US" dirty="0"/>
          </a:p>
        </p:txBody>
      </p:sp>
      <p:sp>
        <p:nvSpPr>
          <p:cNvPr id="4" name="Content Placeholder 3"/>
          <p:cNvSpPr>
            <a:spLocks noGrp="1"/>
          </p:cNvSpPr>
          <p:nvPr>
            <p:ph sz="quarter" idx="1"/>
          </p:nvPr>
        </p:nvSpPr>
        <p:spPr/>
        <p:txBody>
          <a:bodyPr/>
          <a:lstStyle/>
          <a:p>
            <a:r>
              <a:rPr lang="en-US" dirty="0" smtClean="0"/>
              <a:t>Freelancers retain the right to copyright what they create</a:t>
            </a:r>
          </a:p>
          <a:p>
            <a:r>
              <a:rPr lang="en-US" dirty="0" smtClean="0"/>
              <a:t>Public relations professionals must document the authorization to use freelance work</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60259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and Internet Law</a:t>
            </a:r>
            <a:endParaRPr lang="en-US" dirty="0"/>
          </a:p>
        </p:txBody>
      </p:sp>
      <p:sp>
        <p:nvSpPr>
          <p:cNvPr id="4" name="Content Placeholder 3"/>
          <p:cNvSpPr>
            <a:spLocks noGrp="1"/>
          </p:cNvSpPr>
          <p:nvPr>
            <p:ph sz="quarter" idx="1"/>
          </p:nvPr>
        </p:nvSpPr>
        <p:spPr/>
        <p:txBody>
          <a:bodyPr/>
          <a:lstStyle/>
          <a:p>
            <a:r>
              <a:rPr lang="en-US" dirty="0" smtClean="0"/>
              <a:t>Not all speech is created equal</a:t>
            </a:r>
          </a:p>
          <a:p>
            <a:r>
              <a:rPr lang="en-US" dirty="0" smtClean="0"/>
              <a:t>Censorship – Communications Decency Act</a:t>
            </a:r>
          </a:p>
          <a:p>
            <a:r>
              <a:rPr lang="en-US" dirty="0" smtClean="0"/>
              <a:t>Children’s Online Privacy Protection Act</a:t>
            </a:r>
          </a:p>
          <a:p>
            <a:r>
              <a:rPr lang="en-US" dirty="0" smtClean="0"/>
              <a:t>Intellectual Property – Stop Online Piracy Act defeated</a:t>
            </a:r>
          </a:p>
          <a:p>
            <a:pPr lvl="1"/>
            <a:r>
              <a:rPr lang="en-US" dirty="0" smtClean="0"/>
              <a:t>Music downloads</a:t>
            </a:r>
          </a:p>
          <a:p>
            <a:pPr lvl="1"/>
            <a:r>
              <a:rPr lang="en-US" dirty="0" smtClean="0"/>
              <a:t>Video games</a:t>
            </a:r>
          </a:p>
          <a:p>
            <a:pPr lvl="1"/>
            <a:r>
              <a:rPr lang="en-US" dirty="0" smtClean="0"/>
              <a:t>Software</a:t>
            </a:r>
          </a:p>
          <a:p>
            <a:pPr lvl="1"/>
            <a:r>
              <a:rPr lang="en-US" dirty="0" smtClean="0"/>
              <a:t>Movies and books</a:t>
            </a:r>
          </a:p>
          <a:p>
            <a:r>
              <a:rPr lang="en-US" dirty="0" smtClean="0"/>
              <a:t>Cybersquatting – shake down rightful registrant</a:t>
            </a:r>
          </a:p>
          <a:p>
            <a:r>
              <a:rPr lang="en-US" dirty="0" smtClean="0"/>
              <a:t>E-Fraud and click fraud</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015927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a:t>
            </a:r>
            <a:endParaRPr lang="en-US" dirty="0"/>
          </a:p>
        </p:txBody>
      </p:sp>
      <p:sp>
        <p:nvSpPr>
          <p:cNvPr id="4" name="Content Placeholder 3"/>
          <p:cNvSpPr>
            <a:spLocks noGrp="1"/>
          </p:cNvSpPr>
          <p:nvPr>
            <p:ph sz="quarter" idx="1"/>
          </p:nvPr>
        </p:nvSpPr>
        <p:spPr/>
        <p:txBody>
          <a:bodyPr/>
          <a:lstStyle/>
          <a:p>
            <a:r>
              <a:rPr lang="en-US" dirty="0" smtClean="0"/>
              <a:t>Legal issues related to employee relations and social media</a:t>
            </a:r>
          </a:p>
          <a:p>
            <a:r>
              <a:rPr lang="en-US" dirty="0" smtClean="0"/>
              <a:t>Illegal to fire an employee who criticizes his/her supervisor on his/her Facebook page?</a:t>
            </a:r>
          </a:p>
          <a:p>
            <a:r>
              <a:rPr lang="en-US" dirty="0" smtClean="0"/>
              <a:t>Employers review Internet and social media policies to see if vulnerable to allegations of rights limitations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7447796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Questions </a:t>
            </a:r>
            <a:endParaRPr lang="en-US" dirty="0"/>
          </a:p>
        </p:txBody>
      </p:sp>
      <p:sp>
        <p:nvSpPr>
          <p:cNvPr id="4" name="Content Placeholder 3"/>
          <p:cNvSpPr>
            <a:spLocks noGrp="1"/>
          </p:cNvSpPr>
          <p:nvPr>
            <p:ph sz="quarter" idx="1"/>
          </p:nvPr>
        </p:nvSpPr>
        <p:spPr/>
        <p:txBody>
          <a:bodyPr/>
          <a:lstStyle/>
          <a:p>
            <a:r>
              <a:rPr lang="en-US" dirty="0" smtClean="0"/>
              <a:t>How can someone prove that he or she has been libeled or slandered?</a:t>
            </a:r>
          </a:p>
          <a:p>
            <a:r>
              <a:rPr lang="en-US" dirty="0" smtClean="0"/>
              <a:t>What </a:t>
            </a:r>
            <a:r>
              <a:rPr lang="en-US" dirty="0"/>
              <a:t>are some of the dominant issues in </a:t>
            </a:r>
            <a:r>
              <a:rPr lang="en-US" dirty="0" smtClean="0"/>
              <a:t>laws affecting </a:t>
            </a:r>
            <a:r>
              <a:rPr lang="en-US" dirty="0"/>
              <a:t>the Internet?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367181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underscore the new importance in the 21st century of litigation public relations.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40406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Litigation Public Relations</a:t>
            </a:r>
            <a:endParaRPr lang="en-US" dirty="0"/>
          </a:p>
        </p:txBody>
      </p:sp>
      <p:sp>
        <p:nvSpPr>
          <p:cNvPr id="4" name="Content Placeholder 3"/>
          <p:cNvSpPr>
            <a:spLocks noGrp="1"/>
          </p:cNvSpPr>
          <p:nvPr>
            <p:ph sz="quarter" idx="1"/>
          </p:nvPr>
        </p:nvSpPr>
        <p:spPr/>
        <p:txBody>
          <a:bodyPr/>
          <a:lstStyle/>
          <a:p>
            <a:r>
              <a:rPr lang="en-US" dirty="0" smtClean="0"/>
              <a:t>Plaintiffs and defendants try to influence the verdict outside the courtroom</a:t>
            </a:r>
            <a:endParaRPr lang="en-US" dirty="0"/>
          </a:p>
          <a:p>
            <a:r>
              <a:rPr lang="en-US" dirty="0" smtClean="0"/>
              <a:t>Litigation public relations is managing the media process during a legal dispute to affect the outcome or its impact on the client’s overall reputation</a:t>
            </a:r>
          </a:p>
          <a:p>
            <a:r>
              <a:rPr lang="en-US" dirty="0" smtClean="0"/>
              <a:t>Affects Sixth Amendment guarantee of an impartial jury</a:t>
            </a:r>
          </a:p>
          <a:p>
            <a:r>
              <a:rPr lang="en-US" dirty="0" smtClean="0"/>
              <a:t>Communication is central to modern litigation</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833754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Litigation Visibility</a:t>
            </a:r>
            <a:endParaRPr lang="en-US" dirty="0"/>
          </a:p>
        </p:txBody>
      </p:sp>
      <p:sp>
        <p:nvSpPr>
          <p:cNvPr id="4" name="Content Placeholder 3"/>
          <p:cNvSpPr>
            <a:spLocks noGrp="1"/>
          </p:cNvSpPr>
          <p:nvPr>
            <p:ph sz="quarter" idx="1"/>
          </p:nvPr>
        </p:nvSpPr>
        <p:spPr/>
        <p:txBody>
          <a:bodyPr/>
          <a:lstStyle/>
          <a:p>
            <a:r>
              <a:rPr lang="en-US" dirty="0" smtClean="0"/>
              <a:t>Learn the process</a:t>
            </a:r>
          </a:p>
          <a:p>
            <a:r>
              <a:rPr lang="en-US" dirty="0" smtClean="0"/>
              <a:t>Develop a message strategy</a:t>
            </a:r>
          </a:p>
          <a:p>
            <a:r>
              <a:rPr lang="en-US" dirty="0" smtClean="0"/>
              <a:t>Settle fast</a:t>
            </a:r>
          </a:p>
          <a:p>
            <a:r>
              <a:rPr lang="en-US" dirty="0" smtClean="0"/>
              <a:t>Anticipate high-profile variables</a:t>
            </a:r>
          </a:p>
          <a:p>
            <a:r>
              <a:rPr lang="en-US" dirty="0" smtClean="0"/>
              <a:t>Keep the focus positive</a:t>
            </a:r>
          </a:p>
          <a:p>
            <a:r>
              <a:rPr lang="en-US" dirty="0" smtClean="0"/>
              <a:t>Try settling again</a:t>
            </a:r>
          </a:p>
          <a:p>
            <a:r>
              <a:rPr lang="en-US" dirty="0" smtClean="0"/>
              <a:t>Fight nicely</a:t>
            </a:r>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501695"/>
            <a:ext cx="4041775" cy="2365785"/>
          </a:xfrm>
        </p:spPr>
      </p:pic>
      <p:sp>
        <p:nvSpPr>
          <p:cNvPr id="7" name="Rectangle 6"/>
          <p:cNvSpPr/>
          <p:nvPr/>
        </p:nvSpPr>
        <p:spPr>
          <a:xfrm>
            <a:off x="4648200" y="4876800"/>
            <a:ext cx="4038600" cy="276999"/>
          </a:xfrm>
          <a:prstGeom prst="rect">
            <a:avLst/>
          </a:prstGeom>
        </p:spPr>
        <p:txBody>
          <a:bodyPr wrap="square">
            <a:spAutoFit/>
          </a:bodyPr>
          <a:lstStyle/>
          <a:p>
            <a:r>
              <a:rPr lang="en-US" sz="1200" i="1" dirty="0" smtClean="0"/>
              <a:t>Figure 7-7 (Courtesy </a:t>
            </a:r>
            <a:r>
              <a:rPr lang="en-US" sz="1200" i="1" dirty="0"/>
              <a:t>of Institute </a:t>
            </a:r>
            <a:r>
              <a:rPr lang="en-US" sz="1200" i="1" dirty="0" smtClean="0"/>
              <a:t>for Justice</a:t>
            </a:r>
            <a:r>
              <a:rPr lang="en-US" sz="1200" i="1" dirty="0"/>
              <a:t>, photo by </a:t>
            </a:r>
            <a:r>
              <a:rPr lang="en-US" sz="1200" i="1" dirty="0" smtClean="0"/>
              <a:t>Don Wilson</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755960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Provide an example of a situation where lawyers used the guidelines associated with litigation visibility to affect the outcome of a case.</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1879276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Amazon Shuts Free Speech Door on Pedophile Book</a:t>
            </a:r>
            <a:endParaRPr lang="en-US" dirty="0"/>
          </a:p>
        </p:txBody>
      </p:sp>
      <p:sp>
        <p:nvSpPr>
          <p:cNvPr id="5" name="Content Placeholder 4"/>
          <p:cNvSpPr>
            <a:spLocks noGrp="1"/>
          </p:cNvSpPr>
          <p:nvPr>
            <p:ph sz="quarter" idx="1"/>
          </p:nvPr>
        </p:nvSpPr>
        <p:spPr/>
        <p:txBody>
          <a:bodyPr>
            <a:normAutofit lnSpcReduction="10000"/>
          </a:bodyPr>
          <a:lstStyle/>
          <a:p>
            <a:r>
              <a:rPr lang="en-US" dirty="0" smtClean="0"/>
              <a:t>Page 142</a:t>
            </a:r>
          </a:p>
          <a:p>
            <a:r>
              <a:rPr lang="en-US" dirty="0" smtClean="0"/>
              <a:t>Do </a:t>
            </a:r>
            <a:r>
              <a:rPr lang="en-US" dirty="0"/>
              <a:t>you agree with Amazon’s first or second decision?</a:t>
            </a:r>
          </a:p>
          <a:p>
            <a:r>
              <a:rPr lang="en-US" dirty="0" smtClean="0"/>
              <a:t>Where </a:t>
            </a:r>
            <a:r>
              <a:rPr lang="en-US" dirty="0"/>
              <a:t>should Amazon draw the line on distributing </a:t>
            </a:r>
            <a:r>
              <a:rPr lang="en-US" dirty="0" smtClean="0"/>
              <a:t>books that </a:t>
            </a:r>
            <a:r>
              <a:rPr lang="en-US" dirty="0"/>
              <a:t>contain questionable content</a:t>
            </a:r>
            <a:r>
              <a:rPr lang="en-US" dirty="0" smtClean="0"/>
              <a:t>?</a:t>
            </a:r>
          </a:p>
          <a:p>
            <a:r>
              <a:rPr lang="en-US" dirty="0"/>
              <a:t>What do you think of Amazon’s public relations posture in </a:t>
            </a:r>
            <a:r>
              <a:rPr lang="en-US" dirty="0" smtClean="0"/>
              <a:t>this case</a:t>
            </a:r>
            <a:r>
              <a:rPr lang="en-US" dirty="0"/>
              <a:t>?</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5029200" y="1219200"/>
            <a:ext cx="3529922" cy="4727575"/>
          </a:xfrm>
        </p:spPr>
      </p:pic>
      <p:sp>
        <p:nvSpPr>
          <p:cNvPr id="8" name="Rectangle 7"/>
          <p:cNvSpPr/>
          <p:nvPr/>
        </p:nvSpPr>
        <p:spPr>
          <a:xfrm>
            <a:off x="5410200" y="5943600"/>
            <a:ext cx="2886303" cy="276999"/>
          </a:xfrm>
          <a:prstGeom prst="rect">
            <a:avLst/>
          </a:prstGeom>
        </p:spPr>
        <p:txBody>
          <a:bodyPr wrap="none">
            <a:spAutoFit/>
          </a:bodyPr>
          <a:lstStyle/>
          <a:p>
            <a:r>
              <a:rPr lang="en-US" sz="1200" i="1" dirty="0" smtClean="0"/>
              <a:t>Figure 7-8 (Photo</a:t>
            </a:r>
            <a:r>
              <a:rPr lang="en-US" sz="1200" i="1" dirty="0"/>
              <a:t>: </a:t>
            </a:r>
            <a:r>
              <a:rPr lang="en-US" sz="1200" i="1" dirty="0" err="1"/>
              <a:t>PacificCoastNews</a:t>
            </a:r>
            <a:r>
              <a:rPr lang="en-US" sz="1200" i="1" dirty="0"/>
              <a:t>/</a:t>
            </a:r>
            <a:r>
              <a:rPr lang="en-US" sz="1200" i="1" dirty="0" err="1"/>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04847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Example:  Taco Bell</a:t>
            </a:r>
            <a:endParaRPr lang="en-US" dirty="0"/>
          </a:p>
        </p:txBody>
      </p:sp>
      <p:sp>
        <p:nvSpPr>
          <p:cNvPr id="5" name="Content Placeholder 4"/>
          <p:cNvSpPr>
            <a:spLocks noGrp="1"/>
          </p:cNvSpPr>
          <p:nvPr>
            <p:ph sz="quarter" idx="1"/>
          </p:nvPr>
        </p:nvSpPr>
        <p:spPr/>
        <p:txBody>
          <a:bodyPr>
            <a:normAutofit/>
          </a:bodyPr>
          <a:lstStyle/>
          <a:p>
            <a:r>
              <a:rPr lang="en-US" dirty="0" smtClean="0"/>
              <a:t>Lawsuit – taco mixture contained more fiber than meat</a:t>
            </a:r>
          </a:p>
          <a:p>
            <a:r>
              <a:rPr lang="en-US" dirty="0" smtClean="0"/>
              <a:t>Taco Bell publicized lawsuit on Facebook and YouTube:  “Thank You for Suing Us.”</a:t>
            </a:r>
          </a:p>
          <a:p>
            <a:r>
              <a:rPr lang="en-US" dirty="0" smtClean="0"/>
              <a:t>Viral and public rebuttal squelched potential publicity about the negative lawsuit</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343352"/>
            <a:ext cx="4041775" cy="4682471"/>
          </a:xfrm>
        </p:spPr>
      </p:pic>
      <p:sp>
        <p:nvSpPr>
          <p:cNvPr id="8" name="Rectangle 7"/>
          <p:cNvSpPr/>
          <p:nvPr/>
        </p:nvSpPr>
        <p:spPr>
          <a:xfrm>
            <a:off x="4800600" y="6019800"/>
            <a:ext cx="3628301" cy="276999"/>
          </a:xfrm>
          <a:prstGeom prst="rect">
            <a:avLst/>
          </a:prstGeom>
        </p:spPr>
        <p:txBody>
          <a:bodyPr wrap="none">
            <a:spAutoFit/>
          </a:bodyPr>
          <a:lstStyle/>
          <a:p>
            <a:r>
              <a:rPr lang="en-US" sz="1200" i="1" dirty="0" smtClean="0"/>
              <a:t>Figure 7-1 (Photo</a:t>
            </a:r>
            <a:r>
              <a:rPr lang="en-US" sz="1200" i="1" dirty="0"/>
              <a:t>: Tonya Wise/London </a:t>
            </a:r>
            <a:r>
              <a:rPr lang="en-US" sz="1200" i="1" dirty="0" err="1"/>
              <a:t>Ent</a:t>
            </a:r>
            <a:r>
              <a:rPr lang="en-US" sz="1200" i="1" dirty="0"/>
              <a:t>/Splash/</a:t>
            </a:r>
            <a:r>
              <a:rPr lang="en-US" sz="1200" i="1" dirty="0" err="1"/>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3694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192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39624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2941138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relationship between public relations professionals and lawyers and the importance to public relations practitioners of understanding the law.</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2471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Difference in Legal vs. Public Relations Advice</a:t>
            </a:r>
            <a:endParaRPr lang="en-US" dirty="0"/>
          </a:p>
        </p:txBody>
      </p:sp>
      <p:sp>
        <p:nvSpPr>
          <p:cNvPr id="4" name="Content Placeholder 3"/>
          <p:cNvSpPr>
            <a:spLocks noGrp="1"/>
          </p:cNvSpPr>
          <p:nvPr>
            <p:ph sz="quarter" idx="1"/>
          </p:nvPr>
        </p:nvSpPr>
        <p:spPr/>
        <p:txBody>
          <a:bodyPr/>
          <a:lstStyle/>
          <a:p>
            <a:r>
              <a:rPr lang="en-US" dirty="0" smtClean="0"/>
              <a:t>Lawyers advise clients on what they </a:t>
            </a:r>
            <a:r>
              <a:rPr lang="en-US" i="1" dirty="0" smtClean="0"/>
              <a:t>must</a:t>
            </a:r>
            <a:r>
              <a:rPr lang="en-US" dirty="0" smtClean="0"/>
              <a:t> do, within legal requirements, to defend themselves in a court of law</a:t>
            </a:r>
          </a:p>
          <a:p>
            <a:r>
              <a:rPr lang="en-US" dirty="0" smtClean="0"/>
              <a:t>Public relations advisors counsel clients on what the </a:t>
            </a:r>
            <a:r>
              <a:rPr lang="en-US" i="1" dirty="0" smtClean="0"/>
              <a:t>should</a:t>
            </a:r>
            <a:r>
              <a:rPr lang="en-US" dirty="0" smtClean="0"/>
              <a:t> do to defend themselves in the court of public opinion</a:t>
            </a:r>
          </a:p>
          <a:p>
            <a:r>
              <a:rPr lang="en-US" dirty="0" smtClean="0"/>
              <a:t>Public relations and the law both begin with the First Amendment – freedom of speech</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95289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 Relations and the Law: </a:t>
            </a:r>
            <a:br>
              <a:rPr lang="en-US" dirty="0" smtClean="0"/>
            </a:br>
            <a:r>
              <a:rPr lang="en-US" dirty="0" smtClean="0"/>
              <a:t>An Uneasy Alliance</a:t>
            </a:r>
            <a:endParaRPr lang="en-US" dirty="0"/>
          </a:p>
        </p:txBody>
      </p:sp>
      <p:sp>
        <p:nvSpPr>
          <p:cNvPr id="4" name="Content Placeholder 3"/>
          <p:cNvSpPr>
            <a:spLocks noGrp="1"/>
          </p:cNvSpPr>
          <p:nvPr>
            <p:ph sz="quarter" idx="1"/>
          </p:nvPr>
        </p:nvSpPr>
        <p:spPr/>
        <p:txBody>
          <a:bodyPr/>
          <a:lstStyle/>
          <a:p>
            <a:r>
              <a:rPr lang="en-US" dirty="0" smtClean="0"/>
              <a:t>Public relations must understand legal implications </a:t>
            </a:r>
          </a:p>
          <a:p>
            <a:r>
              <a:rPr lang="en-US" dirty="0" smtClean="0"/>
              <a:t>Firm’s legal position must be first consideration</a:t>
            </a:r>
          </a:p>
          <a:p>
            <a:r>
              <a:rPr lang="en-US" dirty="0" smtClean="0"/>
              <a:t>Lawyer: “Say nothing, and say it slowly!”</a:t>
            </a:r>
          </a:p>
          <a:p>
            <a:r>
              <a:rPr lang="en-US" dirty="0" smtClean="0"/>
              <a:t>Public Relations:  Go public early</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14529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is the difference between a public </a:t>
            </a:r>
            <a:r>
              <a:rPr lang="en-US" dirty="0" smtClean="0"/>
              <a:t>relations professional’s </a:t>
            </a:r>
            <a:r>
              <a:rPr lang="en-US" dirty="0"/>
              <a:t>responsibility and a </a:t>
            </a:r>
            <a:r>
              <a:rPr lang="en-US" dirty="0" smtClean="0"/>
              <a:t>lawyer’s responsibility</a:t>
            </a:r>
            <a:r>
              <a:rPr lang="en-US" dirty="0"/>
              <a: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68729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in particular, the First Amendment, from which free speech emerges.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838597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 Relations and the First </a:t>
            </a:r>
            <a:r>
              <a:rPr lang="en-US" dirty="0" smtClean="0"/>
              <a:t>Amendment</a:t>
            </a:r>
            <a:endParaRPr lang="en-US" dirty="0"/>
          </a:p>
        </p:txBody>
      </p:sp>
      <p:sp>
        <p:nvSpPr>
          <p:cNvPr id="4" name="Content Placeholder 3"/>
          <p:cNvSpPr>
            <a:spLocks noGrp="1"/>
          </p:cNvSpPr>
          <p:nvPr>
            <p:ph sz="quarter" idx="1"/>
          </p:nvPr>
        </p:nvSpPr>
        <p:spPr/>
        <p:txBody>
          <a:bodyPr/>
          <a:lstStyle/>
          <a:p>
            <a:r>
              <a:rPr lang="en-US" dirty="0" smtClean="0"/>
              <a:t>First Amendment = cornerstone of free speech in our society</a:t>
            </a:r>
          </a:p>
          <a:p>
            <a:r>
              <a:rPr lang="en-US" dirty="0" smtClean="0"/>
              <a:t>Interpreting the First Amendment is a challenge</a:t>
            </a:r>
            <a:endParaRPr lang="en-US" dirty="0"/>
          </a:p>
          <a:p>
            <a:r>
              <a:rPr lang="en-US" dirty="0" smtClean="0"/>
              <a:t>Example:  </a:t>
            </a:r>
            <a:r>
              <a:rPr lang="en-US" dirty="0" err="1" smtClean="0"/>
              <a:t>WikiLeaks</a:t>
            </a:r>
            <a:endParaRPr lang="en-US" dirty="0" smtClean="0"/>
          </a:p>
          <a:p>
            <a:r>
              <a:rPr lang="en-US" dirty="0" smtClean="0"/>
              <a:t>Defending First Amendment is frontline responsibility of public relations professionals</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43223"/>
            <a:ext cx="4041775" cy="2682728"/>
          </a:xfrm>
        </p:spPr>
      </p:pic>
      <p:sp>
        <p:nvSpPr>
          <p:cNvPr id="7" name="Rectangle 6"/>
          <p:cNvSpPr/>
          <p:nvPr/>
        </p:nvSpPr>
        <p:spPr>
          <a:xfrm>
            <a:off x="4800600" y="5105400"/>
            <a:ext cx="3747564" cy="276999"/>
          </a:xfrm>
          <a:prstGeom prst="rect">
            <a:avLst/>
          </a:prstGeom>
        </p:spPr>
        <p:txBody>
          <a:bodyPr wrap="none">
            <a:spAutoFit/>
          </a:bodyPr>
          <a:lstStyle/>
          <a:p>
            <a:r>
              <a:rPr lang="en-US" sz="1200" i="1" dirty="0" smtClean="0"/>
              <a:t>Figure 7-3 (Photo</a:t>
            </a:r>
            <a:r>
              <a:rPr lang="en-US" sz="1200" i="1" dirty="0"/>
              <a:t>: FACUNDO ARRIZABALAGA/EPA/</a:t>
            </a:r>
            <a:r>
              <a:rPr lang="en-US" sz="1200" i="1" dirty="0" err="1"/>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9629370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1718</Words>
  <Application>Microsoft Office PowerPoint</Application>
  <PresentationFormat>On-screen Show (4:3)</PresentationFormat>
  <Paragraphs>196</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Origin</vt:lpstr>
      <vt:lpstr>Part II:  Preparation/Process</vt:lpstr>
      <vt:lpstr>Learning Objectives</vt:lpstr>
      <vt:lpstr>Opening Example:  Taco Bell</vt:lpstr>
      <vt:lpstr>Learning Objective 1</vt:lpstr>
      <vt:lpstr>Difference in Legal vs. Public Relations Advice</vt:lpstr>
      <vt:lpstr>Public Relations and the Law:  An Uneasy Alliance</vt:lpstr>
      <vt:lpstr>Learning Objective 1: Discussion Question</vt:lpstr>
      <vt:lpstr>Learning Objective 2</vt:lpstr>
      <vt:lpstr>Public Relations and the First Amendment</vt:lpstr>
      <vt:lpstr>Learning Objective 2: Discussion Question</vt:lpstr>
      <vt:lpstr>Learning Objective 3</vt:lpstr>
      <vt:lpstr>Public Relations and Defamation Law</vt:lpstr>
      <vt:lpstr>Public Figures and Defamation</vt:lpstr>
      <vt:lpstr>Defamation Cases and Implications</vt:lpstr>
      <vt:lpstr>Public Relations and Insider Trading</vt:lpstr>
      <vt:lpstr>Criminal Attorneys - Literally</vt:lpstr>
      <vt:lpstr>Public Relations and Disclosure Law</vt:lpstr>
      <vt:lpstr>Public Relations and Ethics Law</vt:lpstr>
      <vt:lpstr>PR Ethics Mini-Case: Fall from Grace</vt:lpstr>
      <vt:lpstr>Public Relations and Copyright Law</vt:lpstr>
      <vt:lpstr>Freelance Artist and Writers</vt:lpstr>
      <vt:lpstr>Public Relations and Internet Law</vt:lpstr>
      <vt:lpstr>Social Media</vt:lpstr>
      <vt:lpstr>Learning Objective 3 Discussion Questions </vt:lpstr>
      <vt:lpstr>Learning Objective 4</vt:lpstr>
      <vt:lpstr>Litigation Public Relations</vt:lpstr>
      <vt:lpstr>Litigation Visibility</vt:lpstr>
      <vt:lpstr>Learning Objective 4 Discussion Question</vt:lpstr>
      <vt:lpstr>Case Study: Amazon Shuts Free Speech Door on Pedophile Book</vt:lpstr>
      <vt:lpstr>Slide 30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2013-04-18T01:19:03Z</dcterms:created>
  <dcterms:modified xsi:type="dcterms:W3CDTF">2013-05-02T15:32:11Z</dcterms:modified>
</cp:coreProperties>
</file>