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6"/>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DA05A8-C61E-4934-B4E9-799BAA67F368}" type="datetimeFigureOut">
              <a:rPr lang="en-US" smtClean="0"/>
              <a:pPr/>
              <a:t>5/2/2013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509032-CCA7-4F97-896E-608B7D02C530}" type="slidenum">
              <a:rPr lang="en-US" smtClean="0"/>
              <a:pPr/>
              <a:t>‹#›</a:t>
            </a:fld>
            <a:endParaRPr lang="en-US"/>
          </a:p>
        </p:txBody>
      </p:sp>
    </p:spTree>
    <p:extLst>
      <p:ext uri="{BB962C8B-B14F-4D97-AF65-F5344CB8AC3E}">
        <p14:creationId xmlns:p14="http://schemas.microsoft.com/office/powerpoint/2010/main" xmlns="" val="32838912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1</a:t>
            </a:fld>
            <a:endParaRPr lang="en-US" dirty="0"/>
          </a:p>
        </p:txBody>
      </p:sp>
    </p:spTree>
    <p:extLst>
      <p:ext uri="{BB962C8B-B14F-4D97-AF65-F5344CB8AC3E}">
        <p14:creationId xmlns:p14="http://schemas.microsoft.com/office/powerpoint/2010/main" xmlns="" val="40021172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10</a:t>
            </a:fld>
            <a:endParaRPr lang="en-US" dirty="0"/>
          </a:p>
        </p:txBody>
      </p:sp>
    </p:spTree>
    <p:extLst>
      <p:ext uri="{BB962C8B-B14F-4D97-AF65-F5344CB8AC3E}">
        <p14:creationId xmlns:p14="http://schemas.microsoft.com/office/powerpoint/2010/main" xmlns="" val="3253918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11</a:t>
            </a:fld>
            <a:endParaRPr lang="en-US" dirty="0"/>
          </a:p>
        </p:txBody>
      </p:sp>
    </p:spTree>
    <p:extLst>
      <p:ext uri="{BB962C8B-B14F-4D97-AF65-F5344CB8AC3E}">
        <p14:creationId xmlns:p14="http://schemas.microsoft.com/office/powerpoint/2010/main" xmlns="" val="4001778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12</a:t>
            </a:fld>
            <a:endParaRPr lang="en-US" dirty="0"/>
          </a:p>
        </p:txBody>
      </p:sp>
    </p:spTree>
    <p:extLst>
      <p:ext uri="{BB962C8B-B14F-4D97-AF65-F5344CB8AC3E}">
        <p14:creationId xmlns:p14="http://schemas.microsoft.com/office/powerpoint/2010/main" xmlns="" val="5162752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13</a:t>
            </a:fld>
            <a:endParaRPr lang="en-US" dirty="0"/>
          </a:p>
        </p:txBody>
      </p:sp>
    </p:spTree>
    <p:extLst>
      <p:ext uri="{BB962C8B-B14F-4D97-AF65-F5344CB8AC3E}">
        <p14:creationId xmlns:p14="http://schemas.microsoft.com/office/powerpoint/2010/main" xmlns="" val="4542130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14</a:t>
            </a:fld>
            <a:endParaRPr lang="en-US" dirty="0"/>
          </a:p>
        </p:txBody>
      </p:sp>
    </p:spTree>
    <p:extLst>
      <p:ext uri="{BB962C8B-B14F-4D97-AF65-F5344CB8AC3E}">
        <p14:creationId xmlns:p14="http://schemas.microsoft.com/office/powerpoint/2010/main" xmlns="" val="2773915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15</a:t>
            </a:fld>
            <a:endParaRPr lang="en-US" dirty="0"/>
          </a:p>
        </p:txBody>
      </p:sp>
    </p:spTree>
    <p:extLst>
      <p:ext uri="{BB962C8B-B14F-4D97-AF65-F5344CB8AC3E}">
        <p14:creationId xmlns:p14="http://schemas.microsoft.com/office/powerpoint/2010/main" xmlns="" val="42057328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16</a:t>
            </a:fld>
            <a:endParaRPr lang="en-US" dirty="0"/>
          </a:p>
        </p:txBody>
      </p:sp>
    </p:spTree>
    <p:extLst>
      <p:ext uri="{BB962C8B-B14F-4D97-AF65-F5344CB8AC3E}">
        <p14:creationId xmlns:p14="http://schemas.microsoft.com/office/powerpoint/2010/main" xmlns="" val="23091326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17</a:t>
            </a:fld>
            <a:endParaRPr lang="en-US" dirty="0"/>
          </a:p>
        </p:txBody>
      </p:sp>
    </p:spTree>
    <p:extLst>
      <p:ext uri="{BB962C8B-B14F-4D97-AF65-F5344CB8AC3E}">
        <p14:creationId xmlns:p14="http://schemas.microsoft.com/office/powerpoint/2010/main" xmlns="" val="42604283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18</a:t>
            </a:fld>
            <a:endParaRPr lang="en-US" dirty="0"/>
          </a:p>
        </p:txBody>
      </p:sp>
    </p:spTree>
    <p:extLst>
      <p:ext uri="{BB962C8B-B14F-4D97-AF65-F5344CB8AC3E}">
        <p14:creationId xmlns:p14="http://schemas.microsoft.com/office/powerpoint/2010/main" xmlns="" val="7614801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19</a:t>
            </a:fld>
            <a:endParaRPr lang="en-US" dirty="0"/>
          </a:p>
        </p:txBody>
      </p:sp>
    </p:spTree>
    <p:extLst>
      <p:ext uri="{BB962C8B-B14F-4D97-AF65-F5344CB8AC3E}">
        <p14:creationId xmlns:p14="http://schemas.microsoft.com/office/powerpoint/2010/main" xmlns="" val="2926716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a:t>
            </a:fld>
            <a:endParaRPr lang="en-US" dirty="0"/>
          </a:p>
        </p:txBody>
      </p:sp>
    </p:spTree>
    <p:extLst>
      <p:ext uri="{BB962C8B-B14F-4D97-AF65-F5344CB8AC3E}">
        <p14:creationId xmlns:p14="http://schemas.microsoft.com/office/powerpoint/2010/main" xmlns="" val="2508051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20</a:t>
            </a:fld>
            <a:endParaRPr lang="en-US" dirty="0"/>
          </a:p>
        </p:txBody>
      </p:sp>
    </p:spTree>
    <p:extLst>
      <p:ext uri="{BB962C8B-B14F-4D97-AF65-F5344CB8AC3E}">
        <p14:creationId xmlns:p14="http://schemas.microsoft.com/office/powerpoint/2010/main" xmlns="" val="14794340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21</a:t>
            </a:fld>
            <a:endParaRPr lang="en-US" dirty="0"/>
          </a:p>
        </p:txBody>
      </p:sp>
    </p:spTree>
    <p:extLst>
      <p:ext uri="{BB962C8B-B14F-4D97-AF65-F5344CB8AC3E}">
        <p14:creationId xmlns:p14="http://schemas.microsoft.com/office/powerpoint/2010/main" xmlns="" val="1184578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22</a:t>
            </a:fld>
            <a:endParaRPr lang="en-US" dirty="0"/>
          </a:p>
        </p:txBody>
      </p:sp>
    </p:spTree>
    <p:extLst>
      <p:ext uri="{BB962C8B-B14F-4D97-AF65-F5344CB8AC3E}">
        <p14:creationId xmlns:p14="http://schemas.microsoft.com/office/powerpoint/2010/main" xmlns="" val="8561503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6F60F4-B6EC-42C2-B008-AF9ADA6BCD10}" type="slidenum">
              <a:rPr lang="en-US" smtClean="0"/>
              <a:pPr/>
              <a:t>23</a:t>
            </a:fld>
            <a:endParaRPr lang="en-US" dirty="0"/>
          </a:p>
        </p:txBody>
      </p:sp>
    </p:spTree>
    <p:extLst>
      <p:ext uri="{BB962C8B-B14F-4D97-AF65-F5344CB8AC3E}">
        <p14:creationId xmlns:p14="http://schemas.microsoft.com/office/powerpoint/2010/main" xmlns="" val="40239764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24</a:t>
            </a:fld>
            <a:endParaRPr lang="en-US" dirty="0"/>
          </a:p>
        </p:txBody>
      </p:sp>
    </p:spTree>
    <p:extLst>
      <p:ext uri="{BB962C8B-B14F-4D97-AF65-F5344CB8AC3E}">
        <p14:creationId xmlns:p14="http://schemas.microsoft.com/office/powerpoint/2010/main" xmlns="" val="24065249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25</a:t>
            </a:fld>
            <a:endParaRPr lang="en-US" dirty="0"/>
          </a:p>
        </p:txBody>
      </p:sp>
    </p:spTree>
    <p:extLst>
      <p:ext uri="{BB962C8B-B14F-4D97-AF65-F5344CB8AC3E}">
        <p14:creationId xmlns:p14="http://schemas.microsoft.com/office/powerpoint/2010/main" xmlns="" val="22951172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26</a:t>
            </a:fld>
            <a:endParaRPr lang="en-US" dirty="0"/>
          </a:p>
        </p:txBody>
      </p:sp>
    </p:spTree>
    <p:extLst>
      <p:ext uri="{BB962C8B-B14F-4D97-AF65-F5344CB8AC3E}">
        <p14:creationId xmlns:p14="http://schemas.microsoft.com/office/powerpoint/2010/main" xmlns="" val="10530424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27</a:t>
            </a:fld>
            <a:endParaRPr lang="en-US" dirty="0"/>
          </a:p>
        </p:txBody>
      </p:sp>
    </p:spTree>
    <p:extLst>
      <p:ext uri="{BB962C8B-B14F-4D97-AF65-F5344CB8AC3E}">
        <p14:creationId xmlns:p14="http://schemas.microsoft.com/office/powerpoint/2010/main" xmlns="" val="23325961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28</a:t>
            </a:fld>
            <a:endParaRPr lang="en-US" dirty="0"/>
          </a:p>
        </p:txBody>
      </p:sp>
    </p:spTree>
    <p:extLst>
      <p:ext uri="{BB962C8B-B14F-4D97-AF65-F5344CB8AC3E}">
        <p14:creationId xmlns:p14="http://schemas.microsoft.com/office/powerpoint/2010/main" xmlns="" val="13422091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29</a:t>
            </a:fld>
            <a:endParaRPr lang="en-US" dirty="0"/>
          </a:p>
        </p:txBody>
      </p:sp>
    </p:spTree>
    <p:extLst>
      <p:ext uri="{BB962C8B-B14F-4D97-AF65-F5344CB8AC3E}">
        <p14:creationId xmlns:p14="http://schemas.microsoft.com/office/powerpoint/2010/main" xmlns="" val="34513591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a:t>
            </a:fld>
            <a:endParaRPr lang="en-US" dirty="0"/>
          </a:p>
        </p:txBody>
      </p:sp>
    </p:spTree>
    <p:extLst>
      <p:ext uri="{BB962C8B-B14F-4D97-AF65-F5344CB8AC3E}">
        <p14:creationId xmlns:p14="http://schemas.microsoft.com/office/powerpoint/2010/main" xmlns="" val="23344843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30</a:t>
            </a:fld>
            <a:endParaRPr lang="en-US" dirty="0"/>
          </a:p>
        </p:txBody>
      </p:sp>
    </p:spTree>
    <p:extLst>
      <p:ext uri="{BB962C8B-B14F-4D97-AF65-F5344CB8AC3E}">
        <p14:creationId xmlns:p14="http://schemas.microsoft.com/office/powerpoint/2010/main" xmlns="" val="32107757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31</a:t>
            </a:fld>
            <a:endParaRPr lang="en-US" dirty="0"/>
          </a:p>
        </p:txBody>
      </p:sp>
    </p:spTree>
    <p:extLst>
      <p:ext uri="{BB962C8B-B14F-4D97-AF65-F5344CB8AC3E}">
        <p14:creationId xmlns:p14="http://schemas.microsoft.com/office/powerpoint/2010/main" xmlns="" val="29657449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32</a:t>
            </a:fld>
            <a:endParaRPr lang="en-US" dirty="0"/>
          </a:p>
        </p:txBody>
      </p:sp>
    </p:spTree>
    <p:extLst>
      <p:ext uri="{BB962C8B-B14F-4D97-AF65-F5344CB8AC3E}">
        <p14:creationId xmlns:p14="http://schemas.microsoft.com/office/powerpoint/2010/main" xmlns="" val="40879815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33</a:t>
            </a:fld>
            <a:endParaRPr lang="en-US" dirty="0"/>
          </a:p>
        </p:txBody>
      </p:sp>
    </p:spTree>
    <p:extLst>
      <p:ext uri="{BB962C8B-B14F-4D97-AF65-F5344CB8AC3E}">
        <p14:creationId xmlns:p14="http://schemas.microsoft.com/office/powerpoint/2010/main" xmlns="" val="118062286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xmlns="" val="277317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4</a:t>
            </a:fld>
            <a:endParaRPr lang="en-US" dirty="0"/>
          </a:p>
        </p:txBody>
      </p:sp>
    </p:spTree>
    <p:extLst>
      <p:ext uri="{BB962C8B-B14F-4D97-AF65-F5344CB8AC3E}">
        <p14:creationId xmlns:p14="http://schemas.microsoft.com/office/powerpoint/2010/main" xmlns="" val="493960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5</a:t>
            </a:fld>
            <a:endParaRPr lang="en-US" dirty="0"/>
          </a:p>
        </p:txBody>
      </p:sp>
    </p:spTree>
    <p:extLst>
      <p:ext uri="{BB962C8B-B14F-4D97-AF65-F5344CB8AC3E}">
        <p14:creationId xmlns:p14="http://schemas.microsoft.com/office/powerpoint/2010/main" xmlns="" val="9722971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6</a:t>
            </a:fld>
            <a:endParaRPr lang="en-US" dirty="0"/>
          </a:p>
        </p:txBody>
      </p:sp>
    </p:spTree>
    <p:extLst>
      <p:ext uri="{BB962C8B-B14F-4D97-AF65-F5344CB8AC3E}">
        <p14:creationId xmlns:p14="http://schemas.microsoft.com/office/powerpoint/2010/main" xmlns="" val="31615784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7</a:t>
            </a:fld>
            <a:endParaRPr lang="en-US" dirty="0"/>
          </a:p>
        </p:txBody>
      </p:sp>
    </p:spTree>
    <p:extLst>
      <p:ext uri="{BB962C8B-B14F-4D97-AF65-F5344CB8AC3E}">
        <p14:creationId xmlns:p14="http://schemas.microsoft.com/office/powerpoint/2010/main" xmlns="" val="4229314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8</a:t>
            </a:fld>
            <a:endParaRPr lang="en-US" dirty="0"/>
          </a:p>
        </p:txBody>
      </p:sp>
    </p:spTree>
    <p:extLst>
      <p:ext uri="{BB962C8B-B14F-4D97-AF65-F5344CB8AC3E}">
        <p14:creationId xmlns:p14="http://schemas.microsoft.com/office/powerpoint/2010/main" xmlns="" val="22406428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06F60F4-B6EC-42C2-B008-AF9ADA6BCD10}" type="slidenum">
              <a:rPr lang="en-US" smtClean="0"/>
              <a:pPr/>
              <a:t>9</a:t>
            </a:fld>
            <a:endParaRPr lang="en-US" dirty="0"/>
          </a:p>
        </p:txBody>
      </p:sp>
    </p:spTree>
    <p:extLst>
      <p:ext uri="{BB962C8B-B14F-4D97-AF65-F5344CB8AC3E}">
        <p14:creationId xmlns:p14="http://schemas.microsoft.com/office/powerpoint/2010/main" xmlns="" val="14689956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24B863BB-C0B4-4064-B76B-FB32DFCFF264}" type="datetimeFigureOut">
              <a:rPr lang="en-US" smtClean="0"/>
              <a:pPr/>
              <a:t>5/2/2013</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189E335-2452-44C7-9869-3C6D2499B2C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25458" y="228600"/>
            <a:ext cx="2711843" cy="30562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B863BB-C0B4-4064-B76B-FB32DFCFF264}"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89E335-2452-44C7-9869-3C6D2499B2C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B863BB-C0B4-4064-B76B-FB32DFCFF264}"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89E335-2452-44C7-9869-3C6D2499B2C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4B863BB-C0B4-4064-B76B-FB32DFCFF264}" type="datetimeFigureOut">
              <a:rPr lang="en-US" smtClean="0"/>
              <a:pPr/>
              <a:t>5/2/2013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89E335-2452-44C7-9869-3C6D2499B2C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24B863BB-C0B4-4064-B76B-FB32DFCFF264}" type="datetimeFigureOut">
              <a:rPr lang="en-US" smtClean="0"/>
              <a:pPr/>
              <a:t>5/2/2013</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189E335-2452-44C7-9869-3C6D2499B2C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4B863BB-C0B4-4064-B76B-FB32DFCFF264}"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89E335-2452-44C7-9869-3C6D2499B2C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4B863BB-C0B4-4064-B76B-FB32DFCFF264}" type="datetimeFigureOut">
              <a:rPr lang="en-US" smtClean="0"/>
              <a:pPr/>
              <a:t>5/2/2013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89E335-2452-44C7-9869-3C6D2499B2C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B863BB-C0B4-4064-B76B-FB32DFCFF264}" type="datetimeFigureOut">
              <a:rPr lang="en-US" smtClean="0"/>
              <a:pPr/>
              <a:t>5/2/2013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89E335-2452-44C7-9869-3C6D2499B2C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B863BB-C0B4-4064-B76B-FB32DFCFF264}" type="datetimeFigureOut">
              <a:rPr lang="en-US" smtClean="0"/>
              <a:pPr/>
              <a:t>5/2/2013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89E335-2452-44C7-9869-3C6D2499B2C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B863BB-C0B4-4064-B76B-FB32DFCFF264}"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89E335-2452-44C7-9869-3C6D2499B2C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4B863BB-C0B4-4064-B76B-FB32DFCFF264}" type="datetimeFigureOut">
              <a:rPr lang="en-US" smtClean="0"/>
              <a:pPr/>
              <a:t>5/2/2013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89E335-2452-44C7-9869-3C6D2499B2C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4B863BB-C0B4-4064-B76B-FB32DFCFF264}" type="datetimeFigureOut">
              <a:rPr lang="en-US" smtClean="0"/>
              <a:pPr/>
              <a:t>5/2/2013</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189E335-2452-44C7-9869-3C6D2499B2C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Part II:  Preparation/Process</a:t>
            </a:r>
            <a:endParaRPr lang="en-US" dirty="0"/>
          </a:p>
        </p:txBody>
      </p:sp>
      <p:sp>
        <p:nvSpPr>
          <p:cNvPr id="3" name="Subtitle 2"/>
          <p:cNvSpPr>
            <a:spLocks noGrp="1"/>
          </p:cNvSpPr>
          <p:nvPr>
            <p:ph type="subTitle" idx="1"/>
          </p:nvPr>
        </p:nvSpPr>
        <p:spPr/>
        <p:txBody>
          <a:bodyPr>
            <a:normAutofit/>
          </a:bodyPr>
          <a:lstStyle/>
          <a:p>
            <a:r>
              <a:rPr lang="en-US" dirty="0" smtClean="0"/>
              <a:t>Chapter 8: Research</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85062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Public Relations Research</a:t>
            </a:r>
            <a:endParaRPr lang="en-US" dirty="0"/>
          </a:p>
        </p:txBody>
      </p:sp>
      <p:sp>
        <p:nvSpPr>
          <p:cNvPr id="4" name="Content Placeholder 3"/>
          <p:cNvSpPr>
            <a:spLocks noGrp="1"/>
          </p:cNvSpPr>
          <p:nvPr>
            <p:ph sz="quarter" idx="1"/>
          </p:nvPr>
        </p:nvSpPr>
        <p:spPr/>
        <p:txBody>
          <a:bodyPr/>
          <a:lstStyle/>
          <a:p>
            <a:r>
              <a:rPr lang="en-US" dirty="0" smtClean="0"/>
              <a:t>Establish clear program objectives and desired outcomes tied to business goals</a:t>
            </a:r>
          </a:p>
          <a:p>
            <a:r>
              <a:rPr lang="en-US" dirty="0" smtClean="0"/>
              <a:t>Differentiate between measuring </a:t>
            </a:r>
            <a:r>
              <a:rPr lang="en-US" i="1" dirty="0" smtClean="0"/>
              <a:t>outputs</a:t>
            </a:r>
            <a:r>
              <a:rPr lang="en-US" dirty="0" smtClean="0"/>
              <a:t> and </a:t>
            </a:r>
            <a:r>
              <a:rPr lang="en-US" i="1" dirty="0" smtClean="0"/>
              <a:t>outcomes</a:t>
            </a:r>
          </a:p>
          <a:p>
            <a:r>
              <a:rPr lang="en-US" dirty="0" smtClean="0"/>
              <a:t>Measure media content as first step</a:t>
            </a:r>
          </a:p>
          <a:p>
            <a:r>
              <a:rPr lang="en-US" dirty="0" smtClean="0"/>
              <a:t>Understand that no one technique can evaluate effectiveness</a:t>
            </a:r>
          </a:p>
          <a:p>
            <a:r>
              <a:rPr lang="en-US" dirty="0" smtClean="0"/>
              <a:t>Be wary of attempts to compare public relations effectiveness with advertising effectiveness</a:t>
            </a:r>
          </a:p>
          <a:p>
            <a:r>
              <a:rPr lang="en-US" dirty="0" smtClean="0"/>
              <a:t>Most trustworthy measurement of public relations effectiveness stems from organization with clear key messages, target audiences and desired channels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791902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 and Faces - Lie</a:t>
            </a:r>
            <a:endParaRPr lang="en-US" dirty="0"/>
          </a:p>
        </p:txBody>
      </p:sp>
      <p:sp>
        <p:nvSpPr>
          <p:cNvPr id="5" name="Content Placeholder 4"/>
          <p:cNvSpPr>
            <a:spLocks noGrp="1"/>
          </p:cNvSpPr>
          <p:nvPr>
            <p:ph sz="quarter" idx="1"/>
          </p:nvPr>
        </p:nvSpPr>
        <p:spPr/>
        <p:txBody>
          <a:bodyPr/>
          <a:lstStyle/>
          <a:p>
            <a:r>
              <a:rPr lang="en-US" dirty="0" smtClean="0"/>
              <a:t>Each woman selected as “lovelier” 50% of the time</a:t>
            </a:r>
          </a:p>
          <a:p>
            <a:r>
              <a:rPr lang="en-US" dirty="0" smtClean="0"/>
              <a:t>When one named Jennifer and the other Gertrude, Jennifer voted lovelier 80% of the time (regardless of which picture is assigned with the name)</a:t>
            </a:r>
          </a:p>
          <a:p>
            <a:r>
              <a:rPr lang="en-US" dirty="0" smtClean="0"/>
              <a:t>Implication:  People introduce their own biases</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2044257"/>
            <a:ext cx="4041775" cy="3280661"/>
          </a:xfrm>
        </p:spPr>
      </p:pic>
      <p:sp>
        <p:nvSpPr>
          <p:cNvPr id="8" name="Rectangle 7"/>
          <p:cNvSpPr/>
          <p:nvPr/>
        </p:nvSpPr>
        <p:spPr>
          <a:xfrm>
            <a:off x="5334000" y="5543675"/>
            <a:ext cx="2783262" cy="307777"/>
          </a:xfrm>
          <a:prstGeom prst="rect">
            <a:avLst/>
          </a:prstGeom>
        </p:spPr>
        <p:txBody>
          <a:bodyPr wrap="none">
            <a:spAutoFit/>
          </a:bodyPr>
          <a:lstStyle/>
          <a:p>
            <a:r>
              <a:rPr lang="en-US" sz="1400" i="1" dirty="0" smtClean="0"/>
              <a:t>Figure 8-2 (Courtesy </a:t>
            </a:r>
            <a:r>
              <a:rPr lang="en-US" sz="1400" i="1" dirty="0"/>
              <a:t>of Fraser P. </a:t>
            </a:r>
            <a:r>
              <a:rPr lang="en-US" sz="1400" i="1" dirty="0" err="1"/>
              <a:t>Seitel</a:t>
            </a:r>
            <a:r>
              <a:rPr lang="en-US" sz="1400" i="1" dirty="0"/>
              <a:t>)</a:t>
            </a:r>
            <a:endParaRPr lang="en-US" sz="14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70251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Types of Public Relations Research</a:t>
            </a:r>
            <a:endParaRPr lang="en-US" dirty="0"/>
          </a:p>
        </p:txBody>
      </p:sp>
      <p:sp>
        <p:nvSpPr>
          <p:cNvPr id="7" name="Content Placeholder 6"/>
          <p:cNvSpPr>
            <a:spLocks noGrp="1"/>
          </p:cNvSpPr>
          <p:nvPr>
            <p:ph sz="quarter" idx="1"/>
          </p:nvPr>
        </p:nvSpPr>
        <p:spPr/>
        <p:txBody>
          <a:bodyPr/>
          <a:lstStyle/>
          <a:p>
            <a:r>
              <a:rPr lang="en-US" dirty="0" smtClean="0"/>
              <a:t>Describe a process, situation, or phenomenon</a:t>
            </a:r>
          </a:p>
          <a:p>
            <a:r>
              <a:rPr lang="en-US" dirty="0" smtClean="0"/>
              <a:t>Explain why something is happening, what its causes are, what effect it will have</a:t>
            </a:r>
          </a:p>
          <a:p>
            <a:r>
              <a:rPr lang="en-US" dirty="0" smtClean="0"/>
              <a:t>Predict what will happen if we do/don’t take action</a:t>
            </a:r>
          </a:p>
          <a:p>
            <a:r>
              <a:rPr lang="en-US" dirty="0" smtClean="0"/>
              <a:t>Applied research solves practical problems</a:t>
            </a:r>
          </a:p>
          <a:p>
            <a:r>
              <a:rPr lang="en-US" dirty="0" smtClean="0"/>
              <a:t>Theoretical research aids understanding of a public relations process</a:t>
            </a:r>
          </a:p>
          <a:p>
            <a:r>
              <a:rPr lang="en-US" dirty="0" smtClean="0"/>
              <a:t>Secondary research relies on existing material (e.g. books, articles, databases, etc.)</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323278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Applied Research: </a:t>
            </a:r>
            <a:br>
              <a:rPr lang="en-US" dirty="0" smtClean="0"/>
            </a:br>
            <a:r>
              <a:rPr lang="en-US" dirty="0" smtClean="0"/>
              <a:t>Strategic or Evaluative</a:t>
            </a:r>
            <a:endParaRPr lang="en-US" dirty="0"/>
          </a:p>
        </p:txBody>
      </p:sp>
      <p:sp>
        <p:nvSpPr>
          <p:cNvPr id="4" name="Content Placeholder 3"/>
          <p:cNvSpPr>
            <a:spLocks noGrp="1"/>
          </p:cNvSpPr>
          <p:nvPr>
            <p:ph sz="quarter" idx="1"/>
          </p:nvPr>
        </p:nvSpPr>
        <p:spPr/>
        <p:txBody>
          <a:bodyPr/>
          <a:lstStyle/>
          <a:p>
            <a:r>
              <a:rPr lang="en-US" dirty="0" smtClean="0"/>
              <a:t>Strategic Research – used in program development to: </a:t>
            </a:r>
          </a:p>
          <a:p>
            <a:pPr lvl="1"/>
            <a:r>
              <a:rPr lang="en-US" dirty="0"/>
              <a:t>D</a:t>
            </a:r>
            <a:r>
              <a:rPr lang="en-US" dirty="0" smtClean="0"/>
              <a:t>etermine program objectives</a:t>
            </a:r>
          </a:p>
          <a:p>
            <a:pPr lvl="1"/>
            <a:r>
              <a:rPr lang="en-US" dirty="0"/>
              <a:t>D</a:t>
            </a:r>
            <a:r>
              <a:rPr lang="en-US" dirty="0" smtClean="0"/>
              <a:t>evelop message strategies,</a:t>
            </a:r>
          </a:p>
          <a:p>
            <a:pPr lvl="1"/>
            <a:r>
              <a:rPr lang="en-US" dirty="0" smtClean="0"/>
              <a:t>Establish benchmarks</a:t>
            </a:r>
          </a:p>
          <a:p>
            <a:r>
              <a:rPr lang="en-US" dirty="0" smtClean="0"/>
              <a:t>Evaluative Research – summative research</a:t>
            </a:r>
          </a:p>
          <a:p>
            <a:pPr lvl="1"/>
            <a:r>
              <a:rPr lang="en-US" dirty="0" smtClean="0"/>
              <a:t>Conducted primarily to determine whether public relations program accomplished goals and objectives</a:t>
            </a:r>
          </a:p>
          <a:p>
            <a:pPr lvl="1"/>
            <a:r>
              <a:rPr lang="en-US" dirty="0" smtClean="0"/>
              <a:t>Can also be used for monitoring</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146566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Research</a:t>
            </a:r>
            <a:endParaRPr lang="en-US" dirty="0"/>
          </a:p>
        </p:txBody>
      </p:sp>
      <p:sp>
        <p:nvSpPr>
          <p:cNvPr id="4" name="Content Placeholder 3"/>
          <p:cNvSpPr>
            <a:spLocks noGrp="1"/>
          </p:cNvSpPr>
          <p:nvPr>
            <p:ph sz="quarter" idx="1"/>
          </p:nvPr>
        </p:nvSpPr>
        <p:spPr/>
        <p:txBody>
          <a:bodyPr/>
          <a:lstStyle/>
          <a:p>
            <a:r>
              <a:rPr lang="en-US" dirty="0" smtClean="0"/>
              <a:t>More abstract and conceptual</a:t>
            </a:r>
          </a:p>
          <a:p>
            <a:r>
              <a:rPr lang="en-US" dirty="0" smtClean="0"/>
              <a:t>Builds theories/frameworks for persuasion</a:t>
            </a:r>
          </a:p>
          <a:p>
            <a:r>
              <a:rPr lang="en-US" dirty="0" smtClean="0"/>
              <a:t>High credibility sources important (trustworthy, experts, powerful)</a:t>
            </a:r>
          </a:p>
          <a:p>
            <a:r>
              <a:rPr lang="en-US" dirty="0" smtClean="0"/>
              <a:t>Simple messages easier to understand, localize, make relevant</a:t>
            </a:r>
          </a:p>
          <a:p>
            <a:r>
              <a:rPr lang="en-US" dirty="0" smtClean="0"/>
              <a:t>Persuasiveness increased when involvement is high</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40681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Secondary Research</a:t>
            </a:r>
            <a:endParaRPr lang="en-US" dirty="0"/>
          </a:p>
        </p:txBody>
      </p:sp>
      <p:sp>
        <p:nvSpPr>
          <p:cNvPr id="4" name="Content Placeholder 3"/>
          <p:cNvSpPr>
            <a:spLocks noGrp="1"/>
          </p:cNvSpPr>
          <p:nvPr>
            <p:ph sz="quarter" idx="1"/>
          </p:nvPr>
        </p:nvSpPr>
        <p:spPr/>
        <p:txBody>
          <a:bodyPr/>
          <a:lstStyle/>
          <a:p>
            <a:r>
              <a:rPr lang="en-US" dirty="0" smtClean="0"/>
              <a:t>Cheap – based on someone else’s primary research</a:t>
            </a:r>
          </a:p>
          <a:p>
            <a:r>
              <a:rPr lang="en-US" dirty="0" smtClean="0"/>
              <a:t>Desk research</a:t>
            </a:r>
          </a:p>
          <a:p>
            <a:r>
              <a:rPr lang="en-US" dirty="0" smtClean="0"/>
              <a:t>Database monitoring</a:t>
            </a:r>
          </a:p>
          <a:p>
            <a:r>
              <a:rPr lang="en-US" dirty="0" smtClean="0"/>
              <a:t>Use to launch research effort</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858858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Methods of Public Relations Research</a:t>
            </a:r>
            <a:endParaRPr lang="en-US" dirty="0"/>
          </a:p>
        </p:txBody>
      </p:sp>
      <p:sp>
        <p:nvSpPr>
          <p:cNvPr id="4" name="Content Placeholder 3"/>
          <p:cNvSpPr>
            <a:spLocks noGrp="1"/>
          </p:cNvSpPr>
          <p:nvPr>
            <p:ph sz="quarter" idx="1"/>
          </p:nvPr>
        </p:nvSpPr>
        <p:spPr/>
        <p:txBody>
          <a:bodyPr/>
          <a:lstStyle/>
          <a:p>
            <a:r>
              <a:rPr lang="en-US" dirty="0" smtClean="0"/>
              <a:t>Surveys reveal attitudes and opinions</a:t>
            </a:r>
          </a:p>
          <a:p>
            <a:r>
              <a:rPr lang="en-US" dirty="0" smtClean="0"/>
              <a:t>Communications audits reveal differences between real and perceived communications between management and target audiences</a:t>
            </a:r>
          </a:p>
          <a:p>
            <a:r>
              <a:rPr lang="en-US" dirty="0" smtClean="0"/>
              <a:t>Unobtrusive measures like fact-finding, content analysis, readability studies allow study without intrusion</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677204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Surveys</a:t>
            </a:r>
            <a:endParaRPr lang="en-US" dirty="0"/>
          </a:p>
        </p:txBody>
      </p:sp>
      <p:sp>
        <p:nvSpPr>
          <p:cNvPr id="4" name="Content Placeholder 3"/>
          <p:cNvSpPr>
            <a:spLocks noGrp="1"/>
          </p:cNvSpPr>
          <p:nvPr>
            <p:ph sz="quarter" idx="1"/>
          </p:nvPr>
        </p:nvSpPr>
        <p:spPr/>
        <p:txBody>
          <a:bodyPr>
            <a:normAutofit/>
          </a:bodyPr>
          <a:lstStyle/>
          <a:p>
            <a:r>
              <a:rPr lang="en-US" dirty="0" smtClean="0"/>
              <a:t>Most frequently used research method</a:t>
            </a:r>
          </a:p>
          <a:p>
            <a:r>
              <a:rPr lang="en-US" dirty="0" smtClean="0"/>
              <a:t>Descriptive surveys offer snapshot of a current situation or condition</a:t>
            </a:r>
          </a:p>
          <a:p>
            <a:r>
              <a:rPr lang="en-US" dirty="0" smtClean="0"/>
              <a:t>Explanatory surveys are concerned with cause and effect</a:t>
            </a:r>
          </a:p>
          <a:p>
            <a:r>
              <a:rPr lang="en-US" dirty="0" smtClean="0"/>
              <a:t>Four elements</a:t>
            </a:r>
          </a:p>
          <a:p>
            <a:pPr lvl="1"/>
            <a:r>
              <a:rPr lang="en-US" dirty="0" smtClean="0"/>
              <a:t>Sample – selected target group; representative of total public</a:t>
            </a:r>
          </a:p>
          <a:p>
            <a:pPr lvl="1"/>
            <a:r>
              <a:rPr lang="en-US" dirty="0" smtClean="0"/>
              <a:t>Questionnaire</a:t>
            </a:r>
          </a:p>
          <a:p>
            <a:pPr lvl="1"/>
            <a:r>
              <a:rPr lang="en-US" dirty="0" smtClean="0"/>
              <a:t>Interviews</a:t>
            </a:r>
          </a:p>
          <a:p>
            <a:pPr lvl="1"/>
            <a:r>
              <a:rPr lang="en-US" dirty="0" smtClean="0"/>
              <a:t>Analysis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55954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4" name="Content Placeholder 3"/>
          <p:cNvSpPr>
            <a:spLocks noGrp="1"/>
          </p:cNvSpPr>
          <p:nvPr>
            <p:ph sz="quarter" idx="1"/>
          </p:nvPr>
        </p:nvSpPr>
        <p:spPr/>
        <p:txBody>
          <a:bodyPr/>
          <a:lstStyle/>
          <a:p>
            <a:r>
              <a:rPr lang="en-US" dirty="0" smtClean="0"/>
              <a:t>Random Sample – Equality and Independence</a:t>
            </a:r>
          </a:p>
          <a:p>
            <a:pPr lvl="1"/>
            <a:r>
              <a:rPr lang="en-US" dirty="0" smtClean="0"/>
              <a:t>Simple Random Sampling</a:t>
            </a:r>
          </a:p>
          <a:p>
            <a:pPr lvl="1"/>
            <a:r>
              <a:rPr lang="en-US" dirty="0" smtClean="0"/>
              <a:t>Systematic Random Sampling</a:t>
            </a:r>
          </a:p>
          <a:p>
            <a:pPr lvl="1"/>
            <a:r>
              <a:rPr lang="en-US" dirty="0" smtClean="0"/>
              <a:t>Stratified Random Sampling</a:t>
            </a:r>
          </a:p>
          <a:p>
            <a:pPr lvl="1"/>
            <a:r>
              <a:rPr lang="en-US" dirty="0" smtClean="0"/>
              <a:t>Cluster Sampling</a:t>
            </a:r>
          </a:p>
          <a:p>
            <a:r>
              <a:rPr lang="en-US" dirty="0" smtClean="0"/>
              <a:t>Nonrandom Sample</a:t>
            </a:r>
          </a:p>
          <a:p>
            <a:pPr lvl="1"/>
            <a:r>
              <a:rPr lang="en-US" dirty="0" smtClean="0"/>
              <a:t>Convenience</a:t>
            </a:r>
          </a:p>
          <a:p>
            <a:pPr lvl="1"/>
            <a:r>
              <a:rPr lang="en-US" dirty="0" smtClean="0"/>
              <a:t>Quota</a:t>
            </a:r>
          </a:p>
          <a:p>
            <a:pPr lvl="1"/>
            <a:r>
              <a:rPr lang="en-US" dirty="0" smtClean="0"/>
              <a:t>Volunteer</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945483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Questionnaire</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Keep it short</a:t>
            </a:r>
          </a:p>
          <a:p>
            <a:r>
              <a:rPr lang="en-US" dirty="0" smtClean="0"/>
              <a:t>Use structured (vs. open-ended) questions</a:t>
            </a:r>
          </a:p>
          <a:p>
            <a:r>
              <a:rPr lang="en-US" dirty="0" smtClean="0"/>
              <a:t>Measure intensity of feelings</a:t>
            </a:r>
          </a:p>
          <a:p>
            <a:r>
              <a:rPr lang="en-US" dirty="0" smtClean="0"/>
              <a:t>Don’t use fancy/unclear words</a:t>
            </a:r>
          </a:p>
          <a:p>
            <a:r>
              <a:rPr lang="en-US" dirty="0" smtClean="0"/>
              <a:t>Don’t ask loaded or double-barreled questions</a:t>
            </a:r>
          </a:p>
          <a:p>
            <a:r>
              <a:rPr lang="en-US" dirty="0" smtClean="0"/>
              <a:t>Pretest </a:t>
            </a:r>
          </a:p>
          <a:p>
            <a:r>
              <a:rPr lang="en-US" dirty="0" smtClean="0"/>
              <a:t>Attach letter explaining importance</a:t>
            </a:r>
          </a:p>
          <a:p>
            <a:r>
              <a:rPr lang="en-US" dirty="0" smtClean="0"/>
              <a:t>Hand-stamp envelopes when mailed</a:t>
            </a:r>
          </a:p>
          <a:p>
            <a:r>
              <a:rPr lang="en-US" dirty="0" smtClean="0"/>
              <a:t>Follow up your first mailing</a:t>
            </a:r>
          </a:p>
          <a:p>
            <a:r>
              <a:rPr lang="en-US" dirty="0" smtClean="0"/>
              <a:t>Send out more questionnaires than you think you need</a:t>
            </a:r>
          </a:p>
          <a:p>
            <a:r>
              <a:rPr lang="en-US" dirty="0" smtClean="0"/>
              <a:t>Enclose a reward</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25733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4" name="Content Placeholder 3"/>
          <p:cNvSpPr>
            <a:spLocks noGrp="1"/>
          </p:cNvSpPr>
          <p:nvPr>
            <p:ph sz="quarter" idx="1"/>
          </p:nvPr>
        </p:nvSpPr>
        <p:spPr/>
        <p:txBody>
          <a:bodyPr>
            <a:normAutofit/>
          </a:bodyPr>
          <a:lstStyle/>
          <a:p>
            <a:r>
              <a:rPr lang="en-US" dirty="0" smtClean="0"/>
              <a:t>To </a:t>
            </a:r>
            <a:r>
              <a:rPr lang="en-US" dirty="0"/>
              <a:t>discuss the importance of research as </a:t>
            </a:r>
            <a:r>
              <a:rPr lang="en-US" dirty="0" smtClean="0"/>
              <a:t>the essential </a:t>
            </a:r>
            <a:r>
              <a:rPr lang="en-US" dirty="0"/>
              <a:t>first step in every public </a:t>
            </a:r>
            <a:r>
              <a:rPr lang="en-US" dirty="0" smtClean="0"/>
              <a:t>relations assignment</a:t>
            </a:r>
            <a:r>
              <a:rPr lang="en-US" dirty="0"/>
              <a:t>.</a:t>
            </a:r>
          </a:p>
          <a:p>
            <a:r>
              <a:rPr lang="en-US" dirty="0" smtClean="0"/>
              <a:t>To </a:t>
            </a:r>
            <a:r>
              <a:rPr lang="en-US" dirty="0"/>
              <a:t>explore research principles, types, </a:t>
            </a:r>
            <a:r>
              <a:rPr lang="en-US" dirty="0" smtClean="0"/>
              <a:t>and methods</a:t>
            </a:r>
            <a:r>
              <a:rPr lang="en-US" dirty="0"/>
              <a:t>.</a:t>
            </a:r>
          </a:p>
          <a:p>
            <a:r>
              <a:rPr lang="en-US" dirty="0" smtClean="0"/>
              <a:t>To </a:t>
            </a:r>
            <a:r>
              <a:rPr lang="en-US" dirty="0"/>
              <a:t>discuss the various research tools </a:t>
            </a:r>
            <a:r>
              <a:rPr lang="en-US" dirty="0" smtClean="0"/>
              <a:t>and evaluative</a:t>
            </a:r>
            <a:r>
              <a:rPr lang="en-US" dirty="0"/>
              <a:t> </a:t>
            </a:r>
            <a:r>
              <a:rPr lang="en-US" dirty="0" smtClean="0"/>
              <a:t>techniques </a:t>
            </a:r>
            <a:r>
              <a:rPr lang="en-US" dirty="0"/>
              <a:t>available to </a:t>
            </a:r>
            <a:r>
              <a:rPr lang="en-US" dirty="0" smtClean="0"/>
              <a:t>public relations </a:t>
            </a:r>
            <a:r>
              <a:rPr lang="en-US" dirty="0"/>
              <a:t>professionals.</a:t>
            </a:r>
          </a:p>
          <a:p>
            <a:r>
              <a:rPr lang="en-US" dirty="0" smtClean="0"/>
              <a:t>To </a:t>
            </a:r>
            <a:r>
              <a:rPr lang="en-US" dirty="0"/>
              <a:t>underscore the importance of </a:t>
            </a:r>
            <a:r>
              <a:rPr lang="en-US" dirty="0" smtClean="0"/>
              <a:t>web </a:t>
            </a:r>
            <a:r>
              <a:rPr lang="en-US" dirty="0" smtClean="0"/>
              <a:t>monitoring and </a:t>
            </a:r>
            <a:r>
              <a:rPr lang="en-US" dirty="0"/>
              <a:t>tools available for Internet research.</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698237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Interviews</a:t>
            </a:r>
            <a:endParaRPr lang="en-US" dirty="0"/>
          </a:p>
        </p:txBody>
      </p:sp>
      <p:sp>
        <p:nvSpPr>
          <p:cNvPr id="4" name="Content Placeholder 3"/>
          <p:cNvSpPr>
            <a:spLocks noGrp="1"/>
          </p:cNvSpPr>
          <p:nvPr>
            <p:ph sz="quarter" idx="1"/>
          </p:nvPr>
        </p:nvSpPr>
        <p:spPr/>
        <p:txBody>
          <a:bodyPr/>
          <a:lstStyle/>
          <a:p>
            <a:r>
              <a:rPr lang="en-US" dirty="0" smtClean="0"/>
              <a:t>Random people or Delphi panel</a:t>
            </a:r>
          </a:p>
          <a:p>
            <a:r>
              <a:rPr lang="en-US" dirty="0" smtClean="0"/>
              <a:t>Focus Groups</a:t>
            </a:r>
          </a:p>
          <a:p>
            <a:r>
              <a:rPr lang="en-US" dirty="0" smtClean="0"/>
              <a:t>Telephone Interviews</a:t>
            </a:r>
          </a:p>
          <a:p>
            <a:r>
              <a:rPr lang="en-US" dirty="0" smtClean="0"/>
              <a:t>Email Interviews</a:t>
            </a:r>
          </a:p>
          <a:p>
            <a:r>
              <a:rPr lang="en-US" dirty="0" smtClean="0"/>
              <a:t>Drop-Off Interviews</a:t>
            </a:r>
          </a:p>
          <a:p>
            <a:r>
              <a:rPr lang="en-US" dirty="0" smtClean="0"/>
              <a:t>Intercept Interviews</a:t>
            </a:r>
          </a:p>
          <a:p>
            <a:r>
              <a:rPr lang="en-US" dirty="0" smtClean="0"/>
              <a:t>Delphi Panels</a:t>
            </a:r>
          </a:p>
          <a:p>
            <a:r>
              <a:rPr lang="en-US" dirty="0" smtClean="0"/>
              <a:t>Internet Interviews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930234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Analysis</a:t>
            </a:r>
            <a:endParaRPr lang="en-US" dirty="0"/>
          </a:p>
        </p:txBody>
      </p:sp>
      <p:sp>
        <p:nvSpPr>
          <p:cNvPr id="4" name="Content Placeholder 3"/>
          <p:cNvSpPr>
            <a:spLocks noGrp="1"/>
          </p:cNvSpPr>
          <p:nvPr>
            <p:ph sz="quarter" idx="1"/>
          </p:nvPr>
        </p:nvSpPr>
        <p:spPr/>
        <p:txBody>
          <a:bodyPr/>
          <a:lstStyle/>
          <a:p>
            <a:r>
              <a:rPr lang="en-US" dirty="0" smtClean="0"/>
              <a:t>Valid and Reliable results</a:t>
            </a:r>
          </a:p>
          <a:p>
            <a:r>
              <a:rPr lang="en-US" dirty="0" smtClean="0"/>
              <a:t>Margin of error</a:t>
            </a:r>
          </a:p>
          <a:p>
            <a:r>
              <a:rPr lang="en-US" dirty="0" smtClean="0"/>
              <a:t>Statistical significance</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5682048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 Ethics Mini-Case: Sleep-Deprived Research</a:t>
            </a:r>
            <a:endParaRPr lang="en-US" dirty="0"/>
          </a:p>
        </p:txBody>
      </p:sp>
      <p:sp>
        <p:nvSpPr>
          <p:cNvPr id="5" name="Content Placeholder 4"/>
          <p:cNvSpPr>
            <a:spLocks noGrp="1"/>
          </p:cNvSpPr>
          <p:nvPr>
            <p:ph sz="quarter" idx="1"/>
          </p:nvPr>
        </p:nvSpPr>
        <p:spPr/>
        <p:txBody>
          <a:bodyPr/>
          <a:lstStyle/>
          <a:p>
            <a:r>
              <a:rPr lang="en-US" dirty="0" smtClean="0"/>
              <a:t>Page 159</a:t>
            </a:r>
          </a:p>
          <a:p>
            <a:r>
              <a:rPr lang="en-US" dirty="0" smtClean="0"/>
              <a:t>Were you </a:t>
            </a:r>
            <a:r>
              <a:rPr lang="en-US" dirty="0" err="1" smtClean="0"/>
              <a:t>Sleepy’s</a:t>
            </a:r>
            <a:r>
              <a:rPr lang="en-US" dirty="0" smtClean="0"/>
              <a:t>, would you have distributed this research to the media?</a:t>
            </a:r>
          </a:p>
          <a:p>
            <a:r>
              <a:rPr lang="en-US" dirty="0" smtClean="0"/>
              <a:t>Were you </a:t>
            </a:r>
            <a:r>
              <a:rPr lang="en-US" i="1" dirty="0" smtClean="0"/>
              <a:t>The New York Times,</a:t>
            </a:r>
            <a:r>
              <a:rPr lang="en-US" dirty="0" smtClean="0"/>
              <a:t> would you have run an article based on the research?</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5105400" y="1219200"/>
            <a:ext cx="3246760" cy="4498975"/>
          </a:xfrm>
        </p:spPr>
      </p:pic>
      <p:sp>
        <p:nvSpPr>
          <p:cNvPr id="8" name="Rectangle 7"/>
          <p:cNvSpPr/>
          <p:nvPr/>
        </p:nvSpPr>
        <p:spPr>
          <a:xfrm>
            <a:off x="5181600" y="5867400"/>
            <a:ext cx="3200400" cy="276999"/>
          </a:xfrm>
          <a:prstGeom prst="rect">
            <a:avLst/>
          </a:prstGeom>
        </p:spPr>
        <p:txBody>
          <a:bodyPr wrap="square">
            <a:spAutoFit/>
          </a:bodyPr>
          <a:lstStyle/>
          <a:p>
            <a:r>
              <a:rPr lang="en-US" sz="1200" i="1" dirty="0" smtClean="0"/>
              <a:t>Figure 8-6 (Photo</a:t>
            </a:r>
            <a:r>
              <a:rPr lang="en-US" sz="1200" i="1" dirty="0"/>
              <a:t>: J. </a:t>
            </a:r>
            <a:r>
              <a:rPr lang="en-US" sz="1200" i="1" dirty="0" smtClean="0"/>
              <a:t>KYLE KEENER </a:t>
            </a:r>
            <a:r>
              <a:rPr lang="en-US" sz="1200" i="1" dirty="0"/>
              <a:t>KRT/</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3432921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3</a:t>
            </a:r>
            <a:endParaRPr lang="en-US" dirty="0"/>
          </a:p>
        </p:txBody>
      </p:sp>
      <p:sp>
        <p:nvSpPr>
          <p:cNvPr id="4" name="Content Placeholder 3"/>
          <p:cNvSpPr>
            <a:spLocks noGrp="1"/>
          </p:cNvSpPr>
          <p:nvPr>
            <p:ph sz="quarter" idx="1"/>
          </p:nvPr>
        </p:nvSpPr>
        <p:spPr/>
        <p:txBody>
          <a:bodyPr/>
          <a:lstStyle/>
          <a:p>
            <a:r>
              <a:rPr lang="en-US" dirty="0"/>
              <a:t>To discuss the various research tools and evaluative techniques available to public relations professionals.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24290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Communications Audits</a:t>
            </a:r>
            <a:endParaRPr lang="en-US" dirty="0"/>
          </a:p>
        </p:txBody>
      </p:sp>
      <p:sp>
        <p:nvSpPr>
          <p:cNvPr id="4" name="Content Placeholder 3"/>
          <p:cNvSpPr>
            <a:spLocks noGrp="1"/>
          </p:cNvSpPr>
          <p:nvPr>
            <p:ph sz="quarter" idx="1"/>
          </p:nvPr>
        </p:nvSpPr>
        <p:spPr/>
        <p:txBody>
          <a:bodyPr/>
          <a:lstStyle/>
          <a:p>
            <a:r>
              <a:rPr lang="en-US" dirty="0" smtClean="0"/>
              <a:t>Help public relations professionals understand relationships between management actions and objectives and communications methods to promote those objectives</a:t>
            </a:r>
          </a:p>
          <a:p>
            <a:pPr lvl="1"/>
            <a:r>
              <a:rPr lang="en-US" dirty="0" smtClean="0"/>
              <a:t>Analyze company’s standing with employees/community neighbors</a:t>
            </a:r>
          </a:p>
          <a:p>
            <a:pPr lvl="1"/>
            <a:r>
              <a:rPr lang="en-US" dirty="0" smtClean="0"/>
              <a:t>Assess readership of annual reports and news releases</a:t>
            </a:r>
          </a:p>
          <a:p>
            <a:pPr lvl="1"/>
            <a:r>
              <a:rPr lang="en-US" dirty="0" smtClean="0"/>
              <a:t>Examine organization’s performance as corporate citizen</a:t>
            </a:r>
          </a:p>
          <a:p>
            <a:r>
              <a:rPr lang="en-US" dirty="0" smtClean="0"/>
              <a:t>Part of process of measurement and performance improvement</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290362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Unobtrusive Methods</a:t>
            </a:r>
            <a:endParaRPr lang="en-US" dirty="0"/>
          </a:p>
        </p:txBody>
      </p:sp>
      <p:sp>
        <p:nvSpPr>
          <p:cNvPr id="4" name="Content Placeholder 3"/>
          <p:cNvSpPr>
            <a:spLocks noGrp="1"/>
          </p:cNvSpPr>
          <p:nvPr>
            <p:ph sz="quarter" idx="1"/>
          </p:nvPr>
        </p:nvSpPr>
        <p:spPr/>
        <p:txBody>
          <a:bodyPr/>
          <a:lstStyle/>
          <a:p>
            <a:r>
              <a:rPr lang="en-US" dirty="0" smtClean="0"/>
              <a:t>Fact-finding</a:t>
            </a:r>
          </a:p>
          <a:p>
            <a:r>
              <a:rPr lang="en-US" dirty="0" smtClean="0"/>
              <a:t>Content analysis</a:t>
            </a:r>
          </a:p>
          <a:p>
            <a:r>
              <a:rPr lang="en-US" dirty="0" smtClean="0"/>
              <a:t>Copy testing</a:t>
            </a:r>
          </a:p>
          <a:p>
            <a:r>
              <a:rPr lang="en-US" dirty="0" smtClean="0"/>
              <a:t>Case study research</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345341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4" name="Content Placeholder 3"/>
          <p:cNvSpPr>
            <a:spLocks noGrp="1"/>
          </p:cNvSpPr>
          <p:nvPr>
            <p:ph sz="quarter" idx="1"/>
          </p:nvPr>
        </p:nvSpPr>
        <p:spPr/>
        <p:txBody>
          <a:bodyPr/>
          <a:lstStyle/>
          <a:p>
            <a:r>
              <a:rPr lang="en-US" dirty="0" smtClean="0"/>
              <a:t>Results analyzed for meaning and action</a:t>
            </a:r>
          </a:p>
          <a:p>
            <a:r>
              <a:rPr lang="en-US" dirty="0" smtClean="0"/>
              <a:t>Measure results against established objectives</a:t>
            </a:r>
          </a:p>
          <a:p>
            <a:r>
              <a:rPr lang="en-US" dirty="0" smtClean="0"/>
              <a:t>Accountability = taking responsibility for achieving the performance promised</a:t>
            </a:r>
          </a:p>
          <a:p>
            <a:r>
              <a:rPr lang="en-US" dirty="0" smtClean="0"/>
              <a:t>Outcome evaluation measures</a:t>
            </a:r>
          </a:p>
          <a:p>
            <a:pPr lvl="1"/>
            <a:r>
              <a:rPr lang="en-US" dirty="0" smtClean="0"/>
              <a:t>Target received messages</a:t>
            </a:r>
          </a:p>
          <a:p>
            <a:pPr lvl="1"/>
            <a:r>
              <a:rPr lang="en-US" dirty="0" smtClean="0"/>
              <a:t>Target paid attention to messages</a:t>
            </a:r>
          </a:p>
          <a:p>
            <a:pPr lvl="1"/>
            <a:r>
              <a:rPr lang="en-US" dirty="0" smtClean="0"/>
              <a:t>Target understood messages</a:t>
            </a:r>
          </a:p>
          <a:p>
            <a:pPr lvl="1"/>
            <a:r>
              <a:rPr lang="en-US" dirty="0" smtClean="0"/>
              <a:t>Target retained messages</a:t>
            </a:r>
          </a:p>
          <a:p>
            <a:pPr lvl="1"/>
            <a:r>
              <a:rPr lang="en-US" dirty="0" smtClean="0"/>
              <a:t>Target acted on messages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34765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Measuring Public Relations Outcomes</a:t>
            </a:r>
            <a:endParaRPr lang="en-US" dirty="0"/>
          </a:p>
        </p:txBody>
      </p:sp>
      <p:sp>
        <p:nvSpPr>
          <p:cNvPr id="4" name="Content Placeholder 3"/>
          <p:cNvSpPr>
            <a:spLocks noGrp="1"/>
          </p:cNvSpPr>
          <p:nvPr>
            <p:ph sz="quarter" idx="1"/>
          </p:nvPr>
        </p:nvSpPr>
        <p:spPr/>
        <p:txBody>
          <a:bodyPr/>
          <a:lstStyle/>
          <a:p>
            <a:r>
              <a:rPr lang="en-US" dirty="0" smtClean="0"/>
              <a:t>Awareness and Comprehension Measurement</a:t>
            </a:r>
          </a:p>
          <a:p>
            <a:r>
              <a:rPr lang="en-US" dirty="0" smtClean="0"/>
              <a:t>Recall and Retention Measurement</a:t>
            </a:r>
          </a:p>
          <a:p>
            <a:r>
              <a:rPr lang="en-US" dirty="0" smtClean="0"/>
              <a:t>Attitude and Preference Measurement</a:t>
            </a:r>
          </a:p>
          <a:p>
            <a:r>
              <a:rPr lang="en-US" dirty="0" smtClean="0"/>
              <a:t>Behavior Measurements</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22848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3:</a:t>
            </a:r>
            <a:br>
              <a:rPr lang="en-US" dirty="0" smtClean="0"/>
            </a:br>
            <a:r>
              <a:rPr lang="en-US" dirty="0" smtClean="0"/>
              <a:t>Discussion Questions</a:t>
            </a:r>
            <a:endParaRPr lang="en-US" dirty="0"/>
          </a:p>
        </p:txBody>
      </p:sp>
      <p:sp>
        <p:nvSpPr>
          <p:cNvPr id="4" name="Content Placeholder 3"/>
          <p:cNvSpPr>
            <a:spLocks noGrp="1"/>
          </p:cNvSpPr>
          <p:nvPr>
            <p:ph sz="quarter" idx="1"/>
          </p:nvPr>
        </p:nvSpPr>
        <p:spPr/>
        <p:txBody>
          <a:bodyPr/>
          <a:lstStyle/>
          <a:p>
            <a:r>
              <a:rPr lang="en-US" dirty="0" smtClean="0"/>
              <a:t>What </a:t>
            </a:r>
            <a:r>
              <a:rPr lang="en-US" dirty="0"/>
              <a:t>kinds of tools are used to measure </a:t>
            </a:r>
            <a:r>
              <a:rPr lang="en-US" dirty="0" smtClean="0"/>
              <a:t>public relations </a:t>
            </a:r>
            <a:r>
              <a:rPr lang="en-US" dirty="0"/>
              <a:t>outcomes?</a:t>
            </a:r>
          </a:p>
          <a:p>
            <a:r>
              <a:rPr lang="en-US" dirty="0" smtClean="0"/>
              <a:t>Why </a:t>
            </a:r>
            <a:r>
              <a:rPr lang="en-US" dirty="0"/>
              <a:t>is evaluation important in public </a:t>
            </a:r>
            <a:r>
              <a:rPr lang="en-US" dirty="0" smtClean="0"/>
              <a:t>relations research</a:t>
            </a:r>
            <a:r>
              <a:rPr lang="en-US" dirty="0"/>
              <a: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974194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4</a:t>
            </a:r>
            <a:endParaRPr lang="en-US" dirty="0"/>
          </a:p>
        </p:txBody>
      </p:sp>
      <p:sp>
        <p:nvSpPr>
          <p:cNvPr id="4" name="Content Placeholder 3"/>
          <p:cNvSpPr>
            <a:spLocks noGrp="1"/>
          </p:cNvSpPr>
          <p:nvPr>
            <p:ph sz="quarter" idx="1"/>
          </p:nvPr>
        </p:nvSpPr>
        <p:spPr/>
        <p:txBody>
          <a:bodyPr/>
          <a:lstStyle/>
          <a:p>
            <a:r>
              <a:rPr lang="en-US" dirty="0"/>
              <a:t>To underscore the importance of Web monitoring and tools available for Internet research.</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49844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Opening Example: </a:t>
            </a:r>
            <a:br>
              <a:rPr lang="en-US" dirty="0" smtClean="0"/>
            </a:br>
            <a:r>
              <a:rPr lang="en-US" dirty="0" smtClean="0"/>
              <a:t>2012 Presidential Election</a:t>
            </a:r>
            <a:endParaRPr lang="en-US" dirty="0"/>
          </a:p>
        </p:txBody>
      </p:sp>
      <p:sp>
        <p:nvSpPr>
          <p:cNvPr id="5" name="Content Placeholder 4"/>
          <p:cNvSpPr>
            <a:spLocks noGrp="1"/>
          </p:cNvSpPr>
          <p:nvPr>
            <p:ph sz="quarter" idx="1"/>
          </p:nvPr>
        </p:nvSpPr>
        <p:spPr/>
        <p:txBody>
          <a:bodyPr/>
          <a:lstStyle/>
          <a:p>
            <a:r>
              <a:rPr lang="en-US" dirty="0" smtClean="0"/>
              <a:t>Muddled middle dominated the election</a:t>
            </a:r>
          </a:p>
          <a:p>
            <a:r>
              <a:rPr lang="en-US" dirty="0" smtClean="0"/>
              <a:t>Numbers may be correct but interpretation of numbers may not be</a:t>
            </a:r>
          </a:p>
          <a:p>
            <a:r>
              <a:rPr lang="en-US" dirty="0" smtClean="0"/>
              <a:t>“Figures lie, and liars figure”</a:t>
            </a:r>
            <a:endParaRPr lang="en-US" dirty="0"/>
          </a:p>
        </p:txBody>
      </p:sp>
      <p:pic>
        <p:nvPicPr>
          <p:cNvPr id="7" name="Content Placeholder 6"/>
          <p:cNvPicPr>
            <a:picLocks noGrp="1" noChangeAspect="1"/>
          </p:cNvPicPr>
          <p:nvPr>
            <p:ph sz="quarter" idx="2"/>
          </p:nvPr>
        </p:nvPicPr>
        <p:blipFill>
          <a:blip r:embed="rId3" cstate="print">
            <a:extLst>
              <a:ext uri="{28A0092B-C50C-407E-A947-70E740481C1C}">
                <a14:useLocalDpi xmlns:a14="http://schemas.microsoft.com/office/drawing/2010/main" xmlns="" val="0"/>
              </a:ext>
            </a:extLst>
          </a:blip>
          <a:stretch>
            <a:fillRect/>
          </a:stretch>
        </p:blipFill>
        <p:spPr>
          <a:xfrm>
            <a:off x="4632325" y="1928633"/>
            <a:ext cx="4041775" cy="3511908"/>
          </a:xfrm>
        </p:spPr>
      </p:pic>
      <p:sp>
        <p:nvSpPr>
          <p:cNvPr id="8" name="Rectangle 7"/>
          <p:cNvSpPr/>
          <p:nvPr/>
        </p:nvSpPr>
        <p:spPr>
          <a:xfrm>
            <a:off x="5181600" y="5718291"/>
            <a:ext cx="2590068" cy="276999"/>
          </a:xfrm>
          <a:prstGeom prst="rect">
            <a:avLst/>
          </a:prstGeom>
        </p:spPr>
        <p:txBody>
          <a:bodyPr wrap="none">
            <a:spAutoFit/>
          </a:bodyPr>
          <a:lstStyle/>
          <a:p>
            <a:r>
              <a:rPr lang="en-US" sz="1200" i="1" dirty="0" smtClean="0"/>
              <a:t>Figure 8-1 (Photo</a:t>
            </a:r>
            <a:r>
              <a:rPr lang="en-US" sz="1200" i="1" dirty="0"/>
              <a:t>: </a:t>
            </a:r>
            <a:r>
              <a:rPr lang="en-US" sz="1200" i="1" dirty="0" err="1"/>
              <a:t>Ranoa</a:t>
            </a:r>
            <a:r>
              <a:rPr lang="en-US" sz="1200" i="1" dirty="0"/>
              <a:t>/MCT/</a:t>
            </a:r>
            <a:r>
              <a:rPr lang="en-US" sz="1200" i="1" dirty="0" err="1"/>
              <a:t>Newscom</a:t>
            </a:r>
            <a:r>
              <a:rPr lang="en-US" sz="1200" i="1" dirty="0"/>
              <a:t>)</a:t>
            </a:r>
            <a:endParaRPr lang="en-US" sz="1200" dirty="0"/>
          </a:p>
        </p:txBody>
      </p:sp>
      <p:sp>
        <p:nvSpPr>
          <p:cNvPr id="9"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2400116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and the Web</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Web Analytics</a:t>
            </a:r>
          </a:p>
          <a:p>
            <a:pPr lvl="1"/>
            <a:r>
              <a:rPr lang="en-US" dirty="0" smtClean="0"/>
              <a:t>Unique Visitors</a:t>
            </a:r>
          </a:p>
          <a:p>
            <a:pPr lvl="1"/>
            <a:r>
              <a:rPr lang="en-US" dirty="0" smtClean="0"/>
              <a:t>Returning Visitors</a:t>
            </a:r>
          </a:p>
          <a:p>
            <a:pPr lvl="1"/>
            <a:r>
              <a:rPr lang="en-US" dirty="0" smtClean="0"/>
              <a:t>Costs per click through</a:t>
            </a:r>
          </a:p>
          <a:p>
            <a:pPr lvl="1"/>
            <a:r>
              <a:rPr lang="en-US" dirty="0" smtClean="0"/>
              <a:t>Total time spent on a site</a:t>
            </a:r>
          </a:p>
          <a:p>
            <a:pPr lvl="1"/>
            <a:r>
              <a:rPr lang="en-US" dirty="0" smtClean="0"/>
              <a:t>Downloads</a:t>
            </a:r>
          </a:p>
          <a:p>
            <a:pPr lvl="1"/>
            <a:r>
              <a:rPr lang="en-US" dirty="0" smtClean="0"/>
              <a:t>Costs per contact</a:t>
            </a:r>
          </a:p>
          <a:p>
            <a:pPr lvl="1"/>
            <a:r>
              <a:rPr lang="en-US" dirty="0" smtClean="0"/>
              <a:t>Links from other sites</a:t>
            </a:r>
          </a:p>
          <a:p>
            <a:pPr lvl="1"/>
            <a:r>
              <a:rPr lang="en-US" dirty="0" smtClean="0"/>
              <a:t>Google Page Rank</a:t>
            </a:r>
          </a:p>
          <a:p>
            <a:pPr lvl="1"/>
            <a:r>
              <a:rPr lang="en-US" dirty="0" smtClean="0"/>
              <a:t>Content popularity</a:t>
            </a:r>
          </a:p>
          <a:p>
            <a:pPr lvl="1"/>
            <a:r>
              <a:rPr lang="en-US" dirty="0" smtClean="0"/>
              <a:t>Sales</a:t>
            </a:r>
          </a:p>
          <a:p>
            <a:r>
              <a:rPr lang="en-US" dirty="0" smtClean="0"/>
              <a:t>Search Engine Optimization</a:t>
            </a:r>
          </a:p>
          <a:p>
            <a:r>
              <a:rPr lang="en-US" dirty="0" smtClean="0"/>
              <a:t>Hits, Eyeballs, and Google Analytics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386110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Research Considerations</a:t>
            </a:r>
            <a:endParaRPr lang="en-US" dirty="0"/>
          </a:p>
        </p:txBody>
      </p:sp>
      <p:sp>
        <p:nvSpPr>
          <p:cNvPr id="4" name="Content Placeholder 3"/>
          <p:cNvSpPr>
            <a:spLocks noGrp="1"/>
          </p:cNvSpPr>
          <p:nvPr>
            <p:ph sz="quarter" idx="1"/>
          </p:nvPr>
        </p:nvSpPr>
        <p:spPr/>
        <p:txBody>
          <a:bodyPr/>
          <a:lstStyle/>
          <a:p>
            <a:r>
              <a:rPr lang="en-US" dirty="0" smtClean="0"/>
              <a:t>Establish objectives</a:t>
            </a:r>
          </a:p>
          <a:p>
            <a:r>
              <a:rPr lang="en-US" dirty="0" smtClean="0"/>
              <a:t>Determine criteria</a:t>
            </a:r>
          </a:p>
          <a:p>
            <a:r>
              <a:rPr lang="en-US" dirty="0" smtClean="0"/>
              <a:t>Determine benchmarks</a:t>
            </a:r>
          </a:p>
          <a:p>
            <a:r>
              <a:rPr lang="en-US" dirty="0" smtClean="0"/>
              <a:t>Select the right measurement tool</a:t>
            </a:r>
          </a:p>
          <a:p>
            <a:r>
              <a:rPr lang="en-US" dirty="0" smtClean="0"/>
              <a:t>Compare results to objectives</a:t>
            </a:r>
          </a:p>
          <a:p>
            <a:r>
              <a:rPr lang="en-US" dirty="0" smtClean="0"/>
              <a:t>Draw actionable conclusions</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668972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4:</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a:t>What are the characteristics that can be </a:t>
            </a:r>
            <a:r>
              <a:rPr lang="en-US" dirty="0" smtClean="0"/>
              <a:t>measured in </a:t>
            </a:r>
            <a:r>
              <a:rPr lang="en-US" dirty="0"/>
              <a:t>Web-based research?</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6512665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 Study:  Researching a Position for Alan Louis General</a:t>
            </a:r>
            <a:endParaRPr lang="en-US" dirty="0"/>
          </a:p>
        </p:txBody>
      </p:sp>
      <p:sp>
        <p:nvSpPr>
          <p:cNvPr id="4" name="Content Placeholder 3"/>
          <p:cNvSpPr>
            <a:spLocks noGrp="1"/>
          </p:cNvSpPr>
          <p:nvPr>
            <p:ph sz="quarter" idx="1"/>
          </p:nvPr>
        </p:nvSpPr>
        <p:spPr/>
        <p:txBody>
          <a:bodyPr>
            <a:normAutofit fontScale="92500" lnSpcReduction="20000"/>
          </a:bodyPr>
          <a:lstStyle/>
          <a:p>
            <a:r>
              <a:rPr lang="en-US" dirty="0" smtClean="0"/>
              <a:t>Page 164</a:t>
            </a:r>
          </a:p>
          <a:p>
            <a:r>
              <a:rPr lang="en-US" dirty="0" smtClean="0"/>
              <a:t>What </a:t>
            </a:r>
            <a:r>
              <a:rPr lang="en-US" dirty="0"/>
              <a:t>kind of communications program would you launch </a:t>
            </a:r>
            <a:r>
              <a:rPr lang="en-US" dirty="0" smtClean="0"/>
              <a:t>to accomplish </a:t>
            </a:r>
            <a:r>
              <a:rPr lang="en-US" dirty="0" err="1"/>
              <a:t>Rapcorn’s</a:t>
            </a:r>
            <a:r>
              <a:rPr lang="en-US" dirty="0"/>
              <a:t> objectives?</a:t>
            </a:r>
          </a:p>
          <a:p>
            <a:r>
              <a:rPr lang="en-US" dirty="0" smtClean="0"/>
              <a:t>What </a:t>
            </a:r>
            <a:r>
              <a:rPr lang="en-US" dirty="0"/>
              <a:t>would be the cornerstone—the theme—of your </a:t>
            </a:r>
            <a:r>
              <a:rPr lang="en-US" dirty="0" smtClean="0"/>
              <a:t>communications program</a:t>
            </a:r>
            <a:r>
              <a:rPr lang="en-US" dirty="0"/>
              <a:t>?</a:t>
            </a:r>
          </a:p>
          <a:p>
            <a:r>
              <a:rPr lang="en-US" dirty="0" smtClean="0"/>
              <a:t>What </a:t>
            </a:r>
            <a:r>
              <a:rPr lang="en-US" dirty="0"/>
              <a:t>would be the specific elements of your program?</a:t>
            </a:r>
          </a:p>
          <a:p>
            <a:r>
              <a:rPr lang="en-US" dirty="0" smtClean="0"/>
              <a:t>In </a:t>
            </a:r>
            <a:r>
              <a:rPr lang="en-US" dirty="0"/>
              <a:t>launching the program, what specific steps would </a:t>
            </a:r>
            <a:r>
              <a:rPr lang="en-US" dirty="0" smtClean="0"/>
              <a:t>you follow— both </a:t>
            </a:r>
            <a:r>
              <a:rPr lang="en-US" dirty="0"/>
              <a:t>inside and outside the hospital—to build support?</a:t>
            </a:r>
          </a:p>
          <a:p>
            <a:r>
              <a:rPr lang="en-US" dirty="0" smtClean="0"/>
              <a:t>How </a:t>
            </a:r>
            <a:r>
              <a:rPr lang="en-US" dirty="0"/>
              <a:t>could you use the Internet to conduct more research </a:t>
            </a:r>
            <a:r>
              <a:rPr lang="en-US" dirty="0" smtClean="0"/>
              <a:t>about area </a:t>
            </a:r>
            <a:r>
              <a:rPr lang="en-US" dirty="0"/>
              <a:t>hospitals and residents’ perceptions of the care at </a:t>
            </a:r>
            <a:r>
              <a:rPr lang="en-US" dirty="0" smtClean="0"/>
              <a:t>these hospitals</a:t>
            </a:r>
            <a:r>
              <a:rPr lang="en-US" dirty="0"/>
              <a:t>? How could you use the Internet to research the </a:t>
            </a:r>
            <a:r>
              <a:rPr lang="en-US" dirty="0" smtClean="0"/>
              <a:t>effectiveness of </a:t>
            </a:r>
            <a:r>
              <a:rPr lang="en-US" dirty="0"/>
              <a:t>the communications program you implement?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9140319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1"/>
          <p:cNvPicPr>
            <a:picLocks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62000" y="1295400"/>
            <a:ext cx="8118475" cy="2647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Rectangle 2"/>
          <p:cNvSpPr>
            <a:spLocks/>
          </p:cNvSpPr>
          <p:nvPr/>
        </p:nvSpPr>
        <p:spPr bwMode="auto">
          <a:xfrm>
            <a:off x="1066800" y="3962400"/>
            <a:ext cx="7708900" cy="1003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miter lim="800000"/>
                <a:headEnd/>
                <a:tailEnd/>
              </a14:hiddenLine>
            </a:ext>
          </a:extLst>
        </p:spPr>
        <p:txBody>
          <a:bodyPr lIns="0" tIns="0" rIns="40639" bIns="0" anchor="ctr"/>
          <a:lstStyle/>
          <a:p>
            <a:pPr marL="39688" algn="ctr"/>
            <a:r>
              <a:rPr lang="en-US" sz="1600" dirty="0">
                <a:solidFill>
                  <a:schemeClr val="tx1"/>
                </a:solidFill>
                <a:ea typeface="MS PGothic" pitchFamily="34" charset="-128"/>
              </a:rPr>
              <a:t>All rights reserved. No part of this publication may be reproduced, stored in a retrieval system, or transmitted, in any form or by any means, electronic, mechanical, photocopying, recording, or otherwise, without the prior written permission of the publisher. Printed in the United States of America.</a:t>
            </a:r>
          </a:p>
        </p:txBody>
      </p:sp>
      <p:sp>
        <p:nvSpPr>
          <p:cNvPr id="84995" name="Rectangle 3"/>
          <p:cNvSpPr>
            <a:spLocks/>
          </p:cNvSpPr>
          <p:nvPr/>
        </p:nvSpPr>
        <p:spPr bwMode="auto">
          <a:xfrm>
            <a:off x="1065213" y="4983163"/>
            <a:ext cx="7645400" cy="660400"/>
          </a:xfrm>
          <a:prstGeom prst="rect">
            <a:avLst/>
          </a:prstGeom>
          <a:noFill/>
          <a:ln>
            <a:noFill/>
          </a:ln>
          <a:extLst/>
        </p:spPr>
        <p:txBody>
          <a:bodyPr lIns="0" tIns="0" rIns="40639" bIns="0" anchor="b"/>
          <a:lstStyle/>
          <a:p>
            <a:pPr marL="39688" algn="ctr">
              <a:defRPr/>
            </a:pP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Copyright © </a:t>
            </a:r>
            <a:r>
              <a:rPr lang="en-US" sz="1800" dirty="0" smtClean="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2014 </a:t>
            </a:r>
            <a:r>
              <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rPr>
              <a:t>Pearson Education, Inc. </a:t>
            </a:r>
            <a:r>
              <a:rPr lang="en-US" dirty="0" smtClean="0">
                <a:effectLst>
                  <a:outerShdw blurRad="38100" dist="38100" dir="2700000" algn="tl">
                    <a:srgbClr val="C0C0C0"/>
                  </a:outerShdw>
                </a:effectLst>
                <a:latin typeface="Tahoma" pitchFamily="34" charset="0"/>
                <a:ea typeface="MS PGothic" pitchFamily="34" charset="-128"/>
                <a:sym typeface="Tahoma" pitchFamily="34" charset="0"/>
              </a:rPr>
              <a:t>All rights reserved.</a:t>
            </a:r>
            <a:endParaRPr lang="en-US" sz="1800" dirty="0">
              <a:solidFill>
                <a:schemeClr val="tx1"/>
              </a:solidFill>
              <a:effectLst>
                <a:outerShdw blurRad="38100" dist="38100" dir="2700000" algn="tl">
                  <a:srgbClr val="C0C0C0"/>
                </a:outerShdw>
              </a:effectLst>
              <a:latin typeface="Tahoma" pitchFamily="34" charset="0"/>
              <a:ea typeface="MS PGothic" pitchFamily="34" charset="-128"/>
              <a:sym typeface="Tahoma" pitchFamily="34" charset="0"/>
            </a:endParaRPr>
          </a:p>
        </p:txBody>
      </p:sp>
      <p:sp>
        <p:nvSpPr>
          <p:cNvPr id="6"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65939791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1</a:t>
            </a:r>
            <a:endParaRPr lang="en-US" dirty="0"/>
          </a:p>
        </p:txBody>
      </p:sp>
      <p:sp>
        <p:nvSpPr>
          <p:cNvPr id="4" name="Content Placeholder 3"/>
          <p:cNvSpPr>
            <a:spLocks noGrp="1"/>
          </p:cNvSpPr>
          <p:nvPr>
            <p:ph sz="quarter" idx="1"/>
          </p:nvPr>
        </p:nvSpPr>
        <p:spPr/>
        <p:txBody>
          <a:bodyPr/>
          <a:lstStyle/>
          <a:p>
            <a:r>
              <a:rPr lang="en-US" dirty="0"/>
              <a:t>To discuss the importance of research as the essential first step in every public relations assignment.</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791272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as a Starting Point</a:t>
            </a:r>
            <a:endParaRPr lang="en-US" dirty="0"/>
          </a:p>
        </p:txBody>
      </p:sp>
      <p:sp>
        <p:nvSpPr>
          <p:cNvPr id="4" name="Content Placeholder 3"/>
          <p:cNvSpPr>
            <a:spLocks noGrp="1"/>
          </p:cNvSpPr>
          <p:nvPr>
            <p:ph sz="quarter" idx="1"/>
          </p:nvPr>
        </p:nvSpPr>
        <p:spPr/>
        <p:txBody>
          <a:bodyPr/>
          <a:lstStyle/>
          <a:p>
            <a:r>
              <a:rPr lang="en-US" dirty="0" smtClean="0"/>
              <a:t>Research is foundation for sensible programmatic initiative</a:t>
            </a:r>
          </a:p>
          <a:p>
            <a:r>
              <a:rPr lang="en-US" dirty="0" smtClean="0"/>
              <a:t>Must be complemented by analysis and judgment</a:t>
            </a:r>
          </a:p>
          <a:p>
            <a:r>
              <a:rPr lang="en-US" dirty="0" smtClean="0"/>
              <a:t>Managers want proof that advice is based on logic and clear thinking</a:t>
            </a:r>
          </a:p>
          <a:p>
            <a:r>
              <a:rPr lang="en-US" dirty="0" smtClean="0"/>
              <a:t>Ground advice in hard data</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1821212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 First Step</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Demonstrate efforts contribute to bottom line</a:t>
            </a:r>
          </a:p>
          <a:p>
            <a:pPr lvl="1"/>
            <a:r>
              <a:rPr lang="en-US" dirty="0" smtClean="0"/>
              <a:t>Outputs – Did we get the coverage we wanted?</a:t>
            </a:r>
          </a:p>
          <a:p>
            <a:pPr lvl="1"/>
            <a:r>
              <a:rPr lang="en-US" dirty="0" smtClean="0"/>
              <a:t>Outtakes – Did our target audience see and/or believe our messages?</a:t>
            </a:r>
          </a:p>
          <a:p>
            <a:pPr lvl="1"/>
            <a:r>
              <a:rPr lang="en-US" dirty="0" smtClean="0"/>
              <a:t>Outcomes – Did audience behavior or relationships change, and did sales increase?</a:t>
            </a:r>
          </a:p>
          <a:p>
            <a:r>
              <a:rPr lang="en-US" dirty="0" smtClean="0"/>
              <a:t>Public relations programs must help meet business objectives</a:t>
            </a:r>
          </a:p>
          <a:p>
            <a:pPr lvl="1"/>
            <a:r>
              <a:rPr lang="en-US" dirty="0" smtClean="0"/>
              <a:t>Segment market targets</a:t>
            </a:r>
          </a:p>
          <a:p>
            <a:pPr lvl="1"/>
            <a:r>
              <a:rPr lang="en-US" dirty="0" smtClean="0"/>
              <a:t>Analyze audience preferences and dislikes</a:t>
            </a:r>
          </a:p>
          <a:p>
            <a:pPr lvl="1"/>
            <a:r>
              <a:rPr lang="en-US" dirty="0" smtClean="0"/>
              <a:t>Determine which messages might be most effective</a:t>
            </a:r>
          </a:p>
          <a:p>
            <a:r>
              <a:rPr lang="en-US" dirty="0" smtClean="0"/>
              <a:t>Initial stage and final stage of campaign</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442721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Learning Objective 1</a:t>
            </a:r>
            <a:br>
              <a:rPr lang="en-US" dirty="0" smtClean="0"/>
            </a:br>
            <a:r>
              <a:rPr lang="en-US" dirty="0" smtClean="0"/>
              <a:t>Discussion Question</a:t>
            </a:r>
            <a:endParaRPr lang="en-US" dirty="0"/>
          </a:p>
        </p:txBody>
      </p:sp>
      <p:sp>
        <p:nvSpPr>
          <p:cNvPr id="4" name="Content Placeholder 3"/>
          <p:cNvSpPr>
            <a:spLocks noGrp="1"/>
          </p:cNvSpPr>
          <p:nvPr>
            <p:ph sz="quarter" idx="1"/>
          </p:nvPr>
        </p:nvSpPr>
        <p:spPr/>
        <p:txBody>
          <a:bodyPr/>
          <a:lstStyle/>
          <a:p>
            <a:r>
              <a:rPr lang="en-US" dirty="0" smtClean="0"/>
              <a:t>Why is research important in public relations work?</a:t>
            </a:r>
            <a:endParaRPr lang="en-US" dirty="0"/>
          </a:p>
          <a:p>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3727587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 2</a:t>
            </a:r>
            <a:endParaRPr lang="en-US" dirty="0"/>
          </a:p>
        </p:txBody>
      </p:sp>
      <p:sp>
        <p:nvSpPr>
          <p:cNvPr id="4" name="Content Placeholder 3"/>
          <p:cNvSpPr>
            <a:spLocks noGrp="1"/>
          </p:cNvSpPr>
          <p:nvPr>
            <p:ph sz="quarter" idx="1"/>
          </p:nvPr>
        </p:nvSpPr>
        <p:spPr/>
        <p:txBody>
          <a:bodyPr/>
          <a:lstStyle/>
          <a:p>
            <a:r>
              <a:rPr lang="en-US" dirty="0"/>
              <a:t>To explore research principles, types, and methods.</a:t>
            </a:r>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2014728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Research?</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Systematic collection and interpretation of information to increase understanding</a:t>
            </a:r>
          </a:p>
          <a:p>
            <a:r>
              <a:rPr lang="en-US" dirty="0" smtClean="0"/>
              <a:t>Answer questions for accurate information about publics:</a:t>
            </a:r>
          </a:p>
          <a:p>
            <a:pPr lvl="1"/>
            <a:r>
              <a:rPr lang="en-US" dirty="0" smtClean="0"/>
              <a:t>How can we identify and define our constituent groups?</a:t>
            </a:r>
          </a:p>
          <a:p>
            <a:pPr lvl="1"/>
            <a:r>
              <a:rPr lang="en-US" dirty="0" smtClean="0"/>
              <a:t>How does this knowledge relate to the design of our messages?</a:t>
            </a:r>
          </a:p>
          <a:p>
            <a:pPr lvl="1"/>
            <a:r>
              <a:rPr lang="en-US" dirty="0" smtClean="0"/>
              <a:t>How does it relate to the design of our programs?</a:t>
            </a:r>
          </a:p>
          <a:p>
            <a:pPr lvl="1"/>
            <a:r>
              <a:rPr lang="en-US" dirty="0" smtClean="0"/>
              <a:t>How does it relate to the media we use to convey our messages?</a:t>
            </a:r>
          </a:p>
          <a:p>
            <a:pPr lvl="1"/>
            <a:r>
              <a:rPr lang="en-US" dirty="0" smtClean="0"/>
              <a:t>How does it relate to the schedule we adopt in using our media?</a:t>
            </a:r>
            <a:endParaRPr lang="en-US" dirty="0"/>
          </a:p>
          <a:p>
            <a:pPr lvl="1"/>
            <a:r>
              <a:rPr lang="en-US" dirty="0" smtClean="0"/>
              <a:t>How does it relate to the ultimate implementation tactics of our program?</a:t>
            </a:r>
            <a:endParaRPr lang="en-US" dirty="0"/>
          </a:p>
        </p:txBody>
      </p:sp>
      <p:sp>
        <p:nvSpPr>
          <p:cNvPr id="5" name="Footer Placeholder 3"/>
          <p:cNvSpPr>
            <a:spLocks noGrp="1"/>
          </p:cNvSpPr>
          <p:nvPr/>
        </p:nvSpPr>
        <p:spPr>
          <a:xfrm>
            <a:off x="2209800" y="6324600"/>
            <a:ext cx="4876800" cy="381000"/>
          </a:xfrm>
          <a:prstGeom prst="rect">
            <a:avLst/>
          </a:prstGeom>
        </p:spPr>
        <p:txBody>
          <a:bodyPr vert="horz"/>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smtClean="0"/>
              <a:t>Copyright ©2014 by Pearson Education, Inc.  All rights reserved.</a:t>
            </a:r>
            <a:endParaRPr lang="en-US" sz="1400" dirty="0"/>
          </a:p>
        </p:txBody>
      </p:sp>
    </p:spTree>
    <p:extLst>
      <p:ext uri="{BB962C8B-B14F-4D97-AF65-F5344CB8AC3E}">
        <p14:creationId xmlns:p14="http://schemas.microsoft.com/office/powerpoint/2010/main" xmlns="" val="41389443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1795</Words>
  <Application>Microsoft Office PowerPoint</Application>
  <PresentationFormat>On-screen Show (4:3)</PresentationFormat>
  <Paragraphs>265</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Origin</vt:lpstr>
      <vt:lpstr>Part II:  Preparation/Process</vt:lpstr>
      <vt:lpstr>Learning Objectives</vt:lpstr>
      <vt:lpstr>Opening Example:  2012 Presidential Election</vt:lpstr>
      <vt:lpstr>Learning Objective 1</vt:lpstr>
      <vt:lpstr>Research as a Starting Point</vt:lpstr>
      <vt:lpstr>Essential First Step</vt:lpstr>
      <vt:lpstr>Learning Objective 1 Discussion Question</vt:lpstr>
      <vt:lpstr>Learning Objective 2</vt:lpstr>
      <vt:lpstr>What is Research?</vt:lpstr>
      <vt:lpstr>Principles of Public Relations Research</vt:lpstr>
      <vt:lpstr>Figures and Faces - Lie</vt:lpstr>
      <vt:lpstr>Types of Public Relations Research</vt:lpstr>
      <vt:lpstr>Applied Research:  Strategic or Evaluative</vt:lpstr>
      <vt:lpstr>Theoretical Research</vt:lpstr>
      <vt:lpstr>Secondary Research</vt:lpstr>
      <vt:lpstr>Methods of Public Relations Research</vt:lpstr>
      <vt:lpstr>Surveys</vt:lpstr>
      <vt:lpstr>Sample</vt:lpstr>
      <vt:lpstr>Questionnaire</vt:lpstr>
      <vt:lpstr>Interviews</vt:lpstr>
      <vt:lpstr>Results Analysis</vt:lpstr>
      <vt:lpstr>PR Ethics Mini-Case: Sleep-Deprived Research</vt:lpstr>
      <vt:lpstr>Learning Objective 3</vt:lpstr>
      <vt:lpstr>Communications Audits</vt:lpstr>
      <vt:lpstr>Unobtrusive Methods</vt:lpstr>
      <vt:lpstr>Evaluation</vt:lpstr>
      <vt:lpstr>Measuring Public Relations Outcomes</vt:lpstr>
      <vt:lpstr>Learning Objective 3: Discussion Questions</vt:lpstr>
      <vt:lpstr>Learning Objective 4</vt:lpstr>
      <vt:lpstr>Research and the Web</vt:lpstr>
      <vt:lpstr>Web Research Considerations</vt:lpstr>
      <vt:lpstr>Learning Objective 4: Discussion Question</vt:lpstr>
      <vt:lpstr>Case Study:  Researching a Position for Alan Louis General</vt:lpstr>
      <vt:lpstr>Slide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2013-04-18T01:21:05Z</dcterms:created>
  <dcterms:modified xsi:type="dcterms:W3CDTF">2013-05-02T15:43:46Z</dcterms:modified>
</cp:coreProperties>
</file>