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0"/>
  </p:notesMasterIdLst>
  <p:sldIdLst>
    <p:sldId id="257" r:id="rId2"/>
    <p:sldId id="258" r:id="rId3"/>
    <p:sldId id="259" r:id="rId4"/>
    <p:sldId id="260" r:id="rId5"/>
    <p:sldId id="261" r:id="rId6"/>
    <p:sldId id="262" r:id="rId7"/>
    <p:sldId id="263" r:id="rId8"/>
    <p:sldId id="284"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85" autoAdjust="0"/>
    <p:restoredTop sz="94660"/>
  </p:normalViewPr>
  <p:slideViewPr>
    <p:cSldViewPr>
      <p:cViewPr varScale="1">
        <p:scale>
          <a:sx n="68" d="100"/>
          <a:sy n="68" d="100"/>
        </p:scale>
        <p:origin x="-1452"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E1A725-775C-4E18-B1C1-4AD4EFAAF762}" type="datetimeFigureOut">
              <a:rPr lang="en-US" smtClean="0"/>
              <a:pPr/>
              <a:t>5/2/2013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4E2AA6-283E-448E-AED2-C1345A70A54B}" type="slidenum">
              <a:rPr lang="en-US" smtClean="0"/>
              <a:pPr/>
              <a:t>‹#›</a:t>
            </a:fld>
            <a:endParaRPr lang="en-US"/>
          </a:p>
        </p:txBody>
      </p:sp>
    </p:spTree>
    <p:extLst>
      <p:ext uri="{BB962C8B-B14F-4D97-AF65-F5344CB8AC3E}">
        <p14:creationId xmlns:p14="http://schemas.microsoft.com/office/powerpoint/2010/main" xmlns="" val="1556590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1</a:t>
            </a:fld>
            <a:endParaRPr lang="en-US" dirty="0"/>
          </a:p>
        </p:txBody>
      </p:sp>
    </p:spTree>
    <p:extLst>
      <p:ext uri="{BB962C8B-B14F-4D97-AF65-F5344CB8AC3E}">
        <p14:creationId xmlns:p14="http://schemas.microsoft.com/office/powerpoint/2010/main" xmlns="" val="120649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10</a:t>
            </a:fld>
            <a:endParaRPr lang="en-US" dirty="0"/>
          </a:p>
        </p:txBody>
      </p:sp>
    </p:spTree>
    <p:extLst>
      <p:ext uri="{BB962C8B-B14F-4D97-AF65-F5344CB8AC3E}">
        <p14:creationId xmlns:p14="http://schemas.microsoft.com/office/powerpoint/2010/main" xmlns="" val="30920612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11</a:t>
            </a:fld>
            <a:endParaRPr lang="en-US" dirty="0"/>
          </a:p>
        </p:txBody>
      </p:sp>
    </p:spTree>
    <p:extLst>
      <p:ext uri="{BB962C8B-B14F-4D97-AF65-F5344CB8AC3E}">
        <p14:creationId xmlns:p14="http://schemas.microsoft.com/office/powerpoint/2010/main" xmlns="" val="39147308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12</a:t>
            </a:fld>
            <a:endParaRPr lang="en-US" dirty="0"/>
          </a:p>
        </p:txBody>
      </p:sp>
    </p:spTree>
    <p:extLst>
      <p:ext uri="{BB962C8B-B14F-4D97-AF65-F5344CB8AC3E}">
        <p14:creationId xmlns:p14="http://schemas.microsoft.com/office/powerpoint/2010/main" xmlns="" val="21389259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13</a:t>
            </a:fld>
            <a:endParaRPr lang="en-US" dirty="0"/>
          </a:p>
        </p:txBody>
      </p:sp>
    </p:spTree>
    <p:extLst>
      <p:ext uri="{BB962C8B-B14F-4D97-AF65-F5344CB8AC3E}">
        <p14:creationId xmlns:p14="http://schemas.microsoft.com/office/powerpoint/2010/main" xmlns="" val="26998614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14</a:t>
            </a:fld>
            <a:endParaRPr lang="en-US" dirty="0"/>
          </a:p>
        </p:txBody>
      </p:sp>
    </p:spTree>
    <p:extLst>
      <p:ext uri="{BB962C8B-B14F-4D97-AF65-F5344CB8AC3E}">
        <p14:creationId xmlns:p14="http://schemas.microsoft.com/office/powerpoint/2010/main" xmlns="" val="34856311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15</a:t>
            </a:fld>
            <a:endParaRPr lang="en-US" dirty="0"/>
          </a:p>
        </p:txBody>
      </p:sp>
    </p:spTree>
    <p:extLst>
      <p:ext uri="{BB962C8B-B14F-4D97-AF65-F5344CB8AC3E}">
        <p14:creationId xmlns:p14="http://schemas.microsoft.com/office/powerpoint/2010/main" xmlns="" val="14837873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16</a:t>
            </a:fld>
            <a:endParaRPr lang="en-US" dirty="0"/>
          </a:p>
        </p:txBody>
      </p:sp>
    </p:spTree>
    <p:extLst>
      <p:ext uri="{BB962C8B-B14F-4D97-AF65-F5344CB8AC3E}">
        <p14:creationId xmlns:p14="http://schemas.microsoft.com/office/powerpoint/2010/main" xmlns="" val="14306500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17</a:t>
            </a:fld>
            <a:endParaRPr lang="en-US" dirty="0"/>
          </a:p>
        </p:txBody>
      </p:sp>
    </p:spTree>
    <p:extLst>
      <p:ext uri="{BB962C8B-B14F-4D97-AF65-F5344CB8AC3E}">
        <p14:creationId xmlns:p14="http://schemas.microsoft.com/office/powerpoint/2010/main" xmlns="" val="18034837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18</a:t>
            </a:fld>
            <a:endParaRPr lang="en-US" dirty="0"/>
          </a:p>
        </p:txBody>
      </p:sp>
    </p:spTree>
    <p:extLst>
      <p:ext uri="{BB962C8B-B14F-4D97-AF65-F5344CB8AC3E}">
        <p14:creationId xmlns:p14="http://schemas.microsoft.com/office/powerpoint/2010/main" xmlns="" val="6425000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19</a:t>
            </a:fld>
            <a:endParaRPr lang="en-US" dirty="0"/>
          </a:p>
        </p:txBody>
      </p:sp>
    </p:spTree>
    <p:extLst>
      <p:ext uri="{BB962C8B-B14F-4D97-AF65-F5344CB8AC3E}">
        <p14:creationId xmlns:p14="http://schemas.microsoft.com/office/powerpoint/2010/main" xmlns="" val="163149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2</a:t>
            </a:fld>
            <a:endParaRPr lang="en-US" dirty="0"/>
          </a:p>
        </p:txBody>
      </p:sp>
    </p:spTree>
    <p:extLst>
      <p:ext uri="{BB962C8B-B14F-4D97-AF65-F5344CB8AC3E}">
        <p14:creationId xmlns:p14="http://schemas.microsoft.com/office/powerpoint/2010/main" xmlns="" val="2508051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20</a:t>
            </a:fld>
            <a:endParaRPr lang="en-US" dirty="0"/>
          </a:p>
        </p:txBody>
      </p:sp>
    </p:spTree>
    <p:extLst>
      <p:ext uri="{BB962C8B-B14F-4D97-AF65-F5344CB8AC3E}">
        <p14:creationId xmlns:p14="http://schemas.microsoft.com/office/powerpoint/2010/main" xmlns="" val="567688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64E2AA6-283E-448E-AED2-C1345A70A54B}" type="slidenum">
              <a:rPr lang="en-US" smtClean="0"/>
              <a:pPr/>
              <a:t>21</a:t>
            </a:fld>
            <a:endParaRPr lang="en-US"/>
          </a:p>
        </p:txBody>
      </p:sp>
    </p:spTree>
    <p:extLst>
      <p:ext uri="{BB962C8B-B14F-4D97-AF65-F5344CB8AC3E}">
        <p14:creationId xmlns:p14="http://schemas.microsoft.com/office/powerpoint/2010/main" xmlns="" val="16974822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22</a:t>
            </a:fld>
            <a:endParaRPr lang="en-US" dirty="0"/>
          </a:p>
        </p:txBody>
      </p:sp>
    </p:spTree>
    <p:extLst>
      <p:ext uri="{BB962C8B-B14F-4D97-AF65-F5344CB8AC3E}">
        <p14:creationId xmlns:p14="http://schemas.microsoft.com/office/powerpoint/2010/main" xmlns="" val="21508829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23</a:t>
            </a:fld>
            <a:endParaRPr lang="en-US" dirty="0"/>
          </a:p>
        </p:txBody>
      </p:sp>
    </p:spTree>
    <p:extLst>
      <p:ext uri="{BB962C8B-B14F-4D97-AF65-F5344CB8AC3E}">
        <p14:creationId xmlns:p14="http://schemas.microsoft.com/office/powerpoint/2010/main" xmlns="" val="12478861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24</a:t>
            </a:fld>
            <a:endParaRPr lang="en-US" dirty="0"/>
          </a:p>
        </p:txBody>
      </p:sp>
    </p:spTree>
    <p:extLst>
      <p:ext uri="{BB962C8B-B14F-4D97-AF65-F5344CB8AC3E}">
        <p14:creationId xmlns:p14="http://schemas.microsoft.com/office/powerpoint/2010/main" xmlns="" val="33847111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64E2AA6-283E-448E-AED2-C1345A70A54B}" type="slidenum">
              <a:rPr lang="en-US" smtClean="0"/>
              <a:pPr/>
              <a:t>25</a:t>
            </a:fld>
            <a:endParaRPr lang="en-US"/>
          </a:p>
        </p:txBody>
      </p:sp>
    </p:spTree>
    <p:extLst>
      <p:ext uri="{BB962C8B-B14F-4D97-AF65-F5344CB8AC3E}">
        <p14:creationId xmlns:p14="http://schemas.microsoft.com/office/powerpoint/2010/main" xmlns="" val="7252909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26</a:t>
            </a:fld>
            <a:endParaRPr lang="en-US" dirty="0"/>
          </a:p>
        </p:txBody>
      </p:sp>
    </p:spTree>
    <p:extLst>
      <p:ext uri="{BB962C8B-B14F-4D97-AF65-F5344CB8AC3E}">
        <p14:creationId xmlns:p14="http://schemas.microsoft.com/office/powerpoint/2010/main" xmlns="" val="152543562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64E2AA6-283E-448E-AED2-C1345A70A54B}" type="slidenum">
              <a:rPr lang="en-US" smtClean="0"/>
              <a:pPr/>
              <a:t>27</a:t>
            </a:fld>
            <a:endParaRPr lang="en-US"/>
          </a:p>
        </p:txBody>
      </p:sp>
    </p:spTree>
    <p:extLst>
      <p:ext uri="{BB962C8B-B14F-4D97-AF65-F5344CB8AC3E}">
        <p14:creationId xmlns:p14="http://schemas.microsoft.com/office/powerpoint/2010/main" xmlns="" val="104424116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77317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a:t>
            </a:fld>
            <a:endParaRPr lang="en-US" dirty="0"/>
          </a:p>
        </p:txBody>
      </p:sp>
    </p:spTree>
    <p:extLst>
      <p:ext uri="{BB962C8B-B14F-4D97-AF65-F5344CB8AC3E}">
        <p14:creationId xmlns:p14="http://schemas.microsoft.com/office/powerpoint/2010/main" xmlns="" val="40529930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4</a:t>
            </a:fld>
            <a:endParaRPr lang="en-US" dirty="0"/>
          </a:p>
        </p:txBody>
      </p:sp>
    </p:spTree>
    <p:extLst>
      <p:ext uri="{BB962C8B-B14F-4D97-AF65-F5344CB8AC3E}">
        <p14:creationId xmlns:p14="http://schemas.microsoft.com/office/powerpoint/2010/main" xmlns="" val="38989032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5</a:t>
            </a:fld>
            <a:endParaRPr lang="en-US" dirty="0"/>
          </a:p>
        </p:txBody>
      </p:sp>
    </p:spTree>
    <p:extLst>
      <p:ext uri="{BB962C8B-B14F-4D97-AF65-F5344CB8AC3E}">
        <p14:creationId xmlns:p14="http://schemas.microsoft.com/office/powerpoint/2010/main" xmlns="" val="10998358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6</a:t>
            </a:fld>
            <a:endParaRPr lang="en-US" dirty="0"/>
          </a:p>
        </p:txBody>
      </p:sp>
    </p:spTree>
    <p:extLst>
      <p:ext uri="{BB962C8B-B14F-4D97-AF65-F5344CB8AC3E}">
        <p14:creationId xmlns:p14="http://schemas.microsoft.com/office/powerpoint/2010/main" xmlns="" val="42658086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7</a:t>
            </a:fld>
            <a:endParaRPr lang="en-US" dirty="0"/>
          </a:p>
        </p:txBody>
      </p:sp>
    </p:spTree>
    <p:extLst>
      <p:ext uri="{BB962C8B-B14F-4D97-AF65-F5344CB8AC3E}">
        <p14:creationId xmlns:p14="http://schemas.microsoft.com/office/powerpoint/2010/main" xmlns="" val="2219412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8</a:t>
            </a:fld>
            <a:endParaRPr lang="en-US" dirty="0"/>
          </a:p>
        </p:txBody>
      </p:sp>
    </p:spTree>
    <p:extLst>
      <p:ext uri="{BB962C8B-B14F-4D97-AF65-F5344CB8AC3E}">
        <p14:creationId xmlns:p14="http://schemas.microsoft.com/office/powerpoint/2010/main" xmlns="" val="2219412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9</a:t>
            </a:fld>
            <a:endParaRPr lang="en-US" dirty="0"/>
          </a:p>
        </p:txBody>
      </p:sp>
    </p:spTree>
    <p:extLst>
      <p:ext uri="{BB962C8B-B14F-4D97-AF65-F5344CB8AC3E}">
        <p14:creationId xmlns:p14="http://schemas.microsoft.com/office/powerpoint/2010/main" xmlns="" val="30920612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A180D143-DFDD-4894-B9F2-B282C0871185}" type="datetimeFigureOut">
              <a:rPr lang="en-US" smtClean="0"/>
              <a:pPr/>
              <a:t>5/2/2013</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39A5B493-538F-435B-88EF-B285396F0534}"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25458" y="228600"/>
            <a:ext cx="2711843" cy="305627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80D143-DFDD-4894-B9F2-B282C0871185}"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A5B493-538F-435B-88EF-B285396F053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80D143-DFDD-4894-B9F2-B282C0871185}"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A5B493-538F-435B-88EF-B285396F0534}"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180D143-DFDD-4894-B9F2-B282C0871185}"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A5B493-538F-435B-88EF-B285396F0534}"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A180D143-DFDD-4894-B9F2-B282C0871185}" type="datetimeFigureOut">
              <a:rPr lang="en-US" smtClean="0"/>
              <a:pPr/>
              <a:t>5/2/2013</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39A5B493-538F-435B-88EF-B285396F0534}"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180D143-DFDD-4894-B9F2-B282C0871185}"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A5B493-538F-435B-88EF-B285396F0534}"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180D143-DFDD-4894-B9F2-B282C0871185}" type="datetimeFigureOut">
              <a:rPr lang="en-US" smtClean="0"/>
              <a:pPr/>
              <a:t>5/2/2013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A5B493-538F-435B-88EF-B285396F0534}"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180D143-DFDD-4894-B9F2-B282C0871185}" type="datetimeFigureOut">
              <a:rPr lang="en-US" smtClean="0"/>
              <a:pPr/>
              <a:t>5/2/2013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A5B493-538F-435B-88EF-B285396F0534}"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80D143-DFDD-4894-B9F2-B282C0871185}" type="datetimeFigureOut">
              <a:rPr lang="en-US" smtClean="0"/>
              <a:pPr/>
              <a:t>5/2/2013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A5B493-538F-435B-88EF-B285396F0534}"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180D143-DFDD-4894-B9F2-B282C0871185}"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A5B493-538F-435B-88EF-B285396F0534}"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180D143-DFDD-4894-B9F2-B282C0871185}"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A5B493-538F-435B-88EF-B285396F0534}"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A180D143-DFDD-4894-B9F2-B282C0871185}" type="datetimeFigureOut">
              <a:rPr lang="en-US" smtClean="0"/>
              <a:pPr/>
              <a:t>5/2/2013</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39A5B493-538F-435B-88EF-B285396F0534}"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 III:  The Publics</a:t>
            </a:r>
            <a:endParaRPr lang="en-US" dirty="0"/>
          </a:p>
        </p:txBody>
      </p:sp>
      <p:sp>
        <p:nvSpPr>
          <p:cNvPr id="3" name="Subtitle 2"/>
          <p:cNvSpPr>
            <a:spLocks noGrp="1"/>
          </p:cNvSpPr>
          <p:nvPr>
            <p:ph type="subTitle" idx="1"/>
          </p:nvPr>
        </p:nvSpPr>
        <p:spPr/>
        <p:txBody>
          <a:bodyPr>
            <a:normAutofit/>
          </a:bodyPr>
          <a:lstStyle/>
          <a:p>
            <a:r>
              <a:rPr lang="en-US" dirty="0" smtClean="0"/>
              <a:t>Chapter 9: Media</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681003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1</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smtClean="0"/>
              <a:t>What </a:t>
            </a:r>
            <a:r>
              <a:rPr lang="en-US" dirty="0"/>
              <a:t>is meant by the “devil’s advocate” role </a:t>
            </a:r>
            <a:r>
              <a:rPr lang="en-US" dirty="0" smtClean="0"/>
              <a:t>of the </a:t>
            </a:r>
            <a:r>
              <a:rPr lang="en-US" dirty="0"/>
              <a:t>media?</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921762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2</a:t>
            </a:r>
            <a:endParaRPr lang="en-US" dirty="0"/>
          </a:p>
        </p:txBody>
      </p:sp>
      <p:sp>
        <p:nvSpPr>
          <p:cNvPr id="4" name="Content Placeholder 3"/>
          <p:cNvSpPr>
            <a:spLocks noGrp="1"/>
          </p:cNvSpPr>
          <p:nvPr>
            <p:ph sz="quarter" idx="1"/>
          </p:nvPr>
        </p:nvSpPr>
        <p:spPr/>
        <p:txBody>
          <a:bodyPr/>
          <a:lstStyle/>
          <a:p>
            <a:r>
              <a:rPr lang="en-US" dirty="0"/>
              <a:t>To explore media communication in all its forms—print, electronic, Internet.</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8966743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Print: Hanging In</a:t>
            </a:r>
            <a:endParaRPr lang="en-US" dirty="0"/>
          </a:p>
        </p:txBody>
      </p:sp>
      <p:sp>
        <p:nvSpPr>
          <p:cNvPr id="4" name="Content Placeholder 3"/>
          <p:cNvSpPr>
            <a:spLocks noGrp="1"/>
          </p:cNvSpPr>
          <p:nvPr>
            <p:ph sz="quarter" idx="1"/>
          </p:nvPr>
        </p:nvSpPr>
        <p:spPr/>
        <p:txBody>
          <a:bodyPr/>
          <a:lstStyle/>
          <a:p>
            <a:r>
              <a:rPr lang="en-US" dirty="0" smtClean="0"/>
              <a:t>Newspapers closed or cut back during the recession</a:t>
            </a:r>
          </a:p>
          <a:p>
            <a:r>
              <a:rPr lang="en-US" dirty="0" smtClean="0"/>
              <a:t>By summer 2012, print circulation was stabilizing and newspaper reading on the Internet was way up</a:t>
            </a:r>
          </a:p>
          <a:p>
            <a:r>
              <a:rPr lang="en-US" dirty="0" smtClean="0"/>
              <a:t>Print still important among public relations professionals</a:t>
            </a:r>
          </a:p>
          <a:p>
            <a:pPr lvl="1"/>
            <a:r>
              <a:rPr lang="en-US" dirty="0" smtClean="0"/>
              <a:t>Newspapers and magazines use news releases and other publicity vehicles more than network/cable TV (they wait for print coverage)</a:t>
            </a:r>
          </a:p>
          <a:p>
            <a:pPr lvl="1"/>
            <a:r>
              <a:rPr lang="en-US" dirty="0" smtClean="0"/>
              <a:t>Online databases, blogs, and other Web-based media use releases targeted at print</a:t>
            </a:r>
          </a:p>
          <a:p>
            <a:r>
              <a:rPr lang="en-US" dirty="0" smtClean="0"/>
              <a:t>Number of newspapers and subscribers declined, but newspapers still set news agenda for the nation</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5488397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Electronic Media: Cable Ups and Downs</a:t>
            </a:r>
            <a:endParaRPr lang="en-US" dirty="0"/>
          </a:p>
        </p:txBody>
      </p:sp>
      <p:sp>
        <p:nvSpPr>
          <p:cNvPr id="4" name="Content Placeholder 3"/>
          <p:cNvSpPr>
            <a:spLocks noGrp="1"/>
          </p:cNvSpPr>
          <p:nvPr>
            <p:ph sz="quarter" idx="1"/>
          </p:nvPr>
        </p:nvSpPr>
        <p:spPr>
          <a:xfrm>
            <a:off x="457200" y="1219200"/>
            <a:ext cx="4343400" cy="4937760"/>
          </a:xfrm>
        </p:spPr>
        <p:txBody>
          <a:bodyPr>
            <a:normAutofit/>
          </a:bodyPr>
          <a:lstStyle/>
          <a:p>
            <a:r>
              <a:rPr lang="en-US" dirty="0" smtClean="0"/>
              <a:t>Cable has dramatic impact on news consumption habits</a:t>
            </a:r>
          </a:p>
          <a:p>
            <a:pPr lvl="1"/>
            <a:r>
              <a:rPr lang="en-US" dirty="0" smtClean="0"/>
              <a:t>24/7 cable news and biased channels created difficulty discerning true “news”</a:t>
            </a:r>
          </a:p>
          <a:p>
            <a:pPr lvl="1"/>
            <a:r>
              <a:rPr lang="en-US" dirty="0" smtClean="0"/>
              <a:t>Specialized cable networks and “fake news” popularity</a:t>
            </a:r>
            <a:endParaRPr lang="en-US" dirty="0"/>
          </a:p>
          <a:p>
            <a:pPr lvl="1"/>
            <a:r>
              <a:rPr lang="en-US" dirty="0" smtClean="0"/>
              <a:t>Talk radio as a political and social force</a:t>
            </a:r>
          </a:p>
          <a:p>
            <a:r>
              <a:rPr lang="en-US" dirty="0" smtClean="0"/>
              <a:t>30 minutes of news fills one half of one page in a newspaper</a:t>
            </a:r>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5257800" y="1219200"/>
            <a:ext cx="3255811" cy="4803775"/>
          </a:xfrm>
        </p:spPr>
      </p:pic>
      <p:sp>
        <p:nvSpPr>
          <p:cNvPr id="7" name="Rectangle 6"/>
          <p:cNvSpPr/>
          <p:nvPr/>
        </p:nvSpPr>
        <p:spPr>
          <a:xfrm>
            <a:off x="5029200" y="6021527"/>
            <a:ext cx="3657600" cy="276999"/>
          </a:xfrm>
          <a:prstGeom prst="rect">
            <a:avLst/>
          </a:prstGeom>
        </p:spPr>
        <p:txBody>
          <a:bodyPr wrap="square">
            <a:spAutoFit/>
          </a:bodyPr>
          <a:lstStyle/>
          <a:p>
            <a:r>
              <a:rPr lang="en-US" sz="1200" i="1" dirty="0" smtClean="0"/>
              <a:t>Figure 9-3 (Photo: TRIPPLAAR KRISTOFFER SIPA/</a:t>
            </a:r>
            <a:r>
              <a:rPr lang="en-US" sz="1200" i="1" dirty="0" err="1" smtClean="0"/>
              <a:t>Newscom</a:t>
            </a:r>
            <a:r>
              <a:rPr lang="en-US" sz="1200" i="1" dirty="0"/>
              <a:t>)</a:t>
            </a:r>
            <a:endParaRPr lang="en-US" sz="1200" dirty="0"/>
          </a:p>
        </p:txBody>
      </p:sp>
      <p:sp>
        <p:nvSpPr>
          <p:cNvPr id="8"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166531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The Internet Factor</a:t>
            </a:r>
            <a:endParaRPr lang="en-US" dirty="0"/>
          </a:p>
        </p:txBody>
      </p:sp>
      <p:sp>
        <p:nvSpPr>
          <p:cNvPr id="7" name="Content Placeholder 6"/>
          <p:cNvSpPr>
            <a:spLocks noGrp="1"/>
          </p:cNvSpPr>
          <p:nvPr>
            <p:ph sz="quarter" idx="1"/>
          </p:nvPr>
        </p:nvSpPr>
        <p:spPr/>
        <p:txBody>
          <a:bodyPr/>
          <a:lstStyle/>
          <a:p>
            <a:r>
              <a:rPr lang="en-US" dirty="0" smtClean="0"/>
              <a:t>New age of reporting: immediate and freewheeling</a:t>
            </a:r>
          </a:p>
          <a:p>
            <a:r>
              <a:rPr lang="en-US" dirty="0" smtClean="0"/>
              <a:t>Twitter and Facebook broadcast news from 2010 Arab Spring</a:t>
            </a:r>
          </a:p>
          <a:p>
            <a:r>
              <a:rPr lang="en-US" dirty="0" smtClean="0"/>
              <a:t>Internet hurt journalistic standards and increases rumors</a:t>
            </a:r>
          </a:p>
          <a:p>
            <a:r>
              <a:rPr lang="en-US" dirty="0" smtClean="0"/>
              <a:t>Newspaper </a:t>
            </a:r>
            <a:r>
              <a:rPr lang="en-US" dirty="0" smtClean="0"/>
              <a:t>websites </a:t>
            </a:r>
            <a:r>
              <a:rPr lang="en-US" dirty="0" smtClean="0"/>
              <a:t>have grown in popularity and online staffs continue to expand</a:t>
            </a:r>
          </a:p>
          <a:p>
            <a:r>
              <a:rPr lang="en-US" dirty="0" smtClean="0"/>
              <a:t>“New-age news sources” </a:t>
            </a:r>
          </a:p>
          <a:p>
            <a:r>
              <a:rPr lang="en-US" dirty="0" smtClean="0"/>
              <a:t>Blogs – 181 million and counting</a:t>
            </a:r>
          </a:p>
          <a:p>
            <a:r>
              <a:rPr lang="en-US" dirty="0" smtClean="0"/>
              <a:t>Public relations professionals must foster close relationships with those who present the news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405065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Dealing with the Media</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A reporter is a reporter</a:t>
            </a:r>
          </a:p>
          <a:p>
            <a:r>
              <a:rPr lang="en-US" dirty="0" smtClean="0"/>
              <a:t>You are the organization</a:t>
            </a:r>
          </a:p>
          <a:p>
            <a:r>
              <a:rPr lang="en-US" dirty="0" smtClean="0"/>
              <a:t>There is no standard-issue reporter</a:t>
            </a:r>
          </a:p>
          <a:p>
            <a:r>
              <a:rPr lang="en-US" dirty="0" smtClean="0"/>
              <a:t>Treat journalists professionally</a:t>
            </a:r>
          </a:p>
          <a:p>
            <a:r>
              <a:rPr lang="en-US" dirty="0" smtClean="0"/>
              <a:t>Don’t sweat the skepticism</a:t>
            </a:r>
          </a:p>
          <a:p>
            <a:r>
              <a:rPr lang="en-US" dirty="0" smtClean="0"/>
              <a:t>Don’t try to “buy” a journalist</a:t>
            </a:r>
          </a:p>
          <a:p>
            <a:r>
              <a:rPr lang="en-US" dirty="0" smtClean="0"/>
              <a:t>Become a trusted source</a:t>
            </a:r>
          </a:p>
          <a:p>
            <a:r>
              <a:rPr lang="en-US" dirty="0" smtClean="0"/>
              <a:t>Talk when not “selling”</a:t>
            </a:r>
          </a:p>
          <a:p>
            <a:r>
              <a:rPr lang="en-US" dirty="0" smtClean="0"/>
              <a:t>Don’t expect “news” agreement</a:t>
            </a:r>
          </a:p>
          <a:p>
            <a:r>
              <a:rPr lang="en-US" dirty="0" smtClean="0"/>
              <a:t>Don’t have an attitude</a:t>
            </a:r>
          </a:p>
          <a:p>
            <a:r>
              <a:rPr lang="en-US" dirty="0" smtClean="0"/>
              <a:t>Never lie</a:t>
            </a:r>
          </a:p>
          <a:p>
            <a:r>
              <a:rPr lang="en-US" dirty="0" smtClean="0"/>
              <a:t>Read the paper</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8015287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 Ethics Mini-Case: MSNBC Cries “Wawa” with Made-Up Romney Gaffe</a:t>
            </a:r>
            <a:endParaRPr lang="en-US" dirty="0"/>
          </a:p>
        </p:txBody>
      </p:sp>
      <p:sp>
        <p:nvSpPr>
          <p:cNvPr id="5" name="Content Placeholder 4"/>
          <p:cNvSpPr>
            <a:spLocks noGrp="1"/>
          </p:cNvSpPr>
          <p:nvPr>
            <p:ph sz="quarter" idx="1"/>
          </p:nvPr>
        </p:nvSpPr>
        <p:spPr/>
        <p:txBody>
          <a:bodyPr/>
          <a:lstStyle/>
          <a:p>
            <a:r>
              <a:rPr lang="en-US" dirty="0" smtClean="0"/>
              <a:t>Page 181</a:t>
            </a:r>
          </a:p>
          <a:p>
            <a:r>
              <a:rPr lang="en-US" dirty="0" smtClean="0"/>
              <a:t>How </a:t>
            </a:r>
            <a:r>
              <a:rPr lang="en-US" dirty="0"/>
              <a:t>would you assess MSNBC’s handling of </a:t>
            </a:r>
            <a:r>
              <a:rPr lang="en-US" dirty="0" smtClean="0"/>
              <a:t>the Romney </a:t>
            </a:r>
            <a:r>
              <a:rPr lang="en-US" dirty="0"/>
              <a:t>Wawa moment?</a:t>
            </a:r>
          </a:p>
          <a:p>
            <a:r>
              <a:rPr lang="en-US" dirty="0" smtClean="0"/>
              <a:t>How </a:t>
            </a:r>
            <a:r>
              <a:rPr lang="en-US" dirty="0"/>
              <a:t>would you have handled the incident were </a:t>
            </a:r>
            <a:r>
              <a:rPr lang="en-US" dirty="0" smtClean="0"/>
              <a:t>you Andrea </a:t>
            </a:r>
            <a:r>
              <a:rPr lang="en-US" dirty="0"/>
              <a:t>Mitchell?</a:t>
            </a:r>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01029" y="1371600"/>
            <a:ext cx="4041775" cy="2647244"/>
          </a:xfrm>
        </p:spPr>
      </p:pic>
      <p:sp>
        <p:nvSpPr>
          <p:cNvPr id="8" name="Rectangle 7"/>
          <p:cNvSpPr/>
          <p:nvPr/>
        </p:nvSpPr>
        <p:spPr>
          <a:xfrm>
            <a:off x="4343400" y="4114800"/>
            <a:ext cx="4572000" cy="276999"/>
          </a:xfrm>
          <a:prstGeom prst="rect">
            <a:avLst/>
          </a:prstGeom>
        </p:spPr>
        <p:txBody>
          <a:bodyPr>
            <a:spAutoFit/>
          </a:bodyPr>
          <a:lstStyle/>
          <a:p>
            <a:r>
              <a:rPr lang="en-US" sz="1200" i="1" dirty="0" smtClean="0"/>
              <a:t>Figure 9-5 (Photo</a:t>
            </a:r>
            <a:r>
              <a:rPr lang="en-US" sz="1200" i="1" dirty="0"/>
              <a:t>: EMMANUEL DUNAND/AFP/Getty Images/</a:t>
            </a:r>
            <a:r>
              <a:rPr lang="en-US" sz="1200" i="1" dirty="0" err="1"/>
              <a:t>Newscom</a:t>
            </a:r>
            <a:r>
              <a:rPr lang="en-US" sz="1200" i="1" dirty="0"/>
              <a:t>)</a:t>
            </a:r>
            <a:endParaRPr lang="en-US" sz="1200" dirty="0"/>
          </a:p>
        </p:txBody>
      </p:sp>
      <p:sp>
        <p:nvSpPr>
          <p:cNvPr id="9"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7067182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3</a:t>
            </a:r>
            <a:endParaRPr lang="en-US" dirty="0"/>
          </a:p>
        </p:txBody>
      </p:sp>
      <p:sp>
        <p:nvSpPr>
          <p:cNvPr id="4" name="Content Placeholder 3"/>
          <p:cNvSpPr>
            <a:spLocks noGrp="1"/>
          </p:cNvSpPr>
          <p:nvPr>
            <p:ph sz="quarter" idx="1"/>
          </p:nvPr>
        </p:nvSpPr>
        <p:spPr/>
        <p:txBody>
          <a:bodyPr/>
          <a:lstStyle/>
          <a:p>
            <a:r>
              <a:rPr lang="en-US" dirty="0"/>
              <a:t>To discuss the value of publicity as more powerful and credible than advertising.</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9334940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Attracting Publicity</a:t>
            </a:r>
            <a:endParaRPr lang="en-US" dirty="0"/>
          </a:p>
        </p:txBody>
      </p:sp>
      <p:sp>
        <p:nvSpPr>
          <p:cNvPr id="4" name="Content Placeholder 3"/>
          <p:cNvSpPr>
            <a:spLocks noGrp="1"/>
          </p:cNvSpPr>
          <p:nvPr>
            <p:ph sz="quarter" idx="1"/>
          </p:nvPr>
        </p:nvSpPr>
        <p:spPr/>
        <p:txBody>
          <a:bodyPr/>
          <a:lstStyle/>
          <a:p>
            <a:r>
              <a:rPr lang="en-US" dirty="0" smtClean="0"/>
              <a:t>Publicity is more powerful than advertising</a:t>
            </a:r>
          </a:p>
          <a:p>
            <a:r>
              <a:rPr lang="en-US" dirty="0" smtClean="0"/>
              <a:t>Publicity gained by dealing directly with media</a:t>
            </a:r>
          </a:p>
          <a:p>
            <a:r>
              <a:rPr lang="en-US" dirty="0" smtClean="0"/>
              <a:t>Differences between publicity and advertising</a:t>
            </a:r>
          </a:p>
          <a:p>
            <a:pPr lvl="1"/>
            <a:r>
              <a:rPr lang="en-US" dirty="0" smtClean="0"/>
              <a:t>Advertising costs money while publicity costs time and effort (roughly 10% of equivalent advertising expenditures)</a:t>
            </a:r>
          </a:p>
          <a:p>
            <a:pPr lvl="1"/>
            <a:r>
              <a:rPr lang="en-US" dirty="0" smtClean="0"/>
              <a:t>Advertising guarantees content, size, location, reach and frequency while publicity does not</a:t>
            </a:r>
          </a:p>
          <a:p>
            <a:pPr lvl="1"/>
            <a:r>
              <a:rPr lang="en-US" dirty="0" smtClean="0"/>
              <a:t>Publicity appears as news so it carries a third-party endorsement while advertising viewed as sponsoring the organization’s self-serving view</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3078416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 of Publicity</a:t>
            </a:r>
            <a:endParaRPr lang="en-US" dirty="0"/>
          </a:p>
        </p:txBody>
      </p:sp>
      <p:sp>
        <p:nvSpPr>
          <p:cNvPr id="4" name="Content Placeholder 3"/>
          <p:cNvSpPr>
            <a:spLocks noGrp="1"/>
          </p:cNvSpPr>
          <p:nvPr>
            <p:ph sz="quarter" idx="1"/>
          </p:nvPr>
        </p:nvSpPr>
        <p:spPr/>
        <p:txBody>
          <a:bodyPr/>
          <a:lstStyle/>
          <a:p>
            <a:r>
              <a:rPr lang="en-US" dirty="0" smtClean="0"/>
              <a:t>Announcing a new product or service</a:t>
            </a:r>
          </a:p>
          <a:p>
            <a:r>
              <a:rPr lang="en-US" dirty="0" smtClean="0"/>
              <a:t>Reenergizing an old product</a:t>
            </a:r>
          </a:p>
          <a:p>
            <a:r>
              <a:rPr lang="en-US" dirty="0" smtClean="0"/>
              <a:t>Explaining a complicated product</a:t>
            </a:r>
          </a:p>
          <a:p>
            <a:r>
              <a:rPr lang="en-US" dirty="0" smtClean="0"/>
              <a:t>Little or no budget</a:t>
            </a:r>
          </a:p>
          <a:p>
            <a:r>
              <a:rPr lang="en-US" dirty="0" smtClean="0"/>
              <a:t>Enhancing the organization’s reputation</a:t>
            </a:r>
          </a:p>
          <a:p>
            <a:r>
              <a:rPr lang="en-US" dirty="0" smtClean="0"/>
              <a:t>Crisis response</a:t>
            </a:r>
            <a:endParaRPr lang="en-US" dirty="0"/>
          </a:p>
          <a:p>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321097"/>
            <a:ext cx="4041775" cy="2726980"/>
          </a:xfrm>
        </p:spPr>
      </p:pic>
      <p:sp>
        <p:nvSpPr>
          <p:cNvPr id="7" name="Rectangle 6"/>
          <p:cNvSpPr/>
          <p:nvPr/>
        </p:nvSpPr>
        <p:spPr>
          <a:xfrm>
            <a:off x="4568371" y="5105400"/>
            <a:ext cx="4118429" cy="276999"/>
          </a:xfrm>
          <a:prstGeom prst="rect">
            <a:avLst/>
          </a:prstGeom>
        </p:spPr>
        <p:txBody>
          <a:bodyPr wrap="square">
            <a:spAutoFit/>
          </a:bodyPr>
          <a:lstStyle/>
          <a:p>
            <a:pPr algn="ctr"/>
            <a:r>
              <a:rPr lang="en-US" sz="1200" i="1" dirty="0" smtClean="0"/>
              <a:t>Figure 9-7 (Courtesy of Odwyerpr.com</a:t>
            </a:r>
            <a:r>
              <a:rPr lang="en-US" sz="1200" i="1" dirty="0"/>
              <a:t>)</a:t>
            </a:r>
            <a:endParaRPr lang="en-US" sz="1200" dirty="0"/>
          </a:p>
        </p:txBody>
      </p:sp>
      <p:sp>
        <p:nvSpPr>
          <p:cNvPr id="8"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77125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4" name="Content Placeholder 3"/>
          <p:cNvSpPr>
            <a:spLocks noGrp="1"/>
          </p:cNvSpPr>
          <p:nvPr>
            <p:ph sz="quarter" idx="1"/>
          </p:nvPr>
        </p:nvSpPr>
        <p:spPr/>
        <p:txBody>
          <a:bodyPr>
            <a:normAutofit/>
          </a:bodyPr>
          <a:lstStyle/>
          <a:p>
            <a:r>
              <a:rPr lang="en-US" dirty="0" smtClean="0"/>
              <a:t>To </a:t>
            </a:r>
            <a:r>
              <a:rPr lang="en-US" dirty="0"/>
              <a:t>discuss the bedrock importance of </a:t>
            </a:r>
            <a:r>
              <a:rPr lang="en-US" dirty="0" smtClean="0"/>
              <a:t>media relations </a:t>
            </a:r>
            <a:r>
              <a:rPr lang="en-US" dirty="0"/>
              <a:t>as the most fundamental skill </a:t>
            </a:r>
            <a:r>
              <a:rPr lang="en-US" dirty="0" smtClean="0"/>
              <a:t>in public </a:t>
            </a:r>
            <a:r>
              <a:rPr lang="en-US" dirty="0"/>
              <a:t>relations work.</a:t>
            </a:r>
          </a:p>
          <a:p>
            <a:r>
              <a:rPr lang="en-US" dirty="0" smtClean="0"/>
              <a:t>To </a:t>
            </a:r>
            <a:r>
              <a:rPr lang="en-US" dirty="0"/>
              <a:t>explore media communication in all </a:t>
            </a:r>
            <a:r>
              <a:rPr lang="en-US" dirty="0" smtClean="0"/>
              <a:t>its forms—print</a:t>
            </a:r>
            <a:r>
              <a:rPr lang="en-US" dirty="0"/>
              <a:t>, electronic, Internet.</a:t>
            </a:r>
          </a:p>
          <a:p>
            <a:r>
              <a:rPr lang="en-US" dirty="0" smtClean="0"/>
              <a:t>To </a:t>
            </a:r>
            <a:r>
              <a:rPr lang="en-US" dirty="0"/>
              <a:t>discuss the value of publicity as </a:t>
            </a:r>
            <a:r>
              <a:rPr lang="en-US" dirty="0" smtClean="0"/>
              <a:t>more powerful </a:t>
            </a:r>
            <a:r>
              <a:rPr lang="en-US" dirty="0"/>
              <a:t>and credible than advertising.</a:t>
            </a:r>
          </a:p>
          <a:p>
            <a:r>
              <a:rPr lang="en-US" dirty="0" smtClean="0"/>
              <a:t>To </a:t>
            </a:r>
            <a:r>
              <a:rPr lang="en-US" dirty="0"/>
              <a:t>examine the proper way of dealing </a:t>
            </a:r>
            <a:r>
              <a:rPr lang="en-US" dirty="0" smtClean="0"/>
              <a:t>with journalists </a:t>
            </a:r>
            <a:r>
              <a:rPr lang="en-US" dirty="0"/>
              <a:t>vis-à-vis organizational publicity.</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3285472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Pitching Publicity</a:t>
            </a:r>
            <a:endParaRPr lang="en-US" dirty="0"/>
          </a:p>
        </p:txBody>
      </p:sp>
      <p:sp>
        <p:nvSpPr>
          <p:cNvPr id="4" name="Content Placeholder 3"/>
          <p:cNvSpPr>
            <a:spLocks noGrp="1"/>
          </p:cNvSpPr>
          <p:nvPr>
            <p:ph sz="quarter" idx="1"/>
          </p:nvPr>
        </p:nvSpPr>
        <p:spPr/>
        <p:txBody>
          <a:bodyPr/>
          <a:lstStyle/>
          <a:p>
            <a:r>
              <a:rPr lang="en-US" dirty="0" smtClean="0"/>
              <a:t>Be time sensitive</a:t>
            </a:r>
          </a:p>
          <a:p>
            <a:r>
              <a:rPr lang="en-US" dirty="0" smtClean="0"/>
              <a:t>Write first, then call</a:t>
            </a:r>
          </a:p>
          <a:p>
            <a:r>
              <a:rPr lang="en-US" dirty="0" smtClean="0"/>
              <a:t>Direct release to specific person or editor</a:t>
            </a:r>
          </a:p>
          <a:p>
            <a:r>
              <a:rPr lang="en-US" dirty="0" smtClean="0"/>
              <a:t>Determine how the reporter wants to be contacted</a:t>
            </a:r>
          </a:p>
          <a:p>
            <a:r>
              <a:rPr lang="en-US" dirty="0" smtClean="0"/>
              <a:t>Don’t badger</a:t>
            </a:r>
            <a:endParaRPr lang="en-US" dirty="0"/>
          </a:p>
        </p:txBody>
      </p:sp>
      <p:sp>
        <p:nvSpPr>
          <p:cNvPr id="5" name="Content Placeholder 4"/>
          <p:cNvSpPr>
            <a:spLocks noGrp="1"/>
          </p:cNvSpPr>
          <p:nvPr>
            <p:ph sz="quarter" idx="2"/>
          </p:nvPr>
        </p:nvSpPr>
        <p:spPr/>
        <p:txBody>
          <a:bodyPr/>
          <a:lstStyle/>
          <a:p>
            <a:r>
              <a:rPr lang="en-US" dirty="0" smtClean="0"/>
              <a:t>Use exclusives but be careful</a:t>
            </a:r>
          </a:p>
          <a:p>
            <a:r>
              <a:rPr lang="en-US" dirty="0" smtClean="0"/>
              <a:t>Do your own calling</a:t>
            </a:r>
          </a:p>
          <a:p>
            <a:r>
              <a:rPr lang="en-US" dirty="0" smtClean="0"/>
              <a:t>Don’t send clips of other stories about your client</a:t>
            </a:r>
          </a:p>
          <a:p>
            <a:r>
              <a:rPr lang="en-US" dirty="0" smtClean="0"/>
              <a:t>Develop a relationship</a:t>
            </a:r>
          </a:p>
          <a:p>
            <a:r>
              <a:rPr lang="en-US" dirty="0" smtClean="0"/>
              <a:t>Never lie</a:t>
            </a:r>
            <a:endParaRPr lang="en-US" dirty="0"/>
          </a:p>
        </p:txBody>
      </p:sp>
      <p:sp>
        <p:nvSpPr>
          <p:cNvPr id="6"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5906995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Online Publicity</a:t>
            </a:r>
            <a:endParaRPr lang="en-US" dirty="0"/>
          </a:p>
        </p:txBody>
      </p:sp>
      <p:sp>
        <p:nvSpPr>
          <p:cNvPr id="7" name="Content Placeholder 6"/>
          <p:cNvSpPr>
            <a:spLocks noGrp="1"/>
          </p:cNvSpPr>
          <p:nvPr>
            <p:ph sz="quarter" idx="1"/>
          </p:nvPr>
        </p:nvSpPr>
        <p:spPr/>
        <p:txBody>
          <a:bodyPr/>
          <a:lstStyle/>
          <a:p>
            <a:r>
              <a:rPr lang="en-US" dirty="0" smtClean="0"/>
              <a:t>Online publicity still a relationship business</a:t>
            </a:r>
          </a:p>
          <a:p>
            <a:r>
              <a:rPr lang="en-US" dirty="0" smtClean="0"/>
              <a:t>Journalists moving toward social media</a:t>
            </a:r>
          </a:p>
          <a:p>
            <a:r>
              <a:rPr lang="en-US" dirty="0" smtClean="0"/>
              <a:t>Paid wires guarantee use of material</a:t>
            </a:r>
          </a:p>
          <a:p>
            <a:r>
              <a:rPr lang="en-US" dirty="0" smtClean="0"/>
              <a:t>Paid wires reach newsrooms and have enhanced </a:t>
            </a:r>
            <a:r>
              <a:rPr lang="en-US" dirty="0" smtClean="0"/>
              <a:t>web </a:t>
            </a:r>
            <a:r>
              <a:rPr lang="en-US" dirty="0" smtClean="0"/>
              <a:t>use options</a:t>
            </a:r>
          </a:p>
          <a:p>
            <a:r>
              <a:rPr lang="en-US" dirty="0" smtClean="0"/>
              <a:t>Staging online events can draw reporters and publics</a:t>
            </a:r>
          </a:p>
          <a:p>
            <a:r>
              <a:rPr lang="en-US" dirty="0" smtClean="0"/>
              <a:t>Bar for </a:t>
            </a:r>
            <a:r>
              <a:rPr lang="en-US" dirty="0" smtClean="0"/>
              <a:t>web </a:t>
            </a:r>
            <a:r>
              <a:rPr lang="en-US" dirty="0" smtClean="0"/>
              <a:t>events has been raised</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6492756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3</a:t>
            </a:r>
            <a:br>
              <a:rPr lang="en-US" dirty="0" smtClean="0"/>
            </a:br>
            <a:r>
              <a:rPr lang="en-US" dirty="0" smtClean="0"/>
              <a:t>Discussion Questions</a:t>
            </a:r>
            <a:endParaRPr lang="en-US" dirty="0"/>
          </a:p>
        </p:txBody>
      </p:sp>
      <p:sp>
        <p:nvSpPr>
          <p:cNvPr id="4" name="Content Placeholder 3"/>
          <p:cNvSpPr>
            <a:spLocks noGrp="1"/>
          </p:cNvSpPr>
          <p:nvPr>
            <p:ph sz="quarter" idx="1"/>
          </p:nvPr>
        </p:nvSpPr>
        <p:spPr/>
        <p:txBody>
          <a:bodyPr/>
          <a:lstStyle/>
          <a:p>
            <a:r>
              <a:rPr lang="en-US" dirty="0" smtClean="0"/>
              <a:t>What is the difference between advertising and publicity? </a:t>
            </a:r>
          </a:p>
          <a:p>
            <a:r>
              <a:rPr lang="en-US" dirty="0" smtClean="0"/>
              <a:t>What is the value of publicity?</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4027982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4</a:t>
            </a:r>
            <a:endParaRPr lang="en-US" dirty="0"/>
          </a:p>
        </p:txBody>
      </p:sp>
      <p:sp>
        <p:nvSpPr>
          <p:cNvPr id="4" name="Content Placeholder 3"/>
          <p:cNvSpPr>
            <a:spLocks noGrp="1"/>
          </p:cNvSpPr>
          <p:nvPr>
            <p:ph sz="quarter" idx="1"/>
          </p:nvPr>
        </p:nvSpPr>
        <p:spPr/>
        <p:txBody>
          <a:bodyPr/>
          <a:lstStyle/>
          <a:p>
            <a:r>
              <a:rPr lang="en-US" dirty="0"/>
              <a:t>To examine the proper way of dealing with journalists vis-à-vis organizational publicity.</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4174748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Handling Media Interviews</a:t>
            </a:r>
            <a:endParaRPr lang="en-US" dirty="0"/>
          </a:p>
        </p:txBody>
      </p:sp>
      <p:sp>
        <p:nvSpPr>
          <p:cNvPr id="4" name="Content Placeholder 3"/>
          <p:cNvSpPr>
            <a:spLocks noGrp="1"/>
          </p:cNvSpPr>
          <p:nvPr>
            <p:ph sz="quarter" idx="1"/>
          </p:nvPr>
        </p:nvSpPr>
        <p:spPr/>
        <p:txBody>
          <a:bodyPr/>
          <a:lstStyle/>
          <a:p>
            <a:r>
              <a:rPr lang="en-US" dirty="0" smtClean="0"/>
              <a:t>Coordinate interviews for organization’s executives with media</a:t>
            </a:r>
          </a:p>
          <a:p>
            <a:r>
              <a:rPr lang="en-US" dirty="0" smtClean="0"/>
              <a:t>Executives are generally unfamiliar and uncomfortable in interview situations</a:t>
            </a:r>
          </a:p>
          <a:p>
            <a:pPr lvl="1"/>
            <a:r>
              <a:rPr lang="en-US" dirty="0" smtClean="0"/>
              <a:t>Reporters may ask impertinent questions</a:t>
            </a:r>
          </a:p>
          <a:p>
            <a:pPr lvl="1"/>
            <a:r>
              <a:rPr lang="en-US" dirty="0" smtClean="0"/>
              <a:t>Executives not used to being put on the spot</a:t>
            </a:r>
          </a:p>
          <a:p>
            <a:r>
              <a:rPr lang="en-US" dirty="0" smtClean="0"/>
              <a:t>First question:  What purpose will this serve the organization?</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6398002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Interview Dos and Don’ts</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Prepare – know interviewer’s point of view, interests, questions</a:t>
            </a:r>
          </a:p>
          <a:p>
            <a:r>
              <a:rPr lang="en-US" dirty="0" smtClean="0"/>
              <a:t>Know your lines</a:t>
            </a:r>
          </a:p>
          <a:p>
            <a:r>
              <a:rPr lang="en-US" dirty="0" smtClean="0"/>
              <a:t>Relax</a:t>
            </a:r>
          </a:p>
          <a:p>
            <a:r>
              <a:rPr lang="en-US" dirty="0" smtClean="0"/>
              <a:t>Speak in personal terms</a:t>
            </a:r>
          </a:p>
          <a:p>
            <a:r>
              <a:rPr lang="en-US" dirty="0" smtClean="0"/>
              <a:t>Welcome the naïve question</a:t>
            </a:r>
          </a:p>
          <a:p>
            <a:r>
              <a:rPr lang="en-US" dirty="0" smtClean="0"/>
              <a:t>Answer questions briefly and directly</a:t>
            </a:r>
          </a:p>
          <a:p>
            <a:r>
              <a:rPr lang="en-US" dirty="0" smtClean="0"/>
              <a:t>Don’t bluff</a:t>
            </a:r>
          </a:p>
          <a:p>
            <a:r>
              <a:rPr lang="en-US" dirty="0" smtClean="0"/>
              <a:t>State facts and back up generalities</a:t>
            </a:r>
          </a:p>
          <a:p>
            <a:r>
              <a:rPr lang="en-US" dirty="0" smtClean="0"/>
              <a:t>There is no such thing as “off the record”</a:t>
            </a:r>
          </a:p>
          <a:p>
            <a:r>
              <a:rPr lang="en-US" dirty="0" smtClean="0"/>
              <a:t>Don’t say “No comment.”</a:t>
            </a:r>
          </a:p>
          <a:p>
            <a:r>
              <a:rPr lang="en-US" dirty="0" smtClean="0"/>
              <a:t>Tell the truth</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1550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4</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a:t>What’s the most important thing to </a:t>
            </a:r>
            <a:r>
              <a:rPr lang="en-US" dirty="0" smtClean="0"/>
              <a:t>remember in </a:t>
            </a:r>
            <a:r>
              <a:rPr lang="en-US" dirty="0"/>
              <a:t>any interview?</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2674591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Case Study:</a:t>
            </a:r>
            <a:br>
              <a:rPr lang="en-US" dirty="0" smtClean="0"/>
            </a:br>
            <a:r>
              <a:rPr lang="en-US" dirty="0" smtClean="0"/>
              <a:t>They’re </a:t>
            </a:r>
            <a:r>
              <a:rPr lang="en-US" dirty="0" err="1" smtClean="0"/>
              <a:t>Heeere</a:t>
            </a:r>
            <a:endParaRPr lang="en-US" dirty="0"/>
          </a:p>
        </p:txBody>
      </p:sp>
      <p:sp>
        <p:nvSpPr>
          <p:cNvPr id="5" name="Content Placeholder 4"/>
          <p:cNvSpPr>
            <a:spLocks noGrp="1"/>
          </p:cNvSpPr>
          <p:nvPr>
            <p:ph sz="quarter" idx="1"/>
          </p:nvPr>
        </p:nvSpPr>
        <p:spPr/>
        <p:txBody>
          <a:bodyPr>
            <a:normAutofit fontScale="70000" lnSpcReduction="20000"/>
          </a:bodyPr>
          <a:lstStyle/>
          <a:p>
            <a:r>
              <a:rPr lang="en-US" dirty="0" smtClean="0"/>
              <a:t>Page 195</a:t>
            </a:r>
          </a:p>
          <a:p>
            <a:r>
              <a:rPr lang="en-US" dirty="0" smtClean="0"/>
              <a:t>Would </a:t>
            </a:r>
            <a:r>
              <a:rPr lang="en-US" dirty="0"/>
              <a:t>you let </a:t>
            </a:r>
            <a:r>
              <a:rPr lang="en-US" i="1" dirty="0"/>
              <a:t>60 Minutes </a:t>
            </a:r>
            <a:r>
              <a:rPr lang="en-US" dirty="0"/>
              <a:t>in?</a:t>
            </a:r>
          </a:p>
          <a:p>
            <a:r>
              <a:rPr lang="en-US" dirty="0" smtClean="0"/>
              <a:t>Would </a:t>
            </a:r>
            <a:r>
              <a:rPr lang="en-US" dirty="0"/>
              <a:t>you let them film the press conference?</a:t>
            </a:r>
          </a:p>
          <a:p>
            <a:r>
              <a:rPr lang="en-US" dirty="0" smtClean="0"/>
              <a:t>Would </a:t>
            </a:r>
            <a:r>
              <a:rPr lang="en-US" dirty="0"/>
              <a:t>you let them film the cocktail party?</a:t>
            </a:r>
          </a:p>
          <a:p>
            <a:r>
              <a:rPr lang="en-US" dirty="0" smtClean="0"/>
              <a:t>Would </a:t>
            </a:r>
            <a:r>
              <a:rPr lang="en-US" dirty="0"/>
              <a:t>you let them film a separate interview with the president?</a:t>
            </a:r>
          </a:p>
          <a:p>
            <a:r>
              <a:rPr lang="en-US" dirty="0" smtClean="0"/>
              <a:t>Would </a:t>
            </a:r>
            <a:r>
              <a:rPr lang="en-US" dirty="0"/>
              <a:t>you change the format of the party?</a:t>
            </a:r>
          </a:p>
          <a:p>
            <a:r>
              <a:rPr lang="en-US" dirty="0" smtClean="0"/>
              <a:t>How </a:t>
            </a:r>
            <a:r>
              <a:rPr lang="en-US" dirty="0"/>
              <a:t>does the American Bankers Association (ABA) deal </a:t>
            </a:r>
            <a:r>
              <a:rPr lang="en-US" dirty="0" smtClean="0"/>
              <a:t>with the </a:t>
            </a:r>
            <a:r>
              <a:rPr lang="en-US" dirty="0"/>
              <a:t>media today? Visit its online press </a:t>
            </a:r>
            <a:r>
              <a:rPr lang="en-US" dirty="0" smtClean="0"/>
              <a:t>room </a:t>
            </a:r>
            <a:r>
              <a:rPr lang="en-US" sz="2300" dirty="0" smtClean="0"/>
              <a:t>(www.aba.com/press+room/default.html</a:t>
            </a:r>
            <a:r>
              <a:rPr lang="en-US" sz="2300" dirty="0"/>
              <a:t>). </a:t>
            </a:r>
            <a:endParaRPr lang="en-US" sz="2300" dirty="0" smtClean="0"/>
          </a:p>
          <a:p>
            <a:pPr>
              <a:buNone/>
            </a:pPr>
            <a:r>
              <a:rPr lang="en-US" dirty="0" smtClean="0"/>
              <a:t>	</a:t>
            </a:r>
            <a:r>
              <a:rPr lang="en-US" dirty="0" smtClean="0"/>
              <a:t>What </a:t>
            </a:r>
            <a:r>
              <a:rPr lang="en-US" dirty="0"/>
              <a:t>resources can members </a:t>
            </a:r>
            <a:r>
              <a:rPr lang="en-US" dirty="0" smtClean="0"/>
              <a:t>of the </a:t>
            </a:r>
            <a:r>
              <a:rPr lang="en-US" dirty="0"/>
              <a:t>press access on this site? How does ABA make it easy </a:t>
            </a:r>
            <a:r>
              <a:rPr lang="en-US" dirty="0" smtClean="0"/>
              <a:t>for reporters </a:t>
            </a:r>
            <a:r>
              <a:rPr lang="en-US" dirty="0"/>
              <a:t>to make contact?</a:t>
            </a:r>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486154"/>
            <a:ext cx="4041775" cy="2396866"/>
          </a:xfrm>
        </p:spPr>
      </p:pic>
      <p:sp>
        <p:nvSpPr>
          <p:cNvPr id="8" name="Rectangle 7"/>
          <p:cNvSpPr/>
          <p:nvPr/>
        </p:nvSpPr>
        <p:spPr>
          <a:xfrm>
            <a:off x="4579257" y="4953000"/>
            <a:ext cx="4107543" cy="276999"/>
          </a:xfrm>
          <a:prstGeom prst="rect">
            <a:avLst/>
          </a:prstGeom>
        </p:spPr>
        <p:txBody>
          <a:bodyPr wrap="square">
            <a:spAutoFit/>
          </a:bodyPr>
          <a:lstStyle/>
          <a:p>
            <a:r>
              <a:rPr lang="en-US" sz="1200" i="1" dirty="0" smtClean="0"/>
              <a:t>Figure 9-10 (Photo</a:t>
            </a:r>
            <a:r>
              <a:rPr lang="en-US" sz="1200" i="1" dirty="0"/>
              <a:t>: </a:t>
            </a:r>
            <a:r>
              <a:rPr lang="en-US" sz="1200" i="1" dirty="0" smtClean="0"/>
              <a:t>BOB STRONG/AFP/Getty</a:t>
            </a:r>
            <a:r>
              <a:rPr lang="en-US" sz="1200" i="1" dirty="0"/>
              <a:t> </a:t>
            </a:r>
            <a:r>
              <a:rPr lang="en-US" sz="1200" i="1" dirty="0" smtClean="0"/>
              <a:t>Images/</a:t>
            </a:r>
            <a:r>
              <a:rPr lang="en-US" sz="1200" i="1" dirty="0" err="1" smtClean="0"/>
              <a:t>Newscom</a:t>
            </a:r>
            <a:r>
              <a:rPr lang="en-US" sz="1200" i="1" dirty="0"/>
              <a:t>)</a:t>
            </a:r>
            <a:endParaRPr lang="en-US" sz="1200" dirty="0"/>
          </a:p>
        </p:txBody>
      </p:sp>
      <p:sp>
        <p:nvSpPr>
          <p:cNvPr id="9"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9838151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1"/>
          <p:cNvPicPr>
            <a:picLocks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62000" y="1295400"/>
            <a:ext cx="8118475" cy="2647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7107" name="Rectangle 2"/>
          <p:cNvSpPr>
            <a:spLocks/>
          </p:cNvSpPr>
          <p:nvPr/>
        </p:nvSpPr>
        <p:spPr bwMode="auto">
          <a:xfrm>
            <a:off x="1066800" y="3962400"/>
            <a:ext cx="7708900" cy="1003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lIns="0" tIns="0" rIns="40639" bIns="0" anchor="ctr"/>
          <a:lstStyle/>
          <a:p>
            <a:pPr marL="39688" algn="ctr"/>
            <a:r>
              <a:rPr lang="en-US" sz="1600" dirty="0">
                <a:solidFill>
                  <a:schemeClr val="tx1"/>
                </a:solidFill>
                <a:ea typeface="MS PGothic" pitchFamily="34" charset="-128"/>
              </a:rPr>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p:txBody>
      </p:sp>
      <p:sp>
        <p:nvSpPr>
          <p:cNvPr id="84995" name="Rectangle 3"/>
          <p:cNvSpPr>
            <a:spLocks/>
          </p:cNvSpPr>
          <p:nvPr/>
        </p:nvSpPr>
        <p:spPr bwMode="auto">
          <a:xfrm>
            <a:off x="1065213" y="4983163"/>
            <a:ext cx="7645400" cy="660400"/>
          </a:xfrm>
          <a:prstGeom prst="rect">
            <a:avLst/>
          </a:prstGeom>
          <a:noFill/>
          <a:ln>
            <a:noFill/>
          </a:ln>
          <a:extLst/>
        </p:spPr>
        <p:txBody>
          <a:bodyPr lIns="0" tIns="0" rIns="40639" bIns="0" anchor="b"/>
          <a:lstStyle/>
          <a:p>
            <a:pPr marL="39688" algn="ctr">
              <a:defRPr/>
            </a:pP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Copyright © </a:t>
            </a:r>
            <a:r>
              <a:rPr lang="en-US" sz="1800" dirty="0" smtClean="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2014 </a:t>
            </a: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Pearson Education, Inc. </a:t>
            </a:r>
            <a:r>
              <a:rPr lang="en-US" dirty="0" smtClean="0">
                <a:effectLst>
                  <a:outerShdw blurRad="38100" dist="38100" dir="2700000" algn="tl">
                    <a:srgbClr val="C0C0C0"/>
                  </a:outerShdw>
                </a:effectLst>
                <a:latin typeface="Tahoma" pitchFamily="34" charset="0"/>
                <a:ea typeface="MS PGothic" pitchFamily="34" charset="-128"/>
                <a:sym typeface="Tahoma" pitchFamily="34" charset="0"/>
              </a:rPr>
              <a:t>All rights reserved.</a:t>
            </a:r>
            <a:endPar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endParaRPr>
          </a:p>
        </p:txBody>
      </p:sp>
      <p:sp>
        <p:nvSpPr>
          <p:cNvPr id="6"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08501316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Opening Example:</a:t>
            </a:r>
            <a:br>
              <a:rPr lang="en-US" dirty="0" smtClean="0"/>
            </a:br>
            <a:r>
              <a:rPr lang="en-US" i="1" dirty="0" smtClean="0"/>
              <a:t>News of the World</a:t>
            </a:r>
            <a:r>
              <a:rPr lang="en-US" dirty="0" smtClean="0"/>
              <a:t> Hacking</a:t>
            </a:r>
            <a:endParaRPr lang="en-US" dirty="0"/>
          </a:p>
        </p:txBody>
      </p:sp>
      <p:sp>
        <p:nvSpPr>
          <p:cNvPr id="5" name="Content Placeholder 4"/>
          <p:cNvSpPr>
            <a:spLocks noGrp="1"/>
          </p:cNvSpPr>
          <p:nvPr>
            <p:ph sz="quarter" idx="1"/>
          </p:nvPr>
        </p:nvSpPr>
        <p:spPr/>
        <p:txBody>
          <a:bodyPr/>
          <a:lstStyle/>
          <a:p>
            <a:r>
              <a:rPr lang="en-US" dirty="0" smtClean="0"/>
              <a:t>Distrust of the media has reached record high</a:t>
            </a:r>
          </a:p>
          <a:p>
            <a:r>
              <a:rPr lang="en-US" i="1" dirty="0" smtClean="0"/>
              <a:t>News of the World </a:t>
            </a:r>
            <a:r>
              <a:rPr lang="en-US" dirty="0" smtClean="0"/>
              <a:t>accused of hacking into telephones</a:t>
            </a:r>
          </a:p>
          <a:p>
            <a:r>
              <a:rPr lang="en-US" i="1" dirty="0" smtClean="0"/>
              <a:t>News of the World </a:t>
            </a:r>
            <a:r>
              <a:rPr lang="en-US" dirty="0" smtClean="0"/>
              <a:t>shut down and its editor was arrested</a:t>
            </a:r>
            <a:endParaRPr lang="en-US" dirty="0"/>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1346815"/>
            <a:ext cx="4041775" cy="4675544"/>
          </a:xfrm>
        </p:spPr>
      </p:pic>
      <p:sp>
        <p:nvSpPr>
          <p:cNvPr id="6"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463871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1</a:t>
            </a:r>
            <a:endParaRPr lang="en-US" dirty="0"/>
          </a:p>
        </p:txBody>
      </p:sp>
      <p:sp>
        <p:nvSpPr>
          <p:cNvPr id="4" name="Content Placeholder 3"/>
          <p:cNvSpPr>
            <a:spLocks noGrp="1"/>
          </p:cNvSpPr>
          <p:nvPr>
            <p:ph sz="quarter" idx="1"/>
          </p:nvPr>
        </p:nvSpPr>
        <p:spPr/>
        <p:txBody>
          <a:bodyPr/>
          <a:lstStyle/>
          <a:p>
            <a:r>
              <a:rPr lang="en-US" dirty="0"/>
              <a:t>To discuss the bedrock importance of media relations as the most fundamental skill in public relations work.</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351953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News on the Internet</a:t>
            </a:r>
            <a:endParaRPr lang="en-US" dirty="0"/>
          </a:p>
        </p:txBody>
      </p:sp>
      <p:sp>
        <p:nvSpPr>
          <p:cNvPr id="4" name="Content Placeholder 3"/>
          <p:cNvSpPr>
            <a:spLocks noGrp="1"/>
          </p:cNvSpPr>
          <p:nvPr>
            <p:ph sz="quarter" idx="1"/>
          </p:nvPr>
        </p:nvSpPr>
        <p:spPr/>
        <p:txBody>
          <a:bodyPr/>
          <a:lstStyle/>
          <a:p>
            <a:r>
              <a:rPr lang="en-US" dirty="0" smtClean="0"/>
              <a:t>More pervasive, intrusive, accessible, and more likely to cause problems for public relations professionals</a:t>
            </a:r>
          </a:p>
          <a:p>
            <a:r>
              <a:rPr lang="en-US" dirty="0" smtClean="0"/>
              <a:t>Examples</a:t>
            </a:r>
          </a:p>
          <a:p>
            <a:pPr lvl="1"/>
            <a:r>
              <a:rPr lang="en-US" dirty="0" smtClean="0"/>
              <a:t>Microsoft’s email to </a:t>
            </a:r>
            <a:r>
              <a:rPr lang="en-US" i="1" dirty="0" smtClean="0"/>
              <a:t>Wired</a:t>
            </a:r>
            <a:r>
              <a:rPr lang="en-US" dirty="0" smtClean="0"/>
              <a:t> magazine reporter</a:t>
            </a:r>
          </a:p>
          <a:p>
            <a:pPr lvl="1"/>
            <a:r>
              <a:rPr lang="en-US" dirty="0" smtClean="0"/>
              <a:t>Target’s response to “nontraditional media outlets” that do not reach their “core guest”</a:t>
            </a:r>
          </a:p>
          <a:p>
            <a:pPr lvl="1"/>
            <a:r>
              <a:rPr lang="en-US" dirty="0" err="1" smtClean="0"/>
              <a:t>Redner</a:t>
            </a:r>
            <a:r>
              <a:rPr lang="en-US" dirty="0" smtClean="0"/>
              <a:t> Group’s threatening tweets to Wired.com</a:t>
            </a:r>
          </a:p>
          <a:p>
            <a:r>
              <a:rPr lang="en-US" dirty="0" smtClean="0"/>
              <a:t>Fragmented, omnipresent (24/7), aggressive, opinionated, sharp-elbowed and less trained reporters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283232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Importance</a:t>
            </a:r>
            <a:endParaRPr lang="en-US" dirty="0"/>
          </a:p>
        </p:txBody>
      </p:sp>
      <p:sp>
        <p:nvSpPr>
          <p:cNvPr id="4" name="Content Placeholder 3"/>
          <p:cNvSpPr>
            <a:spLocks noGrp="1"/>
          </p:cNvSpPr>
          <p:nvPr>
            <p:ph sz="quarter" idx="1"/>
          </p:nvPr>
        </p:nvSpPr>
        <p:spPr/>
        <p:txBody>
          <a:bodyPr/>
          <a:lstStyle/>
          <a:p>
            <a:r>
              <a:rPr lang="en-US" dirty="0" smtClean="0"/>
              <a:t>Public relations must know how to deal with the press</a:t>
            </a:r>
          </a:p>
          <a:p>
            <a:r>
              <a:rPr lang="en-US" dirty="0" smtClean="0"/>
              <a:t>Press plays “devil’s advocate” role</a:t>
            </a:r>
          </a:p>
          <a:p>
            <a:r>
              <a:rPr lang="en-US" dirty="0" smtClean="0"/>
              <a:t>Most reporters have a liberal bias</a:t>
            </a:r>
          </a:p>
          <a:p>
            <a:r>
              <a:rPr lang="en-US" dirty="0" smtClean="0"/>
              <a:t>Everyone is biased one way or another</a:t>
            </a:r>
          </a:p>
          <a:p>
            <a:r>
              <a:rPr lang="en-US" dirty="0" smtClean="0"/>
              <a:t>Public relations professionals should base opinions on objective facts</a:t>
            </a:r>
          </a:p>
          <a:p>
            <a:r>
              <a:rPr lang="en-US" dirty="0" smtClean="0"/>
              <a:t>Reporters may “break eggs” to ferret out the truth</a:t>
            </a:r>
          </a:p>
          <a:p>
            <a:r>
              <a:rPr lang="en-US" dirty="0" smtClean="0"/>
              <a:t>70% accuracy considered “acceptable” on the Internet</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100900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Objectivity in the Media</a:t>
            </a:r>
            <a:endParaRPr lang="en-US" dirty="0"/>
          </a:p>
        </p:txBody>
      </p:sp>
      <p:sp>
        <p:nvSpPr>
          <p:cNvPr id="4" name="Content Placeholder 3"/>
          <p:cNvSpPr>
            <a:spLocks noGrp="1"/>
          </p:cNvSpPr>
          <p:nvPr>
            <p:ph sz="quarter" idx="1"/>
          </p:nvPr>
        </p:nvSpPr>
        <p:spPr/>
        <p:txBody>
          <a:bodyPr>
            <a:normAutofit/>
          </a:bodyPr>
          <a:lstStyle/>
          <a:p>
            <a:r>
              <a:rPr lang="en-US" dirty="0" smtClean="0"/>
              <a:t>Securing positivity publicity through the media still at heart of public relations practice</a:t>
            </a:r>
          </a:p>
          <a:p>
            <a:r>
              <a:rPr lang="en-US" dirty="0" smtClean="0"/>
              <a:t>Publicity is more credible than advertising</a:t>
            </a:r>
          </a:p>
          <a:p>
            <a:r>
              <a:rPr lang="en-US" dirty="0" smtClean="0"/>
              <a:t>Reporters more competitive, more aggressive, and less objective</a:t>
            </a:r>
          </a:p>
          <a:p>
            <a:r>
              <a:rPr lang="en-US" dirty="0" smtClean="0"/>
              <a:t>Objectivity = fairness with the intention of remaining neutral</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246519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Objectivity in the Media</a:t>
            </a:r>
            <a:endParaRPr lang="en-US" dirty="0"/>
          </a:p>
        </p:txBody>
      </p:sp>
      <p:sp>
        <p:nvSpPr>
          <p:cNvPr id="4" name="Content Placeholder 3"/>
          <p:cNvSpPr>
            <a:spLocks noGrp="1"/>
          </p:cNvSpPr>
          <p:nvPr>
            <p:ph sz="quarter" idx="1"/>
          </p:nvPr>
        </p:nvSpPr>
        <p:spPr/>
        <p:txBody>
          <a:bodyPr>
            <a:normAutofit/>
          </a:bodyPr>
          <a:lstStyle/>
          <a:p>
            <a:r>
              <a:rPr lang="en-US" dirty="0" smtClean="0"/>
              <a:t>Total objectivity impossible; biases &amp; preconceived notions exist</a:t>
            </a:r>
          </a:p>
          <a:p>
            <a:r>
              <a:rPr lang="en-US" dirty="0" smtClean="0"/>
              <a:t>Reporters do not accept party line on faith</a:t>
            </a:r>
          </a:p>
          <a:p>
            <a:r>
              <a:rPr lang="en-US" dirty="0" smtClean="0"/>
              <a:t>Reporters should not distort the official view once substantiated</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5373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Public Relations and the Media: </a:t>
            </a:r>
            <a:br>
              <a:rPr lang="en-US" dirty="0" smtClean="0"/>
            </a:br>
            <a:r>
              <a:rPr lang="en-US" dirty="0" smtClean="0"/>
              <a:t>Friendly Adversaries</a:t>
            </a:r>
            <a:endParaRPr lang="en-US" dirty="0"/>
          </a:p>
        </p:txBody>
      </p:sp>
      <p:sp>
        <p:nvSpPr>
          <p:cNvPr id="4" name="Content Placeholder 3"/>
          <p:cNvSpPr>
            <a:spLocks noGrp="1"/>
          </p:cNvSpPr>
          <p:nvPr>
            <p:ph sz="quarter" idx="1"/>
          </p:nvPr>
        </p:nvSpPr>
        <p:spPr/>
        <p:txBody>
          <a:bodyPr/>
          <a:lstStyle/>
          <a:p>
            <a:r>
              <a:rPr lang="en-US" dirty="0" smtClean="0"/>
              <a:t>Reporters want to get the facts from all sides</a:t>
            </a:r>
          </a:p>
          <a:p>
            <a:r>
              <a:rPr lang="en-US" dirty="0" smtClean="0"/>
              <a:t>Reporters want to be treated fairly and will reciprocate</a:t>
            </a:r>
          </a:p>
          <a:p>
            <a:r>
              <a:rPr lang="en-US" dirty="0" smtClean="0"/>
              <a:t>The reporter wants the “story”</a:t>
            </a:r>
          </a:p>
          <a:p>
            <a:r>
              <a:rPr lang="en-US" dirty="0" smtClean="0"/>
              <a:t>Organizations want things to be presented in the best light</a:t>
            </a:r>
          </a:p>
          <a:p>
            <a:r>
              <a:rPr lang="en-US" dirty="0" smtClean="0"/>
              <a:t>Some executives consider journalists the enemy because they want to reveal bad news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7985271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1646</Words>
  <Application>Microsoft Office PowerPoint</Application>
  <PresentationFormat>On-screen Show (4:3)</PresentationFormat>
  <Paragraphs>214</Paragraphs>
  <Slides>28</Slides>
  <Notes>28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Origin</vt:lpstr>
      <vt:lpstr>Part III:  The Publics</vt:lpstr>
      <vt:lpstr>Learning Objectives</vt:lpstr>
      <vt:lpstr>Opening Example: News of the World Hacking</vt:lpstr>
      <vt:lpstr>Learning Objective 1</vt:lpstr>
      <vt:lpstr>News on the Internet</vt:lpstr>
      <vt:lpstr>Media Importance</vt:lpstr>
      <vt:lpstr>Objectivity in the Media</vt:lpstr>
      <vt:lpstr>Objectivity in the Media</vt:lpstr>
      <vt:lpstr>Public Relations and the Media:  Friendly Adversaries</vt:lpstr>
      <vt:lpstr>Learning Objective 1 Discussion Question</vt:lpstr>
      <vt:lpstr>Learning Objective 2</vt:lpstr>
      <vt:lpstr>Print: Hanging In</vt:lpstr>
      <vt:lpstr>Electronic Media: Cable Ups and Downs</vt:lpstr>
      <vt:lpstr>The Internet Factor</vt:lpstr>
      <vt:lpstr>Dealing with the Media</vt:lpstr>
      <vt:lpstr>PR Ethics Mini-Case: MSNBC Cries “Wawa” with Made-Up Romney Gaffe</vt:lpstr>
      <vt:lpstr>Learning Objective 3</vt:lpstr>
      <vt:lpstr>Attracting Publicity</vt:lpstr>
      <vt:lpstr>Value of Publicity</vt:lpstr>
      <vt:lpstr>Pitching Publicity</vt:lpstr>
      <vt:lpstr>Online Publicity</vt:lpstr>
      <vt:lpstr>Learning Objective 3 Discussion Questions</vt:lpstr>
      <vt:lpstr>Learning Objective 4</vt:lpstr>
      <vt:lpstr>Handling Media Interviews</vt:lpstr>
      <vt:lpstr>Media Interview Dos and Don’ts</vt:lpstr>
      <vt:lpstr>Learning Objective 4 Discussion Question</vt:lpstr>
      <vt:lpstr>Case Study: They’re Heeere</vt:lpstr>
      <vt:lpstr>Slide 28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2013-04-18T01:24:10Z</dcterms:created>
  <dcterms:modified xsi:type="dcterms:W3CDTF">2013-05-02T15:52:57Z</dcterms:modified>
</cp:coreProperties>
</file>