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286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BE470E-0831-4E30-93B0-44A3F5A4BCD0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956491-D389-4DEE-B1EC-407B9F97D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01635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9E7B8FF-D80B-D04A-A136-8ACEF2A71A5C}" type="slidenum">
              <a:rPr lang="en-US" sz="1200">
                <a:latin typeface="Calibri" charset="0"/>
              </a:rPr>
              <a:pPr eaLnBrk="1" hangingPunct="1"/>
              <a:t>1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D35A0-645E-4224-B801-0ADC40ADC38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9408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B518-A983-4618-AF56-5077BFEAA1A0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E25B2-9842-4667-99D3-790555DC5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72975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B518-A983-4618-AF56-5077BFEAA1A0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E25B2-9842-4667-99D3-790555DC5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0144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B518-A983-4618-AF56-5077BFEAA1A0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E25B2-9842-4667-99D3-790555DC5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9755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One Column 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62200"/>
            <a:ext cx="8153400" cy="3763963"/>
          </a:xfrm>
        </p:spPr>
        <p:txBody>
          <a:bodyPr/>
          <a:lstStyle>
            <a:lvl1pPr>
              <a:buNone/>
              <a:defRPr sz="2800" b="1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 </a:t>
            </a:r>
            <a:fld id="{1634859D-D9E4-0348-B02C-CC9D0E3084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DEDE46-40A3-B946-B32C-36347DF701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475130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 </a:t>
            </a:r>
            <a:fld id="{E6893D51-CB0B-8641-9CF8-7E3BC0118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D8E98-5592-5349-A028-275C6DCF6D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267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B518-A983-4618-AF56-5077BFEAA1A0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E25B2-9842-4667-99D3-790555DC5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47085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B518-A983-4618-AF56-5077BFEAA1A0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E25B2-9842-4667-99D3-790555DC5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9816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B518-A983-4618-AF56-5077BFEAA1A0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E25B2-9842-4667-99D3-790555DC5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40135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B518-A983-4618-AF56-5077BFEAA1A0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E25B2-9842-4667-99D3-790555DC5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55800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B518-A983-4618-AF56-5077BFEAA1A0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E25B2-9842-4667-99D3-790555DC5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7804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B518-A983-4618-AF56-5077BFEAA1A0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E25B2-9842-4667-99D3-790555DC5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75514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B518-A983-4618-AF56-5077BFEAA1A0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E25B2-9842-4667-99D3-790555DC5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2321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B518-A983-4618-AF56-5077BFEAA1A0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E25B2-9842-4667-99D3-790555DC5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86258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DB518-A983-4618-AF56-5077BFEAA1A0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E25B2-9842-4667-99D3-790555DC5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17857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jpeg"/><Relationship Id="rId4" Type="http://schemas.openxmlformats.org/officeDocument/2006/relationships/hyperlink" Target="http://connect.mheducation.com/class/grossman-com105-fall2014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onnect.mheducation.com/class/grossman-com105-fall201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.gif"/><Relationship Id="rId5" Type="http://schemas.openxmlformats.org/officeDocument/2006/relationships/image" Target="../media/image2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7" y="283"/>
            <a:ext cx="9143245" cy="6857434"/>
          </a:xfrm>
          <a:prstGeom prst="rect">
            <a:avLst/>
          </a:prstGeom>
        </p:spPr>
      </p:pic>
      <p:sp>
        <p:nvSpPr>
          <p:cNvPr id="21505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524000"/>
            <a:ext cx="8763000" cy="4343399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1200"/>
              </a:spcBef>
              <a:spcAft>
                <a:spcPts val="1800"/>
              </a:spcAft>
            </a:pPr>
            <a:endParaRPr lang="en-US" sz="2400" dirty="0" smtClean="0">
              <a:solidFill>
                <a:srgbClr val="32484C"/>
              </a:solidFill>
              <a:latin typeface="Segoe UI Semibold" panose="020B0702040204020203" pitchFamily="34" charset="0"/>
              <a:cs typeface="Arial" charset="0"/>
            </a:endParaRPr>
          </a:p>
          <a:p>
            <a:pPr>
              <a:spcBef>
                <a:spcPts val="1200"/>
              </a:spcBef>
              <a:spcAft>
                <a:spcPts val="1800"/>
              </a:spcAft>
              <a:buFont typeface="Calibri" charset="0"/>
              <a:buAutoNum type="arabicPeriod"/>
            </a:pPr>
            <a:r>
              <a:rPr lang="en-US" sz="2400" dirty="0" smtClean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Go to </a:t>
            </a:r>
            <a:r>
              <a:rPr lang="en-US" sz="2400" dirty="0" smtClean="0">
                <a:solidFill>
                  <a:srgbClr val="32484C"/>
                </a:solidFill>
                <a:latin typeface="Arial Narrow" pitchFamily="34" charset="0"/>
                <a:cs typeface="Arial" charset="0"/>
                <a:hlinkClick r:id="rId4"/>
              </a:rPr>
              <a:t>http://connect.mheducation.com/class/grossman-com105-fall2014</a:t>
            </a:r>
            <a:r>
              <a:rPr lang="en-US" sz="2400" dirty="0" smtClean="0">
                <a:solidFill>
                  <a:srgbClr val="32484C"/>
                </a:solidFill>
                <a:latin typeface="Arial Narrow" pitchFamily="34" charset="0"/>
                <a:cs typeface="Arial" charset="0"/>
              </a:rPr>
              <a:t> </a:t>
            </a:r>
          </a:p>
          <a:p>
            <a:pPr>
              <a:spcBef>
                <a:spcPts val="1200"/>
              </a:spcBef>
              <a:spcAft>
                <a:spcPts val="1800"/>
              </a:spcAft>
              <a:buFont typeface="Calibri" charset="0"/>
              <a:buAutoNum type="arabicPeriod"/>
            </a:pPr>
            <a:r>
              <a:rPr lang="en-US" sz="2400" dirty="0" smtClean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and </a:t>
            </a:r>
            <a:r>
              <a:rPr lang="en-US" sz="2400" dirty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click the </a:t>
            </a:r>
            <a:r>
              <a:rPr lang="ja-JP" altLang="en-US" sz="2400" dirty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“</a:t>
            </a:r>
            <a:r>
              <a:rPr lang="en-US" altLang="ja-JP" sz="2400" dirty="0">
                <a:solidFill>
                  <a:srgbClr val="E21A23"/>
                </a:solidFill>
                <a:latin typeface="Segoe UI Semibold" panose="020B0702040204020203" pitchFamily="34" charset="0"/>
                <a:cs typeface="Arial" charset="0"/>
              </a:rPr>
              <a:t>Register Now</a:t>
            </a:r>
            <a:r>
              <a:rPr lang="ja-JP" altLang="en-US" sz="2400" dirty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”</a:t>
            </a:r>
            <a:r>
              <a:rPr lang="en-US" altLang="ja-JP" sz="2400" dirty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 </a:t>
            </a:r>
            <a:r>
              <a:rPr lang="en-US" altLang="ja-JP" sz="2400" dirty="0" smtClean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button. </a:t>
            </a:r>
          </a:p>
          <a:p>
            <a:pPr>
              <a:spcBef>
                <a:spcPts val="1200"/>
              </a:spcBef>
              <a:spcAft>
                <a:spcPts val="1800"/>
              </a:spcAft>
              <a:buFont typeface="Calibri" charset="0"/>
              <a:buAutoNum type="arabicPeriod"/>
            </a:pPr>
            <a:r>
              <a:rPr lang="en-US" sz="2400" dirty="0" smtClean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Enter </a:t>
            </a:r>
            <a:r>
              <a:rPr lang="en-US" sz="2400" dirty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your </a:t>
            </a:r>
            <a:r>
              <a:rPr lang="en-US" sz="2400" dirty="0">
                <a:solidFill>
                  <a:srgbClr val="E21A23"/>
                </a:solidFill>
                <a:latin typeface="Segoe UI Semibold" panose="020B0702040204020203" pitchFamily="34" charset="0"/>
                <a:cs typeface="Arial" charset="0"/>
              </a:rPr>
              <a:t>email </a:t>
            </a:r>
            <a:r>
              <a:rPr lang="en-US" sz="2400" dirty="0" smtClean="0">
                <a:solidFill>
                  <a:srgbClr val="E21A23"/>
                </a:solidFill>
                <a:latin typeface="Segoe UI Semibold" panose="020B0702040204020203" pitchFamily="34" charset="0"/>
                <a:cs typeface="Arial" charset="0"/>
              </a:rPr>
              <a:t>address</a:t>
            </a:r>
            <a:endParaRPr lang="en-US" sz="2400" dirty="0">
              <a:solidFill>
                <a:srgbClr val="E21A23"/>
              </a:solidFill>
              <a:latin typeface="Segoe UI Semibold" panose="020B0702040204020203" pitchFamily="34" charset="0"/>
            </a:endParaRPr>
          </a:p>
          <a:p>
            <a:pPr>
              <a:spcBef>
                <a:spcPts val="1200"/>
              </a:spcBef>
              <a:spcAft>
                <a:spcPts val="1800"/>
              </a:spcAft>
              <a:buFont typeface="Calibri" charset="0"/>
              <a:buAutoNum type="arabicPeriod"/>
            </a:pPr>
            <a:r>
              <a:rPr lang="en-US" sz="2400" dirty="0" smtClean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Enter </a:t>
            </a:r>
            <a:r>
              <a:rPr lang="en-US" sz="2400" dirty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your </a:t>
            </a:r>
            <a:r>
              <a:rPr lang="en-US" sz="2400" dirty="0">
                <a:solidFill>
                  <a:srgbClr val="E21A23"/>
                </a:solidFill>
                <a:latin typeface="Segoe UI Semibold" panose="020B0702040204020203" pitchFamily="34" charset="0"/>
                <a:cs typeface="Arial" charset="0"/>
              </a:rPr>
              <a:t>access </a:t>
            </a:r>
            <a:r>
              <a:rPr lang="en-US" sz="2400" dirty="0" smtClean="0">
                <a:solidFill>
                  <a:srgbClr val="E21A23"/>
                </a:solidFill>
                <a:latin typeface="Segoe UI Semibold" panose="020B0702040204020203" pitchFamily="34" charset="0"/>
                <a:cs typeface="Arial" charset="0"/>
              </a:rPr>
              <a:t>code</a:t>
            </a:r>
            <a:r>
              <a:rPr lang="en-US" sz="2400" dirty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, or select “</a:t>
            </a:r>
            <a:r>
              <a:rPr lang="en-US" altLang="ja-JP" sz="2400" dirty="0">
                <a:solidFill>
                  <a:srgbClr val="E21A23"/>
                </a:solidFill>
                <a:latin typeface="Segoe UI Semibold" panose="020B0702040204020203" pitchFamily="34" charset="0"/>
                <a:cs typeface="Arial" charset="0"/>
              </a:rPr>
              <a:t>Buy Online</a:t>
            </a:r>
            <a:r>
              <a:rPr lang="en-US" altLang="ja-JP" sz="2400" dirty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,” or you can “</a:t>
            </a:r>
            <a:r>
              <a:rPr lang="en-US" altLang="ja-JP" sz="2400" dirty="0">
                <a:solidFill>
                  <a:srgbClr val="E21A23"/>
                </a:solidFill>
                <a:latin typeface="Segoe UI Semibold" panose="020B0702040204020203" pitchFamily="34" charset="0"/>
                <a:cs typeface="Arial" charset="0"/>
              </a:rPr>
              <a:t>Start courtesy access</a:t>
            </a:r>
            <a:r>
              <a:rPr lang="en-US" altLang="ja-JP" sz="2400" dirty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” if you don’t have an access code</a:t>
            </a:r>
            <a:r>
              <a:rPr lang="en-US" altLang="ja-JP" sz="2400" dirty="0" smtClean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.</a:t>
            </a:r>
          </a:p>
          <a:p>
            <a:pPr>
              <a:spcBef>
                <a:spcPts val="1200"/>
              </a:spcBef>
              <a:spcAft>
                <a:spcPts val="1800"/>
              </a:spcAft>
              <a:buFont typeface="Calibri" charset="0"/>
              <a:buAutoNum type="arabicPeriod"/>
            </a:pPr>
            <a:r>
              <a:rPr lang="en-US" sz="2400" dirty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Complete the </a:t>
            </a:r>
            <a:r>
              <a:rPr lang="en-US" sz="2400" dirty="0">
                <a:solidFill>
                  <a:srgbClr val="E21A23"/>
                </a:solidFill>
                <a:latin typeface="Segoe UI Semibold" panose="020B0702040204020203" pitchFamily="34" charset="0"/>
                <a:cs typeface="Arial" charset="0"/>
              </a:rPr>
              <a:t>registration form</a:t>
            </a:r>
            <a:r>
              <a:rPr lang="en-US" sz="2400" dirty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 and click </a:t>
            </a:r>
            <a:r>
              <a:rPr lang="ja-JP" altLang="en-US" sz="2400" dirty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“</a:t>
            </a:r>
            <a:r>
              <a:rPr lang="en-US" altLang="ja-JP" sz="2400" dirty="0">
                <a:solidFill>
                  <a:srgbClr val="E21A23"/>
                </a:solidFill>
                <a:latin typeface="Segoe UI Semibold" panose="020B0702040204020203" pitchFamily="34" charset="0"/>
                <a:cs typeface="Arial" charset="0"/>
              </a:rPr>
              <a:t>Submit</a:t>
            </a:r>
            <a:r>
              <a:rPr lang="ja-JP" altLang="en-US" sz="2400" dirty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”</a:t>
            </a:r>
            <a:endParaRPr lang="en-US" sz="2400" dirty="0">
              <a:solidFill>
                <a:srgbClr val="32484C"/>
              </a:solidFill>
              <a:latin typeface="Segoe UI Semibold" panose="020B0702040204020203" pitchFamily="34" charset="0"/>
              <a:cs typeface="Arial" charset="0"/>
            </a:endParaRPr>
          </a:p>
          <a:p>
            <a:pPr marL="0" indent="0"/>
            <a:endParaRPr lang="en-US" altLang="ja-JP" sz="2400" dirty="0" smtClean="0">
              <a:solidFill>
                <a:srgbClr val="32484C"/>
              </a:solidFill>
              <a:latin typeface="Segoe UI Semibold" panose="020B0702040204020203" pitchFamily="34" charset="0"/>
              <a:cs typeface="Arial" charset="0"/>
            </a:endParaRPr>
          </a:p>
        </p:txBody>
      </p:sp>
      <p:pic>
        <p:nvPicPr>
          <p:cNvPr id="7" name="Picture 8" descr="ConnectR Logo - White on Black cropped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6700" y="107537"/>
            <a:ext cx="1752600" cy="387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MHE_red.gif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2129" t="39352" r="41414" b="39815"/>
          <a:stretch/>
        </p:blipFill>
        <p:spPr>
          <a:xfrm>
            <a:off x="342900" y="200225"/>
            <a:ext cx="250590" cy="245143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685800" y="685800"/>
            <a:ext cx="7772400" cy="86042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b="1" dirty="0" smtClean="0">
                <a:solidFill>
                  <a:srgbClr val="3248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</a:rPr>
              <a:t>Get Started in 4 Easy Steps!</a:t>
            </a:r>
            <a:endParaRPr lang="en-US" b="1" dirty="0">
              <a:solidFill>
                <a:srgbClr val="32484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7148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7" y="283"/>
            <a:ext cx="9143245" cy="6857434"/>
          </a:xfrm>
          <a:prstGeom prst="rect">
            <a:avLst/>
          </a:prstGeom>
        </p:spPr>
      </p:pic>
      <p:sp>
        <p:nvSpPr>
          <p:cNvPr id="2" name="Title 1"/>
          <p:cNvSpPr txBox="1">
            <a:spLocks/>
          </p:cNvSpPr>
          <p:nvPr/>
        </p:nvSpPr>
        <p:spPr>
          <a:xfrm>
            <a:off x="685800" y="685800"/>
            <a:ext cx="7772400" cy="86042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b="1" dirty="0" smtClean="0">
                <a:solidFill>
                  <a:srgbClr val="3248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</a:rPr>
              <a:t>Get Started in 4 Easy Steps!</a:t>
            </a:r>
            <a:endParaRPr lang="en-US" b="1" dirty="0">
              <a:solidFill>
                <a:srgbClr val="32484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emibold" panose="020B0702040204020203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752600"/>
            <a:ext cx="868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AutoNum type="arabicPeriod"/>
            </a:pPr>
            <a:r>
              <a:rPr lang="en-US" sz="2400" dirty="0" smtClean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Go </a:t>
            </a:r>
            <a:r>
              <a:rPr lang="en-US" sz="2400" dirty="0" smtClean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  <a:hlinkClick r:id="rId3"/>
              </a:rPr>
              <a:t>http://connect.mheducation.com/class/grossman-com105-fall2014</a:t>
            </a:r>
            <a:r>
              <a:rPr lang="en-US" sz="2400" dirty="0" smtClean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 </a:t>
            </a:r>
          </a:p>
          <a:p>
            <a:pPr marL="457200" indent="-457200" algn="ctr"/>
            <a:r>
              <a:rPr lang="en-US" sz="2400" dirty="0" smtClean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and click </a:t>
            </a:r>
            <a:r>
              <a:rPr lang="en-US" sz="2400" dirty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the </a:t>
            </a:r>
            <a:r>
              <a:rPr lang="ja-JP" altLang="en-US" sz="2400" dirty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“</a:t>
            </a:r>
            <a:r>
              <a:rPr lang="en-US" altLang="ja-JP" sz="2400" dirty="0">
                <a:solidFill>
                  <a:srgbClr val="E21A23"/>
                </a:solidFill>
                <a:latin typeface="Segoe UI Semibold" panose="020B0702040204020203" pitchFamily="34" charset="0"/>
                <a:cs typeface="Arial" charset="0"/>
              </a:rPr>
              <a:t>Register Now</a:t>
            </a:r>
            <a:r>
              <a:rPr lang="ja-JP" altLang="en-US" sz="2400" dirty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”</a:t>
            </a:r>
            <a:r>
              <a:rPr lang="en-US" altLang="ja-JP" sz="2400" dirty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 </a:t>
            </a:r>
            <a:r>
              <a:rPr lang="en-US" altLang="ja-JP" sz="2400" dirty="0" smtClean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button</a:t>
            </a:r>
            <a:endParaRPr lang="en-US" sz="2400" dirty="0">
              <a:solidFill>
                <a:srgbClr val="32484C"/>
              </a:solidFill>
              <a:latin typeface="Segoe UI Semibold" panose="020B0702040204020203" pitchFamily="34" charset="0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362200" y="3048000"/>
            <a:ext cx="4471192" cy="2981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ConnectR Logo - White on Black cropped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6700" y="107537"/>
            <a:ext cx="1752600" cy="387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MHE_red.gif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2129" t="39352" r="41414" b="39815"/>
          <a:stretch/>
        </p:blipFill>
        <p:spPr>
          <a:xfrm>
            <a:off x="342900" y="200225"/>
            <a:ext cx="250590" cy="245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561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566"/>
            <a:ext cx="9143245" cy="6857434"/>
          </a:xfrm>
          <a:prstGeom prst="rect">
            <a:avLst/>
          </a:prstGeom>
        </p:spPr>
      </p:pic>
      <p:pic>
        <p:nvPicPr>
          <p:cNvPr id="12" name="Picture 8" descr="ConnectR Logo - White on Black cropped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6323" y="87498"/>
            <a:ext cx="1752600" cy="387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 descr="MHE_red.gif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2129" t="39352" r="41414" b="39815"/>
          <a:stretch/>
        </p:blipFill>
        <p:spPr>
          <a:xfrm>
            <a:off x="342523" y="180186"/>
            <a:ext cx="250590" cy="245143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685800" y="685800"/>
            <a:ext cx="7772400" cy="86042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b="1" dirty="0" smtClean="0">
                <a:solidFill>
                  <a:srgbClr val="3248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</a:rPr>
              <a:t>Get Started in 4 Easy Steps!</a:t>
            </a:r>
            <a:endParaRPr lang="en-US" b="1" dirty="0">
              <a:solidFill>
                <a:srgbClr val="32484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emibold" panose="020B0702040204020203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69501" y="1782475"/>
            <a:ext cx="40299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2</a:t>
            </a:r>
            <a:r>
              <a:rPr lang="en-US" sz="2400" dirty="0" smtClean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. Enter </a:t>
            </a:r>
            <a:r>
              <a:rPr lang="en-US" sz="2400" dirty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your </a:t>
            </a:r>
            <a:r>
              <a:rPr lang="en-US" sz="2400" dirty="0">
                <a:solidFill>
                  <a:srgbClr val="E21A23"/>
                </a:solidFill>
                <a:latin typeface="Segoe UI Semibold" panose="020B0702040204020203" pitchFamily="34" charset="0"/>
                <a:cs typeface="Arial" charset="0"/>
              </a:rPr>
              <a:t>email </a:t>
            </a:r>
            <a:r>
              <a:rPr lang="en-US" sz="2400" dirty="0" smtClean="0">
                <a:solidFill>
                  <a:srgbClr val="E21A23"/>
                </a:solidFill>
                <a:latin typeface="Segoe UI Semibold" panose="020B0702040204020203" pitchFamily="34" charset="0"/>
                <a:cs typeface="Arial" charset="0"/>
              </a:rPr>
              <a:t>address</a:t>
            </a:r>
            <a:endParaRPr lang="en-US" sz="2400" dirty="0">
              <a:solidFill>
                <a:srgbClr val="E21A23"/>
              </a:solidFill>
              <a:latin typeface="Segoe UI Semibold" panose="020B0702040204020203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7682" y="2438400"/>
            <a:ext cx="7508634" cy="3581400"/>
          </a:xfrm>
          <a:prstGeom prst="rect">
            <a:avLst/>
          </a:prstGeom>
        </p:spPr>
      </p:pic>
      <p:pic>
        <p:nvPicPr>
          <p:cNvPr id="9" name="Picture 8" descr="ConnectR Logo - White on Black cropped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6323" y="109124"/>
            <a:ext cx="1752600" cy="387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MHE_red.gif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2129" t="39352" r="41414" b="39815"/>
          <a:stretch/>
        </p:blipFill>
        <p:spPr>
          <a:xfrm>
            <a:off x="342900" y="200225"/>
            <a:ext cx="250590" cy="245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57848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7" y="283"/>
            <a:ext cx="9143245" cy="6857434"/>
          </a:xfrm>
          <a:prstGeom prst="rect">
            <a:avLst/>
          </a:prstGeom>
        </p:spPr>
      </p:pic>
      <p:pic>
        <p:nvPicPr>
          <p:cNvPr id="12" name="Picture 8" descr="ConnectR Logo - White on Black cropped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6700" y="107537"/>
            <a:ext cx="1752600" cy="387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 descr="MHE_red.gif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2129" t="39352" r="41414" b="39815"/>
          <a:stretch/>
        </p:blipFill>
        <p:spPr>
          <a:xfrm>
            <a:off x="342900" y="200225"/>
            <a:ext cx="250590" cy="24514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860425"/>
          </a:xfrm>
        </p:spPr>
        <p:txBody>
          <a:bodyPr/>
          <a:lstStyle/>
          <a:p>
            <a:r>
              <a:rPr lang="en-US" b="1" dirty="0" smtClean="0">
                <a:solidFill>
                  <a:srgbClr val="3248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</a:rPr>
              <a:t>Get Started in 4 Easy Steps!</a:t>
            </a:r>
            <a:endParaRPr lang="en-US" b="1" dirty="0">
              <a:solidFill>
                <a:srgbClr val="32484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emibold" panose="020B0702040204020203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76400" y="2514600"/>
            <a:ext cx="6002928" cy="365464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6700" y="1752600"/>
            <a:ext cx="86487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AutoNum type="arabicPeriod" startAt="3"/>
            </a:pPr>
            <a:r>
              <a:rPr lang="en-US" sz="2000" dirty="0" smtClean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Enter </a:t>
            </a:r>
            <a:r>
              <a:rPr lang="en-US" sz="2000" dirty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your </a:t>
            </a:r>
            <a:r>
              <a:rPr lang="en-US" sz="2000" dirty="0">
                <a:solidFill>
                  <a:srgbClr val="E21A23"/>
                </a:solidFill>
                <a:latin typeface="Segoe UI Semibold" panose="020B0702040204020203" pitchFamily="34" charset="0"/>
                <a:cs typeface="Arial" charset="0"/>
              </a:rPr>
              <a:t>access code</a:t>
            </a:r>
            <a:r>
              <a:rPr lang="en-US" sz="2000" dirty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, </a:t>
            </a:r>
            <a:r>
              <a:rPr lang="en-US" sz="2000" dirty="0" smtClean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or </a:t>
            </a:r>
            <a:r>
              <a:rPr lang="en-US" sz="2000" dirty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select </a:t>
            </a:r>
            <a:r>
              <a:rPr lang="en-US" sz="2000" dirty="0" smtClean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“</a:t>
            </a:r>
            <a:r>
              <a:rPr lang="en-US" altLang="ja-JP" sz="2000" dirty="0" smtClean="0">
                <a:solidFill>
                  <a:srgbClr val="E21A23"/>
                </a:solidFill>
                <a:latin typeface="Segoe UI Semibold" panose="020B0702040204020203" pitchFamily="34" charset="0"/>
                <a:cs typeface="Arial" charset="0"/>
              </a:rPr>
              <a:t>Buy Online</a:t>
            </a:r>
            <a:r>
              <a:rPr lang="en-US" altLang="ja-JP" sz="2000" dirty="0" smtClean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,” or </a:t>
            </a:r>
            <a:r>
              <a:rPr lang="en-US" altLang="ja-JP" sz="2000" dirty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you can </a:t>
            </a:r>
            <a:endParaRPr lang="en-US" altLang="ja-JP" sz="2000" dirty="0" smtClean="0">
              <a:solidFill>
                <a:srgbClr val="32484C"/>
              </a:solidFill>
              <a:latin typeface="Segoe UI Semibold" panose="020B0702040204020203" pitchFamily="34" charset="0"/>
              <a:cs typeface="Arial" charset="0"/>
            </a:endParaRPr>
          </a:p>
          <a:p>
            <a:pPr marL="457200" indent="-457200" algn="ctr"/>
            <a:r>
              <a:rPr lang="en-US" altLang="ja-JP" sz="2000" dirty="0" smtClean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“</a:t>
            </a:r>
            <a:r>
              <a:rPr lang="en-US" altLang="ja-JP" sz="2000" dirty="0" smtClean="0">
                <a:solidFill>
                  <a:srgbClr val="E21A23"/>
                </a:solidFill>
                <a:latin typeface="Segoe UI Semibold" panose="020B0702040204020203" pitchFamily="34" charset="0"/>
                <a:cs typeface="Arial" charset="0"/>
              </a:rPr>
              <a:t>Start courtesy access</a:t>
            </a:r>
            <a:r>
              <a:rPr lang="en-US" altLang="ja-JP" sz="2000" dirty="0" smtClean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” </a:t>
            </a:r>
            <a:r>
              <a:rPr lang="en-US" altLang="ja-JP" sz="2000" dirty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if you </a:t>
            </a:r>
            <a:r>
              <a:rPr lang="en-US" altLang="ja-JP" sz="2000" dirty="0" smtClean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don’t </a:t>
            </a:r>
            <a:r>
              <a:rPr lang="en-US" altLang="ja-JP" sz="2000" dirty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have an access code.</a:t>
            </a:r>
            <a:endParaRPr lang="en-US" sz="2000" dirty="0">
              <a:solidFill>
                <a:srgbClr val="32484C"/>
              </a:solidFill>
              <a:latin typeface="Segoe UI Semibold" panose="020B0702040204020203" pitchFamily="34" charset="0"/>
              <a:cs typeface="Arial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4160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7" y="283"/>
            <a:ext cx="9143245" cy="6857434"/>
          </a:xfrm>
          <a:prstGeom prst="rect">
            <a:avLst/>
          </a:prstGeom>
        </p:spPr>
      </p:pic>
      <p:pic>
        <p:nvPicPr>
          <p:cNvPr id="10" name="Picture 8" descr="ConnectR Logo - White on Black cropped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6700" y="107537"/>
            <a:ext cx="1752600" cy="387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MHE_red.gif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2129" t="39352" r="41414" b="39815"/>
          <a:stretch/>
        </p:blipFill>
        <p:spPr>
          <a:xfrm>
            <a:off x="342900" y="200225"/>
            <a:ext cx="250590" cy="245143"/>
          </a:xfrm>
          <a:prstGeom prst="rect">
            <a:avLst/>
          </a:prstGeom>
        </p:spPr>
      </p:pic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71800" y="2197444"/>
            <a:ext cx="3352800" cy="3989219"/>
          </a:xfr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685800" y="685800"/>
            <a:ext cx="7772400" cy="86042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b="1" dirty="0" smtClean="0">
                <a:solidFill>
                  <a:srgbClr val="3248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</a:rPr>
              <a:t>Get Started in 4 Easy Steps!</a:t>
            </a:r>
            <a:endParaRPr lang="en-US" b="1" dirty="0">
              <a:solidFill>
                <a:srgbClr val="32484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emibold" panose="020B0702040204020203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676401"/>
            <a:ext cx="8153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b="1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ctr" eaLnBrk="1" hangingPunct="1"/>
            <a:r>
              <a:rPr lang="en-US" sz="2400" dirty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4</a:t>
            </a:r>
            <a:r>
              <a:rPr lang="en-US" sz="2400" dirty="0" smtClean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. Complete the </a:t>
            </a:r>
            <a:r>
              <a:rPr lang="en-US" sz="2400" dirty="0" smtClean="0">
                <a:solidFill>
                  <a:srgbClr val="E21A23"/>
                </a:solidFill>
                <a:latin typeface="Segoe UI Semibold" panose="020B0702040204020203" pitchFamily="34" charset="0"/>
                <a:cs typeface="Arial" charset="0"/>
              </a:rPr>
              <a:t>registration form</a:t>
            </a:r>
            <a:r>
              <a:rPr lang="en-US" sz="2400" dirty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 </a:t>
            </a:r>
            <a:r>
              <a:rPr lang="en-US" sz="2400" dirty="0" smtClean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and click </a:t>
            </a:r>
            <a:r>
              <a:rPr lang="ja-JP" altLang="en-US" sz="2400" dirty="0" smtClean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“</a:t>
            </a:r>
            <a:r>
              <a:rPr lang="en-US" altLang="ja-JP" sz="2400" dirty="0" smtClean="0">
                <a:solidFill>
                  <a:srgbClr val="E21A23"/>
                </a:solidFill>
                <a:latin typeface="Segoe UI Semibold" panose="020B0702040204020203" pitchFamily="34" charset="0"/>
                <a:cs typeface="Arial" charset="0"/>
              </a:rPr>
              <a:t>Submit</a:t>
            </a:r>
            <a:r>
              <a:rPr lang="ja-JP" altLang="en-US" sz="2400" dirty="0" smtClean="0">
                <a:solidFill>
                  <a:srgbClr val="32484C"/>
                </a:solidFill>
                <a:latin typeface="Segoe UI Semibold" panose="020B0702040204020203" pitchFamily="34" charset="0"/>
                <a:cs typeface="Arial" charset="0"/>
              </a:rPr>
              <a:t>”</a:t>
            </a:r>
            <a:endParaRPr lang="en-US" sz="2400" dirty="0">
              <a:solidFill>
                <a:srgbClr val="32484C"/>
              </a:solidFill>
              <a:latin typeface="Segoe UI Semibold" panose="020B0702040204020203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480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147</Words>
  <Application>Microsoft Office PowerPoint</Application>
  <PresentationFormat>On-screen Show (4:3)</PresentationFormat>
  <Paragraphs>19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Get Started in 4 Easy Steps!</vt:lpstr>
      <vt:lpstr>Slide 5</vt:lpstr>
    </vt:vector>
  </TitlesOfParts>
  <Company>The McGraw-Hill Companies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Neyens, Naomi</dc:creator>
  <cp:lastModifiedBy>Mark</cp:lastModifiedBy>
  <cp:revision>7</cp:revision>
  <dcterms:created xsi:type="dcterms:W3CDTF">2012-11-07T22:00:57Z</dcterms:created>
  <dcterms:modified xsi:type="dcterms:W3CDTF">2014-09-11T15:40:28Z</dcterms:modified>
</cp:coreProperties>
</file>